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234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188720"/>
            <a:ext cx="4114800" cy="4114800"/>
          </a:xfrm>
          <a:prstGeom prst="ellipse">
            <a:avLst/>
          </a:prstGeom>
          <a:solidFill>
            <a:srgbClr val="028090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607040" y="4206240"/>
            <a:ext cx="2926080" cy="2926080"/>
          </a:xfrm>
          <a:prstGeom prst="ellipse">
            <a:avLst/>
          </a:prstGeom>
          <a:solidFill>
            <a:srgbClr val="00A896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6309360"/>
            <a:ext cx="2377440" cy="2377440"/>
          </a:xfrm>
          <a:prstGeom prst="ellipse">
            <a:avLst/>
          </a:prstGeom>
          <a:solidFill>
            <a:srgbClr val="02C39A">
              <a:alpha val="4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87452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spc="3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 TO MY CLASS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31520" y="2651760"/>
            <a:ext cx="6583680" cy="1691640"/>
          </a:xfrm>
          <a:prstGeom prst="roundRect">
            <a:avLst>
              <a:gd name="adj" fmla="val 7568"/>
            </a:avLst>
          </a:prstGeom>
          <a:solidFill>
            <a:srgbClr val="028090">
              <a:alpha val="8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05840" y="2944368"/>
            <a:ext cx="1097280" cy="109728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8" name="Text 6"/>
          <p:cNvSpPr/>
          <p:nvPr/>
        </p:nvSpPr>
        <p:spPr>
          <a:xfrm>
            <a:off x="1005840" y="2944368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MH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2331720" y="2834640"/>
            <a:ext cx="4754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MD HASAN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2331720" y="329184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F4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 (Hons.), MA in English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2331720" y="361188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4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Teacher (English)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2331720" y="393192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Fulbagicha Secondary School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234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188720"/>
            <a:ext cx="4114800" cy="4114800"/>
          </a:xfrm>
          <a:prstGeom prst="ellipse">
            <a:avLst/>
          </a:prstGeom>
          <a:solidFill>
            <a:srgbClr val="028090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607040" y="4206240"/>
            <a:ext cx="2926080" cy="2926080"/>
          </a:xfrm>
          <a:prstGeom prst="ellipse">
            <a:avLst/>
          </a:prstGeom>
          <a:solidFill>
            <a:srgbClr val="00A896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097280" y="4846320"/>
            <a:ext cx="3291840" cy="3291840"/>
          </a:xfrm>
          <a:prstGeom prst="ellipse">
            <a:avLst/>
          </a:prstGeom>
          <a:solidFill>
            <a:srgbClr val="02C39A">
              <a:alpha val="4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371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ENGLISH GRAMMAR  •  PARTS OF SPEECH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828800"/>
            <a:ext cx="7315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Noun</a:t>
            </a:r>
            <a:endParaRPr lang="en-US" sz="7200" dirty="0"/>
          </a:p>
        </p:txBody>
      </p:sp>
      <p:sp>
        <p:nvSpPr>
          <p:cNvPr id="7" name="Text 5"/>
          <p:cNvSpPr/>
          <p:nvPr/>
        </p:nvSpPr>
        <p:spPr>
          <a:xfrm>
            <a:off x="731520" y="333756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4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the NCTB English Grammar Book — For Class IX–X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77240" y="4206240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4206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417320" y="4206240"/>
            <a:ext cx="5486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4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  •  Place  •  Animal  •  Thing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B2A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Noun?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6309360" cy="192024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666666">
                <a:alpha val="2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868680" y="1645920"/>
            <a:ext cx="56692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noun is a word used as the name of a </a:t>
            </a:r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person, place, animal, or thing.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68680" y="2697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(NCTB)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36118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Examples in Sentences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4114800"/>
            <a:ext cx="630936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4114800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Rahim </a:t>
            </a:r>
            <a:pPr indent="0" marL="0">
              <a:buNone/>
            </a:pPr>
            <a:r>
              <a:rPr lang="en-US" sz="140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a good student.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074920" y="4114800"/>
            <a:ext cx="1691640" cy="548640"/>
          </a:xfrm>
          <a:prstGeom prst="rect">
            <a:avLst/>
          </a:prstGeom>
          <a:solidFill>
            <a:srgbClr val="00A89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4754880"/>
            <a:ext cx="630936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4754880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Dhaka </a:t>
            </a:r>
            <a:pPr indent="0" marL="0">
              <a:buNone/>
            </a:pPr>
            <a:r>
              <a:rPr lang="en-US" sz="140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capital of Bangladesh.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074920" y="4754880"/>
            <a:ext cx="1691640" cy="548640"/>
          </a:xfrm>
          <a:prstGeom prst="rect">
            <a:avLst/>
          </a:prstGeom>
          <a:solidFill>
            <a:srgbClr val="00A89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5394960"/>
            <a:ext cx="630936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5394960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cat </a:t>
            </a:r>
            <a:pPr indent="0" marL="0">
              <a:buNone/>
            </a:pPr>
            <a:r>
              <a:rPr lang="en-US" sz="140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sleeping on the mat.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074920" y="5394960"/>
            <a:ext cx="1691640" cy="548640"/>
          </a:xfrm>
          <a:prstGeom prst="rect">
            <a:avLst/>
          </a:prstGeom>
          <a:solidFill>
            <a:srgbClr val="00A89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animal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6035040"/>
            <a:ext cx="630936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7240" y="6035040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book </a:t>
            </a:r>
            <a:pPr indent="0" marL="0">
              <a:buNone/>
            </a:pPr>
            <a:r>
              <a:rPr lang="en-US" sz="140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lying on the table.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074920" y="6035040"/>
            <a:ext cx="1691640" cy="548640"/>
          </a:xfrm>
          <a:prstGeom prst="rect">
            <a:avLst/>
          </a:prstGeom>
          <a:solidFill>
            <a:srgbClr val="00A896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178040" y="1417320"/>
            <a:ext cx="4434840" cy="5074920"/>
          </a:xfrm>
          <a:prstGeom prst="roundRect">
            <a:avLst>
              <a:gd name="adj" fmla="val 3093"/>
            </a:avLst>
          </a:prstGeom>
          <a:solidFill>
            <a:srgbClr val="023436"/>
          </a:solidFill>
          <a:ln/>
        </p:spPr>
      </p:sp>
      <p:sp>
        <p:nvSpPr>
          <p:cNvPr id="20" name="Text 18"/>
          <p:cNvSpPr/>
          <p:nvPr/>
        </p:nvSpPr>
        <p:spPr>
          <a:xfrm>
            <a:off x="7498080" y="164592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Naming Words For…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498080" y="2286000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2" name="Text 20"/>
          <p:cNvSpPr/>
          <p:nvPr/>
        </p:nvSpPr>
        <p:spPr>
          <a:xfrm>
            <a:off x="7498080" y="2286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183880" y="226771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8183880" y="256032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4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Rahim, teacher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498080" y="3337560"/>
            <a:ext cx="502920" cy="5029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26" name="Text 24"/>
          <p:cNvSpPr/>
          <p:nvPr/>
        </p:nvSpPr>
        <p:spPr>
          <a:xfrm>
            <a:off x="7498080" y="3337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183880" y="331927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8183880" y="361188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4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Dhaka, school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7498080" y="4389120"/>
            <a:ext cx="502920" cy="50292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30" name="Text 28"/>
          <p:cNvSpPr/>
          <p:nvPr/>
        </p:nvSpPr>
        <p:spPr>
          <a:xfrm>
            <a:off x="7498080" y="4389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8183880" y="437083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Animal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8183880" y="466344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4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cat, tiger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7498080" y="5440680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34" name="Text 32"/>
          <p:cNvSpPr/>
          <p:nvPr/>
        </p:nvSpPr>
        <p:spPr>
          <a:xfrm>
            <a:off x="7498080" y="5440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8183880" y="542239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8183880" y="571500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4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book, chair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B2A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Kinds of Noun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According to the NCTB Grammar Book, nouns are divided into five kinds: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246120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666666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92024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2514600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Proper Noun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2880360"/>
            <a:ext cx="2788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of a particular person or place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3566160"/>
            <a:ext cx="2788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Karim, Bangladesh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069080" y="1691640"/>
            <a:ext cx="3246120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666666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297680" y="1920240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2" name="Text 10"/>
          <p:cNvSpPr/>
          <p:nvPr/>
        </p:nvSpPr>
        <p:spPr>
          <a:xfrm>
            <a:off x="429768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297680" y="2514600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Noun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297680" y="2880360"/>
            <a:ext cx="2788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common to all persons/things of a class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297680" y="3566160"/>
            <a:ext cx="2788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i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boy, city, river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589520" y="1691640"/>
            <a:ext cx="3246120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666666">
                <a:alpha val="1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818120" y="1920240"/>
            <a:ext cx="457200" cy="45720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8" name="Text 16"/>
          <p:cNvSpPr/>
          <p:nvPr/>
        </p:nvSpPr>
        <p:spPr>
          <a:xfrm>
            <a:off x="781812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818120" y="2514600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Collective Noun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818120" y="2880360"/>
            <a:ext cx="2788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of a group or collection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818120" y="3566160"/>
            <a:ext cx="2788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team, army, family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2308860" y="4297680"/>
            <a:ext cx="3246120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666666">
                <a:alpha val="1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2537460" y="452628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4" name="Text 22"/>
          <p:cNvSpPr/>
          <p:nvPr/>
        </p:nvSpPr>
        <p:spPr>
          <a:xfrm>
            <a:off x="2537460" y="4526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2537460" y="5120640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Material Noun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2537460" y="5486400"/>
            <a:ext cx="2788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of a substance or material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2537460" y="6172200"/>
            <a:ext cx="2788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gold, water, rice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5829300" y="4297680"/>
            <a:ext cx="3246120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666666">
                <a:alpha val="18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057900" y="4526280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30" name="Text 28"/>
          <p:cNvSpPr/>
          <p:nvPr/>
        </p:nvSpPr>
        <p:spPr>
          <a:xfrm>
            <a:off x="6057900" y="4526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6057900" y="5120640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Abstract Noun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057900" y="5486400"/>
            <a:ext cx="2788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of a quality, state, or action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6057900" y="6172200"/>
            <a:ext cx="2788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i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honesty, kindness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Proper Noun &amp; Common Noun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394960" cy="5029200"/>
          </a:xfrm>
          <a:prstGeom prst="roundRect">
            <a:avLst>
              <a:gd name="adj" fmla="val 254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666666">
                <a:alpha val="18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548640" y="1371600"/>
            <a:ext cx="5394960" cy="7772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37160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Proper Noun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name of a particular person, place, or thing — always begins with a capital letter.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68680" y="3383280"/>
            <a:ext cx="109728" cy="10972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32918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Rahim, Karim (persons)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868680" y="3840480"/>
            <a:ext cx="109728" cy="10972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0" name="Text 8"/>
          <p:cNvSpPr/>
          <p:nvPr/>
        </p:nvSpPr>
        <p:spPr>
          <a:xfrm>
            <a:off x="1097280" y="37490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Dhaka, Bangladesh (places)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68680" y="4297680"/>
            <a:ext cx="109728" cy="10972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/>
          <p:nvPr/>
        </p:nvSpPr>
        <p:spPr>
          <a:xfrm>
            <a:off x="1097280" y="42062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Padma (river)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868680" y="4754880"/>
            <a:ext cx="109728" cy="10972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2"/>
          <p:cNvSpPr/>
          <p:nvPr/>
        </p:nvSpPr>
        <p:spPr>
          <a:xfrm>
            <a:off x="1097280" y="46634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January, Friday (time)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22960" y="5212080"/>
            <a:ext cx="4846320" cy="960120"/>
          </a:xfrm>
          <a:prstGeom prst="roundRect">
            <a:avLst>
              <a:gd name="adj" fmla="val 9524"/>
            </a:avLst>
          </a:prstGeom>
          <a:solidFill>
            <a:srgbClr val="E7F3F1"/>
          </a:solidFill>
          <a:ln/>
        </p:spPr>
      </p:sp>
      <p:sp>
        <p:nvSpPr>
          <p:cNvPr id="16" name="Text 14"/>
          <p:cNvSpPr/>
          <p:nvPr/>
        </p:nvSpPr>
        <p:spPr>
          <a:xfrm>
            <a:off x="1005840" y="5349240"/>
            <a:ext cx="4480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 </a:t>
            </a:r>
            <a:pPr indent="0" marL="0">
              <a:buNone/>
            </a:pPr>
            <a:r>
              <a:rPr lang="en-US" sz="1400" i="1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Karim lives in Dhaka.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217920" y="1371600"/>
            <a:ext cx="5394960" cy="5029200"/>
          </a:xfrm>
          <a:prstGeom prst="roundRect">
            <a:avLst>
              <a:gd name="adj" fmla="val 254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666666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217920" y="1371600"/>
            <a:ext cx="5394960" cy="77724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9" name="Text 17"/>
          <p:cNvSpPr/>
          <p:nvPr/>
        </p:nvSpPr>
        <p:spPr>
          <a:xfrm>
            <a:off x="6446520" y="137160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Noun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492240" y="2331720"/>
            <a:ext cx="4846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name common to every person or thing of the same class or kind.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537960" y="3383280"/>
            <a:ext cx="109728" cy="109728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22" name="Text 20"/>
          <p:cNvSpPr/>
          <p:nvPr/>
        </p:nvSpPr>
        <p:spPr>
          <a:xfrm>
            <a:off x="6766560" y="32918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boy, girl (persons)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537960" y="3840480"/>
            <a:ext cx="109728" cy="109728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24" name="Text 22"/>
          <p:cNvSpPr/>
          <p:nvPr/>
        </p:nvSpPr>
        <p:spPr>
          <a:xfrm>
            <a:off x="6766560" y="37490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city, village (places)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537960" y="4297680"/>
            <a:ext cx="109728" cy="109728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26" name="Text 24"/>
          <p:cNvSpPr/>
          <p:nvPr/>
        </p:nvSpPr>
        <p:spPr>
          <a:xfrm>
            <a:off x="6766560" y="42062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river, mountain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6537960" y="4754880"/>
            <a:ext cx="109728" cy="109728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28" name="Text 26"/>
          <p:cNvSpPr/>
          <p:nvPr/>
        </p:nvSpPr>
        <p:spPr>
          <a:xfrm>
            <a:off x="6766560" y="46634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book, chair (things)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6492240" y="5212080"/>
            <a:ext cx="4846320" cy="960120"/>
          </a:xfrm>
          <a:prstGeom prst="roundRect">
            <a:avLst>
              <a:gd name="adj" fmla="val 9524"/>
            </a:avLst>
          </a:prstGeom>
          <a:solidFill>
            <a:srgbClr val="E4F7F3"/>
          </a:solidFill>
          <a:ln/>
        </p:spPr>
      </p:sp>
      <p:sp>
        <p:nvSpPr>
          <p:cNvPr id="30" name="Text 28"/>
          <p:cNvSpPr/>
          <p:nvPr/>
        </p:nvSpPr>
        <p:spPr>
          <a:xfrm>
            <a:off x="6675120" y="5349240"/>
            <a:ext cx="4480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 </a:t>
            </a:r>
            <a:pPr indent="0" marL="0">
              <a:buNone/>
            </a:pPr>
            <a:r>
              <a:rPr lang="en-US" sz="1400" i="1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boy is reading a book.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Collective Noun &amp; Material Noun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394960" cy="5029200"/>
          </a:xfrm>
          <a:prstGeom prst="roundRect">
            <a:avLst>
              <a:gd name="adj" fmla="val 254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666666">
                <a:alpha val="18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548640" y="1371600"/>
            <a:ext cx="5394960" cy="7772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37160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Collective Noun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name of a group or collection of persons or things considered as one whole.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68680" y="3383280"/>
            <a:ext cx="109728" cy="109728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32918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(of players)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868680" y="3840480"/>
            <a:ext cx="109728" cy="109728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0" name="Text 8"/>
          <p:cNvSpPr/>
          <p:nvPr/>
        </p:nvSpPr>
        <p:spPr>
          <a:xfrm>
            <a:off x="1097280" y="37490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army (of soldiers)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68680" y="4297680"/>
            <a:ext cx="109728" cy="109728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2" name="Text 10"/>
          <p:cNvSpPr/>
          <p:nvPr/>
        </p:nvSpPr>
        <p:spPr>
          <a:xfrm>
            <a:off x="1097280" y="42062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(of members)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868680" y="4754880"/>
            <a:ext cx="109728" cy="109728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4" name="Text 12"/>
          <p:cNvSpPr/>
          <p:nvPr/>
        </p:nvSpPr>
        <p:spPr>
          <a:xfrm>
            <a:off x="1097280" y="46634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flock (of birds/sheep)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22960" y="5212080"/>
            <a:ext cx="4846320" cy="960120"/>
          </a:xfrm>
          <a:prstGeom prst="roundRect">
            <a:avLst>
              <a:gd name="adj" fmla="val 9524"/>
            </a:avLst>
          </a:prstGeom>
          <a:solidFill>
            <a:srgbClr val="E4F7EE"/>
          </a:solidFill>
          <a:ln/>
        </p:spPr>
      </p:sp>
      <p:sp>
        <p:nvSpPr>
          <p:cNvPr id="16" name="Text 14"/>
          <p:cNvSpPr/>
          <p:nvPr/>
        </p:nvSpPr>
        <p:spPr>
          <a:xfrm>
            <a:off x="1005840" y="5349240"/>
            <a:ext cx="4480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9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 </a:t>
            </a:r>
            <a:pPr indent="0" marL="0">
              <a:buNone/>
            </a:pPr>
            <a:r>
              <a:rPr lang="en-US" sz="1400" i="1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team has won the match.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217920" y="1371600"/>
            <a:ext cx="5394960" cy="5029200"/>
          </a:xfrm>
          <a:prstGeom prst="roundRect">
            <a:avLst>
              <a:gd name="adj" fmla="val 254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3500" dist="25400" dir="5400000">
              <a:srgbClr val="666666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217920" y="1371600"/>
            <a:ext cx="5394960" cy="7772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9" name="Text 17"/>
          <p:cNvSpPr/>
          <p:nvPr/>
        </p:nvSpPr>
        <p:spPr>
          <a:xfrm>
            <a:off x="6446520" y="137160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Material Noun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492240" y="2331720"/>
            <a:ext cx="4846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name of a substance or material of which things are made — usually uncountable.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537960" y="3383280"/>
            <a:ext cx="109728" cy="10972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2" name="Text 20"/>
          <p:cNvSpPr/>
          <p:nvPr/>
        </p:nvSpPr>
        <p:spPr>
          <a:xfrm>
            <a:off x="6766560" y="32918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gold, silver (metals)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537960" y="3840480"/>
            <a:ext cx="109728" cy="10972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4" name="Text 22"/>
          <p:cNvSpPr/>
          <p:nvPr/>
        </p:nvSpPr>
        <p:spPr>
          <a:xfrm>
            <a:off x="6766560" y="37490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water, milk (liquids)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537960" y="4297680"/>
            <a:ext cx="109728" cy="10972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6" name="Text 24"/>
          <p:cNvSpPr/>
          <p:nvPr/>
        </p:nvSpPr>
        <p:spPr>
          <a:xfrm>
            <a:off x="6766560" y="42062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rice, wheat (grains)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6537960" y="4754880"/>
            <a:ext cx="109728" cy="10972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8" name="Text 26"/>
          <p:cNvSpPr/>
          <p:nvPr/>
        </p:nvSpPr>
        <p:spPr>
          <a:xfrm>
            <a:off x="6766560" y="46634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wood, iron (materials)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6492240" y="5212080"/>
            <a:ext cx="4846320" cy="960120"/>
          </a:xfrm>
          <a:prstGeom prst="roundRect">
            <a:avLst>
              <a:gd name="adj" fmla="val 9524"/>
            </a:avLst>
          </a:prstGeom>
          <a:solidFill>
            <a:srgbClr val="E7F3F1"/>
          </a:solidFill>
          <a:ln/>
        </p:spPr>
      </p:sp>
      <p:sp>
        <p:nvSpPr>
          <p:cNvPr id="30" name="Text 28"/>
          <p:cNvSpPr/>
          <p:nvPr/>
        </p:nvSpPr>
        <p:spPr>
          <a:xfrm>
            <a:off x="6675120" y="5349240"/>
            <a:ext cx="4480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 </a:t>
            </a:r>
            <a:pPr indent="0" marL="0">
              <a:buNone/>
            </a:pPr>
            <a:r>
              <a:rPr lang="en-US" sz="1400" i="1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ring is made of gold.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234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875520" y="-1371600"/>
            <a:ext cx="3840480" cy="3840480"/>
          </a:xfrm>
          <a:prstGeom prst="ellipse">
            <a:avLst/>
          </a:prstGeom>
          <a:solidFill>
            <a:srgbClr val="00A896">
              <a:alpha val="4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40080"/>
            <a:ext cx="7315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Abstract Noun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40080" y="1508760"/>
            <a:ext cx="6583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name of a quality, state, feeling, or action which we cannot see or touch — only feel or realise.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256032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560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80160" y="2532888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80160" y="28346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honesty, kindness, beauty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40080" y="3337560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3337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280160" y="3310128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280160" y="361188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childhood, poverty, slavery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4114800"/>
            <a:ext cx="457200" cy="45720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80160" y="4087368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Feeling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280160" y="438912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joy, anger, sorrow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89204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892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280160" y="4864608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280160" y="516636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laughter, movement, judgement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5806440"/>
            <a:ext cx="6583680" cy="777240"/>
          </a:xfrm>
          <a:prstGeom prst="roundRect">
            <a:avLst>
              <a:gd name="adj" fmla="val 11765"/>
            </a:avLst>
          </a:prstGeom>
          <a:solidFill>
            <a:srgbClr val="028090">
              <a:alpha val="85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868680" y="5806440"/>
            <a:ext cx="6217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 </a:t>
            </a:r>
            <a:pPr indent="0" marL="0">
              <a:buNone/>
            </a:pPr>
            <a:r>
              <a:rPr lang="en-US" sz="1500" i="1" dirty="0">
                <a:solidFill>
                  <a:srgbClr val="F4F7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Honesty is the best policy.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7680960" y="2560320"/>
            <a:ext cx="3886200" cy="4023360"/>
          </a:xfrm>
          <a:prstGeom prst="roundRect">
            <a:avLst>
              <a:gd name="adj" fmla="val 3294"/>
            </a:avLst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7909560" y="278892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Tip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7909560" y="3200400"/>
            <a:ext cx="3429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nouns are often formed from: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7909560" y="3657600"/>
            <a:ext cx="3429000" cy="594360"/>
          </a:xfrm>
          <a:prstGeom prst="roundRect">
            <a:avLst>
              <a:gd name="adj" fmla="val 12308"/>
            </a:avLst>
          </a:prstGeom>
          <a:solidFill>
            <a:srgbClr val="F0F7F5"/>
          </a:solidFill>
          <a:ln/>
        </p:spPr>
      </p:sp>
      <p:sp>
        <p:nvSpPr>
          <p:cNvPr id="27" name="Text 25"/>
          <p:cNvSpPr/>
          <p:nvPr/>
        </p:nvSpPr>
        <p:spPr>
          <a:xfrm>
            <a:off x="8092440" y="3657600"/>
            <a:ext cx="3108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Adjectives:  </a:t>
            </a:r>
            <a:pPr indent="0" marL="0">
              <a:buNone/>
            </a:pPr>
            <a:r>
              <a:rPr lang="en-US" sz="12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kind → kindness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7909560" y="4389120"/>
            <a:ext cx="3429000" cy="594360"/>
          </a:xfrm>
          <a:prstGeom prst="roundRect">
            <a:avLst>
              <a:gd name="adj" fmla="val 12308"/>
            </a:avLst>
          </a:prstGeom>
          <a:solidFill>
            <a:srgbClr val="F0F7F5"/>
          </a:solidFill>
          <a:ln/>
        </p:spPr>
      </p:sp>
      <p:sp>
        <p:nvSpPr>
          <p:cNvPr id="29" name="Text 27"/>
          <p:cNvSpPr/>
          <p:nvPr/>
        </p:nvSpPr>
        <p:spPr>
          <a:xfrm>
            <a:off x="8092440" y="4389120"/>
            <a:ext cx="3108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Verbs:  </a:t>
            </a:r>
            <a:pPr indent="0" marL="0">
              <a:buNone/>
            </a:pPr>
            <a:r>
              <a:rPr lang="en-US" sz="12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judge → judgement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7909560" y="5120640"/>
            <a:ext cx="3429000" cy="594360"/>
          </a:xfrm>
          <a:prstGeom prst="roundRect">
            <a:avLst>
              <a:gd name="adj" fmla="val 12308"/>
            </a:avLst>
          </a:prstGeom>
          <a:solidFill>
            <a:srgbClr val="F0F7F5"/>
          </a:solidFill>
          <a:ln/>
        </p:spPr>
      </p:sp>
      <p:sp>
        <p:nvSpPr>
          <p:cNvPr id="31" name="Text 29"/>
          <p:cNvSpPr/>
          <p:nvPr/>
        </p:nvSpPr>
        <p:spPr>
          <a:xfrm>
            <a:off x="8092440" y="5120640"/>
            <a:ext cx="3108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Nouns:  </a:t>
            </a:r>
            <a:pPr indent="0" marL="0">
              <a:buNone/>
            </a:pPr>
            <a:r>
              <a:rPr lang="en-US" sz="12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 → childhood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B2A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Practise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the kind of noun underlined in each sentence.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777240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25400" dir="5400000">
              <a:srgbClr val="666666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837944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837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417320" y="1691640"/>
            <a:ext cx="6675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Sundarbans is famous for the Royal Bengal Tiger.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48640" y="2651760"/>
            <a:ext cx="777240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25400" dir="5400000">
              <a:srgbClr val="666666">
                <a:alpha val="1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31520" y="2798064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27980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417320" y="2651760"/>
            <a:ext cx="6675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crowd gathered to watch the match.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548640" y="3611880"/>
            <a:ext cx="777240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25400" dir="5400000">
              <a:srgbClr val="666666">
                <a:alpha val="1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731520" y="3758184"/>
            <a:ext cx="457200" cy="45720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4" name="Text 12"/>
          <p:cNvSpPr/>
          <p:nvPr/>
        </p:nvSpPr>
        <p:spPr>
          <a:xfrm>
            <a:off x="731520" y="3758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417320" y="3611880"/>
            <a:ext cx="6675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Silver is a precious metal.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548640" y="4572000"/>
            <a:ext cx="777240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50800" dist="25400" dir="5400000">
              <a:srgbClr val="666666">
                <a:alpha val="1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31520" y="4718304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47183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417320" y="4572000"/>
            <a:ext cx="6675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B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patience impressed everyone.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8595360" y="1691640"/>
            <a:ext cx="3017520" cy="3840480"/>
          </a:xfrm>
          <a:prstGeom prst="roundRect">
            <a:avLst>
              <a:gd name="adj" fmla="val 4242"/>
            </a:avLst>
          </a:prstGeom>
          <a:solidFill>
            <a:srgbClr val="023436"/>
          </a:solidFill>
          <a:ln/>
        </p:spPr>
      </p:sp>
      <p:sp>
        <p:nvSpPr>
          <p:cNvPr id="21" name="Text 19"/>
          <p:cNvSpPr/>
          <p:nvPr/>
        </p:nvSpPr>
        <p:spPr>
          <a:xfrm>
            <a:off x="8823960" y="192024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Key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823960" y="24231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Proper Noun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823960" y="297180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Collective Noun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823960" y="35204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Material Noun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823960" y="406908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Abstract Noun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48640" y="64008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8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IX–X  |  English Grammar  |  NCTB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2026-07-10T05:51:35Z</dcterms:created>
  <dcterms:modified xsi:type="dcterms:W3CDTF">2026-07-10T05:51:35Z</dcterms:modified>
</cp:coreProperties>
</file>