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3"/>
  </p:sldMasterIdLst>
  <p:sldIdLst>
    <p:sldId id="256" r:id="rId4"/>
    <p:sldId id="264" r:id="rId5"/>
    <p:sldId id="265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Kalpurush" panose="02000600000000000000" charset="0"/>
      <p:regular r:id="rId13"/>
    </p:embeddedFont>
    <p:embeddedFont>
      <p:font typeface="Lato" panose="020F0502020204030203" charset="0"/>
      <p:regular r:id="rId14"/>
    </p:embeddedFont>
    <p:embeddedFont>
      <p:font typeface="Manrope ExtraBold" charset="0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font" Target="fonts/font3.fntdata"/><Relationship Id="rId14" Type="http://schemas.openxmlformats.org/officeDocument/2006/relationships/font" Target="fonts/font2.fntdata"/><Relationship Id="rId13" Type="http://schemas.openxmlformats.org/officeDocument/2006/relationships/font" Target="fonts/font1.fntdata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audio" Target="../media/audio1.wav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image" Target="../media/image1.png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1" Type="http://schemas.openxmlformats.org/officeDocument/2006/relationships/audio" Target="../media/audio1.wav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2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image" Target="../media/image3.png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audio" Target="../media/audio1.wav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image" Target="../media/image4.png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7" name="suction.wav"/>
          </p:stSnd>
        </p:sndAc>
      </p:transition>
    </mc:Choice>
    <mc:Fallback>
      <p:transition spd="slow">
        <p:newsflash/>
        <p:sndAc>
          <p:stSnd>
            <p:snd r:embed="rId7" name="suction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7" name="suction.wav"/>
          </p:stSnd>
        </p:sndAc>
      </p:transition>
    </mc:Choice>
    <mc:Fallback>
      <p:transition spd="slow">
        <p:newsflash/>
        <p:sndAc>
          <p:stSnd>
            <p:snd r:embed="rId7" name="suction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7" name="suction.wav"/>
          </p:stSnd>
        </p:sndAc>
      </p:transition>
    </mc:Choice>
    <mc:Fallback>
      <p:transition spd="slow">
        <p:newsflash/>
        <p:sndAc>
          <p:stSnd>
            <p:snd r:embed="rId7" name="suction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8" name="suction.wav"/>
          </p:stSnd>
        </p:sndAc>
      </p:transition>
    </mc:Choice>
    <mc:Fallback>
      <p:transition spd="slow">
        <p:newsflash/>
        <p:sndAc>
          <p:stSnd>
            <p:snd r:embed="rId8" name="suction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0" name="suction.wav"/>
          </p:stSnd>
        </p:sndAc>
      </p:transition>
    </mc:Choice>
    <mc:Fallback>
      <p:transition spd="slow">
        <p:newsflash/>
        <p:sndAc>
          <p:stSnd>
            <p:snd r:embed="rId10" name="suction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6" name="suction.wav"/>
          </p:stSnd>
        </p:sndAc>
      </p:transition>
    </mc:Choice>
    <mc:Fallback>
      <p:transition spd="slow">
        <p:newsflash/>
        <p:sndAc>
          <p:stSnd>
            <p:snd r:embed="rId6" name="suction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5" name="suction.wav"/>
          </p:stSnd>
        </p:sndAc>
      </p:transition>
    </mc:Choice>
    <mc:Fallback>
      <p:transition spd="slow">
        <p:newsflash/>
        <p:sndAc>
          <p:stSnd>
            <p:snd r:embed="rId5" name="suction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8" name="suction.wav"/>
          </p:stSnd>
        </p:sndAc>
      </p:transition>
    </mc:Choice>
    <mc:Fallback>
      <p:transition spd="slow">
        <p:newsflash/>
        <p:sndAc>
          <p:stSnd>
            <p:snd r:embed="rId8" name="suction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7" name="suction.wav"/>
          </p:stSnd>
        </p:sndAc>
      </p:transition>
    </mc:Choice>
    <mc:Fallback>
      <p:transition spd="slow">
        <p:newsflash/>
        <p:sndAc>
          <p:stSnd>
            <p:snd r:embed="rId7" name="suction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6" name="suction.wav"/>
          </p:stSnd>
        </p:sndAc>
      </p:transition>
    </mc:Choice>
    <mc:Fallback>
      <p:transition spd="slow">
        <p:newsflash/>
        <p:sndAc>
          <p:stSnd>
            <p:snd r:embed="rId6" name="suction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7" name="suction.wav"/>
          </p:stSnd>
        </p:sndAc>
      </p:transition>
    </mc:Choice>
    <mc:Fallback>
      <p:transition spd="slow">
        <p:newsflash/>
        <p:sndAc>
          <p:stSnd>
            <p:snd r:embed="rId7" name="suction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2" name="suction.wav"/>
          </p:stSnd>
        </p:sndAc>
      </p:transition>
    </mc:Choice>
    <mc:Fallback>
      <p:transition spd="slow">
        <p:newsflash/>
        <p:sndAc>
          <p:stSnd>
            <p:snd r:embed="rId2" name="suction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>
            <p:custDataLst>
              <p:tags r:id="rId2"/>
            </p:custDataLst>
          </p:nvPr>
        </p:nvSpPr>
        <p:spPr>
          <a:xfrm>
            <a:off x="-1270" y="0"/>
            <a:ext cx="12192000" cy="6858000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sym typeface="+mn-lt"/>
            </a:endParaRPr>
          </a:p>
        </p:txBody>
      </p:sp>
      <p:pic>
        <p:nvPicPr>
          <p:cNvPr id="8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14956" y="100584"/>
            <a:ext cx="9875520" cy="675741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5"/>
            </p:custDataLst>
          </p:nvPr>
        </p:nvSpPr>
        <p:spPr>
          <a:xfrm>
            <a:off x="838200" y="304165"/>
            <a:ext cx="7412355" cy="315214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6"/>
            </p:custDataLst>
          </p:nvPr>
        </p:nvSpPr>
        <p:spPr>
          <a:xfrm>
            <a:off x="838200" y="3600000"/>
            <a:ext cx="6443749" cy="97200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24" name="文本占位符 23"/>
          <p:cNvSpPr>
            <a:spLocks noGrp="1"/>
          </p:cNvSpPr>
          <p:nvPr userDrawn="1">
            <p:ph type="body" sz="quarter" idx="17" hasCustomPrompt="1"/>
            <p:custDataLst>
              <p:tags r:id="rId7"/>
            </p:custDataLst>
          </p:nvPr>
        </p:nvSpPr>
        <p:spPr>
          <a:xfrm>
            <a:off x="838200" y="4580116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8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9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20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1" name="suction.wav"/>
          </p:stSnd>
        </p:sndAc>
      </p:transition>
    </mc:Choice>
    <mc:Fallback>
      <p:transition spd="slow">
        <p:newsflash/>
        <p:sndAc>
          <p:stSnd>
            <p:snd r:embed="rId11" name="suction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  <a:lvl2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7" name="suction.wav"/>
          </p:stSnd>
        </p:sndAc>
      </p:transition>
    </mc:Choice>
    <mc:Fallback>
      <p:transition spd="slow">
        <p:newsflash/>
        <p:sndAc>
          <p:stSnd>
            <p:snd r:embed="rId7" name="suction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-1270" y="0"/>
            <a:ext cx="12192000" cy="6858000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sym typeface="+mn-lt"/>
            </a:endParaRPr>
          </a:p>
        </p:txBody>
      </p:sp>
      <p:pic>
        <p:nvPicPr>
          <p:cNvPr id="5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24" y="941832"/>
            <a:ext cx="7854696" cy="59161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07440" y="659130"/>
            <a:ext cx="9991725" cy="1081405"/>
          </a:xfrm>
        </p:spPr>
        <p:txBody>
          <a:bodyPr anchor="t">
            <a:normAutofit/>
          </a:bodyPr>
          <a:lstStyle>
            <a:lvl1pPr algn="l">
              <a:defRPr sz="42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9" name="suction.wav"/>
          </p:stSnd>
        </p:sndAc>
      </p:transition>
    </mc:Choice>
    <mc:Fallback>
      <p:transition spd="slow">
        <p:newsflash/>
        <p:sndAc>
          <p:stSnd>
            <p:snd r:embed="rId9" name="suction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1270" y="-635"/>
            <a:ext cx="12192000" cy="6858635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sym typeface="+mn-lt"/>
            </a:endParaRPr>
          </a:p>
        </p:txBody>
      </p:sp>
      <p:pic>
        <p:nvPicPr>
          <p:cNvPr id="9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14956" y="2395728"/>
            <a:ext cx="7013448" cy="446227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057775" y="413385"/>
            <a:ext cx="6657975" cy="2251710"/>
          </a:xfrm>
        </p:spPr>
        <p:txBody>
          <a:bodyPr lIns="0" bIns="71755" anchor="b" anchorCtr="0"/>
          <a:lstStyle>
            <a:lvl1pPr algn="l">
              <a:defRPr sz="40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2425602" y="1459058"/>
            <a:ext cx="2538632" cy="1152000"/>
          </a:xfrm>
        </p:spPr>
        <p:txBody>
          <a:bodyPr wrap="none" bIns="0" anchor="b" anchorCtr="0">
            <a:normAutofit/>
          </a:bodyPr>
          <a:lstStyle>
            <a:lvl1pPr marL="0" indent="0" algn="r">
              <a:buNone/>
              <a:defRPr sz="4400" b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0" name="suction.wav"/>
          </p:stSnd>
        </p:sndAc>
      </p:transition>
    </mc:Choice>
    <mc:Fallback>
      <p:transition spd="slow">
        <p:newsflash/>
        <p:sndAc>
          <p:stSnd>
            <p:snd r:embed="rId10" name="suction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>
            <a:lvl1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  <a:lvl2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>
            <a:lvl1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  <a:lvl2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8" name="suction.wav"/>
          </p:stSnd>
        </p:sndAc>
      </p:transition>
    </mc:Choice>
    <mc:Fallback>
      <p:transition spd="slow">
        <p:newsflash/>
        <p:sndAc>
          <p:stSnd>
            <p:snd r:embed="rId8" name="suction.wav"/>
          </p:stSnd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800715" cy="864235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0" name="suction.wav"/>
          </p:stSnd>
        </p:sndAc>
      </p:transition>
    </mc:Choice>
    <mc:Fallback>
      <p:transition spd="slow">
        <p:newsflash/>
        <p:sndAc>
          <p:stSnd>
            <p:snd r:embed="rId10" name="suction.wav"/>
          </p:stSnd>
        </p:sndAc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6" name="suction.wav"/>
          </p:stSnd>
        </p:sndAc>
      </p:transition>
    </mc:Choice>
    <mc:Fallback>
      <p:transition spd="slow">
        <p:newsflash/>
        <p:sndAc>
          <p:stSnd>
            <p:snd r:embed="rId6" name="suction.wav"/>
          </p:stSnd>
        </p:sndAc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5" name="suction.wav"/>
          </p:stSnd>
        </p:sndAc>
      </p:transition>
    </mc:Choice>
    <mc:Fallback>
      <p:transition spd="slow">
        <p:newsflash/>
        <p:sndAc>
          <p:stSnd>
            <p:snd r:embed="rId5" name="suction.wav"/>
          </p:stSnd>
        </p:sndAc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6" name="suction.wav"/>
          </p:stSnd>
        </p:sndAc>
      </p:transition>
    </mc:Choice>
    <mc:Fallback>
      <p:transition spd="slow">
        <p:newsflash/>
        <p:sndAc>
          <p:stSnd>
            <p:snd r:embed="rId6" name="suction.wav"/>
          </p:stSnd>
        </p:sndAc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799445" cy="864235"/>
          </a:xfrm>
        </p:spPr>
        <p:txBody>
          <a:bodyPr/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anchor="t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7" name="suction.wav"/>
          </p:stSnd>
        </p:sndAc>
      </p:transition>
    </mc:Choice>
    <mc:Fallback>
      <p:transition spd="slow">
        <p:newsflash/>
        <p:sndAc>
          <p:stSnd>
            <p:snd r:embed="rId7" name="suction.wav"/>
          </p:stSnd>
        </p:sndAc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1270" y="0"/>
            <a:ext cx="12192000" cy="6858000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sym typeface="+mn-lt"/>
            </a:endParaRPr>
          </a:p>
        </p:txBody>
      </p:sp>
      <p:pic>
        <p:nvPicPr>
          <p:cNvPr id="8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39925" y="100330"/>
            <a:ext cx="10250170" cy="67576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1127125" y="927735"/>
            <a:ext cx="6409055" cy="2729865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94435" y="4054787"/>
            <a:ext cx="2743200" cy="59303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0" name="suction.wav"/>
          </p:stSnd>
        </p:sndAc>
      </p:transition>
    </mc:Choice>
    <mc:Fallback>
      <p:transition spd="slow">
        <p:newsflash/>
        <p:sndAc>
          <p:stSnd>
            <p:snd r:embed="rId10" name="suction.wav"/>
          </p:stSnd>
        </p:sndAc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2" name="suction.wav"/>
          </p:stSnd>
        </p:sndAc>
      </p:transition>
    </mc:Choice>
    <mc:Fallback>
      <p:transition spd="slow">
        <p:newsflash/>
        <p:sndAc>
          <p:stSnd>
            <p:snd r:embed="rId2" name="suction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audio" Target="../media/audio1.wav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1" Type="http://schemas.openxmlformats.org/officeDocument/2006/relationships/theme" Target="../theme/theme2.xml"/><Relationship Id="rId20" Type="http://schemas.openxmlformats.org/officeDocument/2006/relationships/audio" Target="../media/audio1.wav"/><Relationship Id="rId2" Type="http://schemas.openxmlformats.org/officeDocument/2006/relationships/slideLayout" Target="../slideLayouts/slideLayout14.xml"/><Relationship Id="rId19" Type="http://schemas.openxmlformats.org/officeDocument/2006/relationships/tags" Target="../tags/tag132.xml"/><Relationship Id="rId18" Type="http://schemas.openxmlformats.org/officeDocument/2006/relationships/tags" Target="../tags/tag131.xml"/><Relationship Id="rId17" Type="http://schemas.openxmlformats.org/officeDocument/2006/relationships/tags" Target="../tags/tag130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9" name="suction.wav"/>
          </p:stSnd>
        </p:sndAc>
      </p:transition>
    </mc:Choice>
    <mc:Fallback>
      <p:transition spd="slow">
        <p:newsflash/>
        <p:sndAc>
          <p:stSnd>
            <p:snd r:embed="rId19" name="suction.wav"/>
          </p:stSnd>
        </p:sndAc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>
            <p:custDataLst>
              <p:tags r:id="rId13"/>
            </p:custDataLst>
          </p:nvPr>
        </p:nvSpPr>
        <p:spPr>
          <a:xfrm>
            <a:off x="-1270" y="-635"/>
            <a:ext cx="12192000" cy="6858635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20" name="suction.wav"/>
          </p:stSnd>
        </p:sndAc>
      </p:transition>
    </mc:Choice>
    <mc:Fallback>
      <p:transition spd="slow">
        <p:newsflash/>
        <p:sndAc>
          <p:stSnd>
            <p:snd r:embed="rId20" name="suction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2">
              <a:lumMod val="90000"/>
              <a:lumOff val="10000"/>
            </a:schemeClr>
          </a:solidFill>
          <a:latin typeface="汉仪书宋二简" panose="02020600000000000000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90000"/>
              <a:lumOff val="10000"/>
            </a:schemeClr>
          </a:solidFill>
          <a:latin typeface="汉仪书宋二简" panose="02020600000000000000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2">
              <a:lumMod val="90000"/>
              <a:lumOff val="10000"/>
            </a:schemeClr>
          </a:solidFill>
          <a:latin typeface="汉仪书宋二简" panose="02020600000000000000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2">
              <a:lumMod val="90000"/>
              <a:lumOff val="10000"/>
            </a:schemeClr>
          </a:solidFill>
          <a:latin typeface="汉仪书宋二简" panose="020206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audio" Target="../media/audio1.wav"/><Relationship Id="rId2" Type="http://schemas.openxmlformats.org/officeDocument/2006/relationships/tags" Target="../tags/tag134.xml"/><Relationship Id="rId1" Type="http://schemas.openxmlformats.org/officeDocument/2006/relationships/tags" Target="../tags/tag13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audio" Target="../media/audio1.wav"/><Relationship Id="rId3" Type="http://schemas.openxmlformats.org/officeDocument/2006/relationships/image" Target="../media/image5.jpeg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audio" Target="../media/audio1.wav"/><Relationship Id="rId2" Type="http://schemas.openxmlformats.org/officeDocument/2006/relationships/tags" Target="../tags/tag138.xml"/><Relationship Id="rId1" Type="http://schemas.openxmlformats.org/officeDocument/2006/relationships/tags" Target="../tags/tag13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audio" Target="../media/audio1.wav"/><Relationship Id="rId2" Type="http://schemas.openxmlformats.org/officeDocument/2006/relationships/tags" Target="../tags/tag140.xml"/><Relationship Id="rId1" Type="http://schemas.openxmlformats.org/officeDocument/2006/relationships/tags" Target="../tags/tag139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9.xml"/><Relationship Id="rId5" Type="http://schemas.openxmlformats.org/officeDocument/2006/relationships/audio" Target="../media/audio1.wav"/><Relationship Id="rId4" Type="http://schemas.openxmlformats.org/officeDocument/2006/relationships/tags" Target="../tags/tag14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tags" Target="../tags/tag14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tags" Target="../tags/tag145.xml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effectLst>
            <a:reflection blurRad="6350" stA="50000" endA="300" endPos="90000" dir="5400000" sy="-100000" algn="bl" rotWithShape="0"/>
          </a:effectLst>
        </p:spPr>
        <p:txBody>
          <a:bodyPr/>
          <a:lstStyle/>
          <a:p>
            <a:r>
              <a:rPr lang="en-US" sz="8800" dirty="0"/>
              <a:t>    Welcome</a:t>
            </a:r>
            <a:endParaRPr lang="en-US" sz="8800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doors dir="vert"/>
        <p:sndAc>
          <p:stSnd>
            <p:snd r:embed="rId3" name="suction.wav"/>
          </p:stSnd>
        </p:sndAc>
      </p:transition>
    </mc:Choice>
    <mc:Fallback>
      <p:transition spd="slow">
        <p:fade/>
        <p:sndAc>
          <p:stSnd>
            <p:snd r:embed="rId3" name="suction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27125" y="-1621155"/>
            <a:ext cx="6409055" cy="76200"/>
          </a:xfrm>
        </p:spPr>
        <p:txBody>
          <a:bodyPr>
            <a:normAutofit fontScale="90000"/>
          </a:bodyPr>
          <a:p>
            <a:r>
              <a:rPr lang="en-US"/>
              <a:t>单击此处编辑母版标题样式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0" y="358775"/>
            <a:ext cx="6787515" cy="3070225"/>
          </a:xfrm>
        </p:spPr>
        <p:txBody>
          <a:bodyPr>
            <a:normAutofit fontScale="25000"/>
          </a:bodyPr>
          <a:p>
            <a:r>
              <a:rPr lang="en-US" sz="9335" b="1">
                <a:solidFill>
                  <a:schemeClr val="bg1"/>
                </a:solidFill>
                <a:latin typeface="Kalpurush" panose="02000600000000000000" charset="0"/>
                <a:cs typeface="Kalpurush" panose="02000600000000000000" charset="0"/>
              </a:rPr>
              <a:t>শিক্ষক পরিচিতি</a:t>
            </a:r>
            <a:endParaRPr lang="en-US" sz="9335" b="1">
              <a:solidFill>
                <a:schemeClr val="bg1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7000" b="1">
                <a:latin typeface="Kalpurush" panose="02000600000000000000" charset="0"/>
                <a:cs typeface="Kalpurush" panose="02000600000000000000" charset="0"/>
              </a:rPr>
              <a:t>সুবাস চন্দ্র দাস</a:t>
            </a:r>
            <a:endParaRPr lang="en-US" sz="7000" b="1"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7000" b="1">
                <a:latin typeface="Kalpurush" panose="02000600000000000000" charset="0"/>
                <a:cs typeface="Kalpurush" panose="02000600000000000000" charset="0"/>
              </a:rPr>
              <a:t>প্রধান শিক্ষক</a:t>
            </a:r>
            <a:endParaRPr lang="en-US" sz="7000" b="1"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7000" b="1">
                <a:latin typeface="Kalpurush" panose="02000600000000000000" charset="0"/>
                <a:cs typeface="Kalpurush" panose="02000600000000000000" charset="0"/>
              </a:rPr>
              <a:t>তেলিকোনা সরকারি প্রাথমিক বিদ্যালয়</a:t>
            </a:r>
            <a:endParaRPr lang="en-US" sz="7000" b="1"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7000" b="1">
                <a:latin typeface="Kalpurush" panose="02000600000000000000" charset="0"/>
                <a:cs typeface="Kalpurush" panose="02000600000000000000" charset="0"/>
              </a:rPr>
              <a:t>বিশ্বনাথ,সিলেট</a:t>
            </a:r>
            <a:endParaRPr lang="en-US" sz="7000" b="1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6" name="Picture 5" descr="My photo 6"/>
          <p:cNvPicPr>
            <a:picLocks noChangeAspect="1"/>
          </p:cNvPicPr>
          <p:nvPr/>
        </p:nvPicPr>
        <p:blipFill>
          <a:blip r:embed="rId3"/>
          <a:srcRect l="8579" t="44522" r="12902" b="-2808"/>
          <a:stretch>
            <a:fillRect/>
          </a:stretch>
        </p:blipFill>
        <p:spPr>
          <a:xfrm>
            <a:off x="9091295" y="358775"/>
            <a:ext cx="2964180" cy="388810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airplane"/>
        <p:sndAc>
          <p:stSnd>
            <p:snd r:embed="rId4" name="suction.wav"/>
          </p:stSnd>
        </p:sndAc>
      </p:transition>
    </mc:Choice>
    <mc:Fallback>
      <p:transition spd="slow">
        <p:fade/>
        <p:sndAc>
          <p:stSnd>
            <p:snd r:embed="rId4" name="suction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27125" y="-748665"/>
            <a:ext cx="6409055" cy="115570"/>
          </a:xfrm>
        </p:spPr>
        <p:txBody>
          <a:bodyPr>
            <a:normAutofit fontScale="90000"/>
          </a:bodyPr>
          <a:p>
            <a:r>
              <a:rPr 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35" y="934720"/>
            <a:ext cx="7246620" cy="3712845"/>
          </a:xfrm>
        </p:spPr>
        <p:txBody>
          <a:bodyPr>
            <a:normAutofit lnSpcReduction="20000"/>
          </a:bodyPr>
          <a:p>
            <a:r>
              <a:rPr lang="en-US" sz="4000" b="1">
                <a:solidFill>
                  <a:schemeClr val="bg1"/>
                </a:solidFill>
                <a:latin typeface="Kalpurush" panose="02000600000000000000" charset="0"/>
                <a:cs typeface="Kalpurush" panose="02000600000000000000" charset="0"/>
              </a:rPr>
              <a:t>পাঠ পরিচিতি</a:t>
            </a:r>
            <a:endParaRPr lang="en-US" sz="4000" b="1">
              <a:solidFill>
                <a:schemeClr val="bg1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>
                <a:solidFill>
                  <a:schemeClr val="bg1"/>
                </a:solidFill>
                <a:latin typeface="Kalpurush" panose="02000600000000000000" charset="0"/>
                <a:cs typeface="Kalpurush" panose="02000600000000000000" charset="0"/>
              </a:rPr>
              <a:t>Class Five</a:t>
            </a:r>
            <a:endParaRPr lang="en-US" sz="4000">
              <a:solidFill>
                <a:schemeClr val="bg1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>
                <a:solidFill>
                  <a:schemeClr val="bg1"/>
                </a:solidFill>
                <a:latin typeface="Kalpurush" panose="02000600000000000000" charset="0"/>
                <a:cs typeface="Kalpurush" panose="02000600000000000000" charset="0"/>
              </a:rPr>
              <a:t>Unit 1</a:t>
            </a:r>
            <a:endParaRPr lang="en-US" sz="4000">
              <a:solidFill>
                <a:schemeClr val="bg1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>
                <a:solidFill>
                  <a:schemeClr val="bg1"/>
                </a:solidFill>
                <a:latin typeface="Kalpurush" panose="02000600000000000000" charset="0"/>
                <a:cs typeface="Kalpurush" panose="02000600000000000000" charset="0"/>
              </a:rPr>
              <a:t>Language Focus</a:t>
            </a:r>
            <a:endParaRPr lang="en-US" sz="4000">
              <a:solidFill>
                <a:schemeClr val="bg1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peelOff"/>
        <p:sndAc>
          <p:stSnd>
            <p:snd r:embed="rId3" name="suction.wav"/>
          </p:stSnd>
        </p:sndAc>
      </p:transition>
    </mc:Choice>
    <mc:Fallback>
      <p:transition spd="slow">
        <p:fade/>
        <p:sndAc>
          <p:stSnd>
            <p:snd r:embed="rId3" name="suction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06850" y="1640205"/>
            <a:ext cx="7092315" cy="4624070"/>
          </a:xfrm>
          <a:effectLst/>
        </p:spPr>
        <p:txBody>
          <a:bodyPr>
            <a:normAutofit/>
          </a:bodyPr>
          <a:p>
            <a:r>
              <a:rPr lang="en-US" sz="8800"/>
              <a:t>      </a:t>
            </a:r>
            <a:r>
              <a:rPr lang="en-US" sz="880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The- </a:t>
            </a:r>
            <a:r>
              <a:rPr lang="en-US" sz="880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  <a:t>এর</a:t>
            </a:r>
            <a:br>
              <a:rPr lang="en-US" sz="880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</a:br>
            <a:r>
              <a:rPr lang="en-US" sz="880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  <a:t>    উচ্চারণ</a:t>
            </a:r>
            <a:br>
              <a:rPr lang="en-US" sz="880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</a:br>
            <a:r>
              <a:rPr lang="en-US" sz="880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  <a:t>    </a:t>
            </a:r>
            <a:r>
              <a:rPr lang="en-US" sz="600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  <a:t>দি হবে/দ্য হবে</a:t>
            </a:r>
            <a:endParaRPr lang="en-US" sz="600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Kalpurush" panose="02000600000000000000" charset="0"/>
              <a:cs typeface="Kalpurush" panose="02000600000000000000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  <p:sndAc>
          <p:stSnd>
            <p:snd r:embed="rId3" name="suction.wav"/>
          </p:stSnd>
        </p:sndAc>
      </p:transition>
    </mc:Choice>
    <mc:Fallback>
      <p:transition spd="slow">
        <p:fade/>
        <p:sndAc>
          <p:stSnd>
            <p:snd r:embed="rId3" name="suction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45"/>
            <a:ext cx="10800080" cy="6271895"/>
          </a:xfrm>
        </p:spPr>
        <p:txBody>
          <a:bodyPr>
            <a:normAutofit/>
          </a:bodyPr>
          <a:p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যদি The এর পরবর্তী Word এর ১ম বর্ণটি </a:t>
            </a:r>
            <a: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Vowel</a:t>
            </a: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 হয় তাহলে উচ্চারণ হবে</a:t>
            </a:r>
            <a: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 দি। </a:t>
            </a: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 </a:t>
            </a:r>
            <a:br>
              <a:rPr lang="en-US" sz="40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Example:</a:t>
            </a: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The university</a:t>
            </a:r>
            <a:br>
              <a:rPr lang="en-US" sz="4000">
                <a:latin typeface="Kalpurush" panose="02000600000000000000" charset="0"/>
                <a:cs typeface="Kalpurush" panose="02000600000000000000" charset="0"/>
              </a:rPr>
            </a:br>
            <a:br>
              <a:rPr lang="en-US" sz="4000">
                <a:latin typeface="Kalpurush" panose="02000600000000000000" charset="0"/>
                <a:cs typeface="Kalpurush" panose="02000600000000000000" charset="0"/>
              </a:rPr>
            </a:br>
            <a:br>
              <a:rPr lang="en-US" sz="40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000">
                <a:latin typeface="Kalpurush" panose="02000600000000000000" charset="0"/>
                <a:cs typeface="Kalpurush" panose="02000600000000000000" charset="0"/>
                <a:sym typeface="+mn-ea"/>
              </a:rPr>
              <a:t>যদি The এর পরবর্তী Word এর ১ম বর্ণটি </a:t>
            </a:r>
            <a: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  <a:sym typeface="+mn-ea"/>
              </a:rPr>
              <a:t>Consonent</a:t>
            </a:r>
            <a:r>
              <a:rPr lang="en-US" sz="4000">
                <a:latin typeface="Kalpurush" panose="02000600000000000000" charset="0"/>
                <a:cs typeface="Kalpurush" panose="02000600000000000000" charset="0"/>
                <a:sym typeface="+mn-ea"/>
              </a:rPr>
              <a:t>  হয় তাহলে উচ্চারণ হবে</a:t>
            </a:r>
            <a: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  <a:sym typeface="+mn-ea"/>
              </a:rPr>
              <a:t> দ্য।</a:t>
            </a:r>
            <a:b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  <a:sym typeface="+mn-ea"/>
              </a:rPr>
            </a:br>
            <a: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  <a:sym typeface="+mn-ea"/>
              </a:rPr>
              <a:t> Example:</a:t>
            </a:r>
            <a:r>
              <a:rPr lang="en-US" sz="4000">
                <a:latin typeface="Kalpurush" panose="02000600000000000000" charset="0"/>
                <a:cs typeface="Kalpurush" panose="02000600000000000000" charset="0"/>
                <a:sym typeface="+mn-ea"/>
              </a:rPr>
              <a:t>The cat</a:t>
            </a:r>
            <a:br>
              <a:rPr lang="en-US" sz="4000">
                <a:latin typeface="Kalpurush" panose="02000600000000000000" charset="0"/>
                <a:cs typeface="Kalpurush" panose="02000600000000000000" charset="0"/>
                <a:sym typeface="+mn-ea"/>
              </a:rPr>
            </a:br>
            <a:endParaRPr lang="en-US" sz="4000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2" name="Picture 1" descr="Univers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745" y="1221740"/>
            <a:ext cx="5723255" cy="2384425"/>
          </a:xfrm>
          <a:prstGeom prst="rect">
            <a:avLst/>
          </a:prstGeom>
        </p:spPr>
      </p:pic>
      <p:pic>
        <p:nvPicPr>
          <p:cNvPr id="3" name="Picture 2" descr="Ca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80" y="4352290"/>
            <a:ext cx="5722620" cy="25063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peelOff"/>
        <p:sndAc>
          <p:stSnd>
            <p:snd r:embed="rId5" name="suction.wav"/>
          </p:stSnd>
        </p:sndAc>
      </p:transition>
    </mc:Choice>
    <mc:Fallback>
      <p:transition spd="slow">
        <p:fade/>
        <p:sndAc>
          <p:stSnd>
            <p:snd r:embed="rId5" name="suction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80" y="160020"/>
            <a:ext cx="9799320" cy="158496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  <a:scene3d>
              <a:camera prst="orthographicFront"/>
              <a:lightRig rig="threePt" dir="t"/>
            </a:scene3d>
          </a:bodyPr>
          <a:p>
            <a:r>
              <a:rPr lang="en-US" sz="88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Thanks</a:t>
            </a:r>
            <a:endParaRPr lang="en-US" sz="88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0" y="4502785"/>
            <a:ext cx="6546215" cy="1951355"/>
          </a:xfrm>
        </p:spPr>
        <p:txBody>
          <a:bodyPr>
            <a:normAutofit fontScale="90000"/>
          </a:bodyPr>
          <a:p>
            <a:r>
              <a:rPr lang="en-US" sz="3200" b="1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Subas Das</a:t>
            </a:r>
            <a:endParaRPr 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Head Teacher</a:t>
            </a:r>
            <a:endParaRPr lang="en-US" sz="3200" b="1">
              <a:solidFill>
                <a:schemeClr val="accent5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3200" b="1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Telikona Govt. Primary School</a:t>
            </a:r>
            <a:endParaRPr lang="en-US" sz="3200" b="1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8" descr="Bird gif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91305" cy="4103370"/>
          </a:xfrm>
          <a:prstGeom prst="ellipse">
            <a:avLst/>
          </a:prstGeom>
        </p:spPr>
      </p:pic>
      <p:pic>
        <p:nvPicPr>
          <p:cNvPr id="10" name="Picture 9" descr="Bir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505" y="0"/>
            <a:ext cx="4136390" cy="4646930"/>
          </a:xfrm>
          <a:prstGeom prst="ellipse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newsflash/>
        <p:sndAc>
          <p:stSnd>
            <p:snd r:embed="rId6" name="suction.wav"/>
          </p:stSnd>
        </p:sndAc>
      </p:transition>
    </mc:Choice>
    <mc:Fallback>
      <p:transition spd="slow">
        <p:newsflash/>
        <p:sndAc>
          <p:stSnd>
            <p:snd r:embed="rId6" name="suction.wav"/>
          </p:stSnd>
        </p:sndAc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1*f*5"/>
  <p:tag name="KSO_WM_UNIT_LAYERLEVEL" val="1"/>
  <p:tag name="KSO_WM_TAG_VERSION" val="3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04"/>
</p:tagLst>
</file>

<file path=ppt/tags/tag12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76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04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2.xml><?xml version="1.0" encoding="utf-8"?>
<p:tagLst xmlns:p="http://schemas.openxmlformats.org/presentationml/2006/main">
  <p:tag name="KSO_WM_TEMPLATE_THUMBS_INDEX" val="1、9"/>
  <p:tag name="KSO_WM_SPECIAL_SOURCE" val="bdnull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8004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8004_1*a*1"/>
  <p:tag name="KSO_WM_TEMPLATE_CATEGORY" val="custom"/>
  <p:tag name="KSO_WM_TEMPLATE_INDEX" val="20238004"/>
  <p:tag name="KSO_WM_UNIT_LAYERLEVEL" val="1"/>
  <p:tag name="KSO_WM_TAG_VERSION" val="3.0"/>
  <p:tag name="KSO_WM_BEAUTIFY_FLAG" val="#wm#"/>
  <p:tag name="KSO_WM_UNIT_PRESET_TEXT" val="The title goes here"/>
</p:tagLst>
</file>

<file path=ppt/tags/tag134.xml><?xml version="1.0" encoding="utf-8"?>
<p:tagLst xmlns:p="http://schemas.openxmlformats.org/presentationml/2006/main">
  <p:tag name="KSO_WM_TEMPLATE_THUMBS_INDEX" val="1、9"/>
  <p:tag name="KSO_WM_SPECIAL_SOURCE" val="bdnull"/>
  <p:tag name="KSO_WM_SLIDE_ID" val="custom20238004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8004"/>
  <p:tag name="KSO_WM_SLIDE_LAYOUT" val="a_b_f"/>
  <p:tag name="KSO_WM_SLIDE_LAYOUT_CNT" val="1_1_1"/>
  <p:tag name="KSO_WM_SLIDE_THEME_ID" val="3313795"/>
  <p:tag name="KSO_WM_SLIDE_THEME_NAME" val="Green Cartoon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1*f*5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1*f*5"/>
  <p:tag name="KSO_WM_UNIT_LAYERLEVEL" val="1"/>
  <p:tag name="KSO_WM_TAG_VERSION" val="3.0"/>
  <p:tag name="KSO_WM_BEAUTIFY_FLAG" val="#wm#"/>
</p:tagLst>
</file>

<file path=ppt/tags/tag139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ags/tag14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自定义 17">
      <a:dk1>
        <a:srgbClr val="000000"/>
      </a:dk1>
      <a:lt1>
        <a:srgbClr val="FFFFFF"/>
      </a:lt1>
      <a:dk2>
        <a:srgbClr val="00480C"/>
      </a:dk2>
      <a:lt2>
        <a:srgbClr val="DAFF7C"/>
      </a:lt2>
      <a:accent1>
        <a:srgbClr val="55D228"/>
      </a:accent1>
      <a:accent2>
        <a:srgbClr val="60A873"/>
      </a:accent2>
      <a:accent3>
        <a:srgbClr val="55A59A"/>
      </a:accent3>
      <a:accent4>
        <a:srgbClr val="9CDA00"/>
      </a:accent4>
      <a:accent5>
        <a:srgbClr val="F84949"/>
      </a:accent5>
      <a:accent6>
        <a:srgbClr val="FFC000"/>
      </a:accent6>
      <a:hlink>
        <a:srgbClr val="304FFE"/>
      </a:hlink>
      <a:folHlink>
        <a:srgbClr val="492067"/>
      </a:folHlink>
    </a:clrScheme>
    <a:fontScheme name="Manrope ExtraBold +Lato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</Words>
  <Application>WPS Presentation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SimSun</vt:lpstr>
      <vt:lpstr>Wingdings</vt:lpstr>
      <vt:lpstr>Wingdings</vt:lpstr>
      <vt:lpstr>汉仪书宋二简</vt:lpstr>
      <vt:lpstr>Kalpurush</vt:lpstr>
      <vt:lpstr>Lato</vt:lpstr>
      <vt:lpstr>Manrope ExtraBold</vt:lpstr>
      <vt:lpstr>Microsoft YaHei</vt:lpstr>
      <vt:lpstr>Arial Unicode MS</vt:lpstr>
      <vt:lpstr>Calibri</vt:lpstr>
      <vt:lpstr>WPS</vt:lpstr>
      <vt:lpstr>1_Office Theme</vt:lpstr>
      <vt:lpstr>    Welcome</vt:lpstr>
      <vt:lpstr>PowerPoint 演示文稿</vt:lpstr>
      <vt:lpstr>PowerPoint 演示文稿</vt:lpstr>
      <vt:lpstr>      The- এর     উচ্চারণ     দি হবে/দ্য হবে</vt:lpstr>
      <vt:lpstr>যদি The এর পরবর্তী Word এর ১ম বর্ণটি Vowel হয় তাহলে উচ্চারণ হবে দি।   Example:The university   যদি The এর পরবর্তী Word এর ১ম বর্ণটি Consonent  হয় তাহলে উচ্চারণ হবে দ্য।  Example:The cat 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Welcome</dc:title>
  <dc:creator/>
  <cp:lastModifiedBy>Subas 78</cp:lastModifiedBy>
  <cp:revision>4</cp:revision>
  <dcterms:created xsi:type="dcterms:W3CDTF">2026-06-02T11:31:00Z</dcterms:created>
  <dcterms:modified xsi:type="dcterms:W3CDTF">2026-07-03T07:02:23Z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C2F1364C545D4F5DA9090A5E999C7437_13</vt:lpwstr>
  </property>
</Properties>
</file>