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  <p:sldMasterId id="2147483733" r:id="rId2"/>
  </p:sldMasterIdLst>
  <p:notesMasterIdLst>
    <p:notesMasterId r:id="rId19"/>
  </p:notesMasterIdLst>
  <p:sldIdLst>
    <p:sldId id="276" r:id="rId3"/>
    <p:sldId id="262" r:id="rId4"/>
    <p:sldId id="273" r:id="rId5"/>
    <p:sldId id="297" r:id="rId6"/>
    <p:sldId id="308" r:id="rId7"/>
    <p:sldId id="319" r:id="rId8"/>
    <p:sldId id="320" r:id="rId9"/>
    <p:sldId id="321" r:id="rId10"/>
    <p:sldId id="311" r:id="rId11"/>
    <p:sldId id="290" r:id="rId12"/>
    <p:sldId id="316" r:id="rId13"/>
    <p:sldId id="314" r:id="rId14"/>
    <p:sldId id="315" r:id="rId15"/>
    <p:sldId id="318" r:id="rId16"/>
    <p:sldId id="317" r:id="rId17"/>
    <p:sldId id="30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DBF9"/>
    <a:srgbClr val="CC0066"/>
    <a:srgbClr val="F7E5F2"/>
    <a:srgbClr val="00B050"/>
    <a:srgbClr val="29792B"/>
    <a:srgbClr val="0060A8"/>
    <a:srgbClr val="AEC87A"/>
    <a:srgbClr val="B7CE88"/>
    <a:srgbClr val="BBD18F"/>
    <a:srgbClr val="F3D5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6323" autoAdjust="0"/>
  </p:normalViewPr>
  <p:slideViewPr>
    <p:cSldViewPr>
      <p:cViewPr varScale="1">
        <p:scale>
          <a:sx n="71" d="100"/>
          <a:sy n="71" d="100"/>
        </p:scale>
        <p:origin x="1109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D302A-846B-4CE4-98A0-71A49E9B0D7B}" type="datetimeFigureOut">
              <a:rPr lang="en-US" smtClean="0"/>
              <a:t>7/10/2026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77179F-F05F-412F-9801-2A860FC60B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305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64BFF-5E0C-41BE-968E-F9E315CE5566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7424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7179F-F05F-412F-9801-2A860FC60B8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5069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Tommorow you will submit a conversation copy with your mother to buy a new shirt for the Eid Ul Azha.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7179F-F05F-412F-9801-2A860FC60B8C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329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would like to end here with advance greetings on Eid-ul-Azha, may Allah </a:t>
            </a:r>
            <a:r>
              <a:rPr lang="en-US"/>
              <a:t>bless you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77179F-F05F-412F-9801-2A860FC60B8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2364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80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883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37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23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792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1591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076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933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630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4677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359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1829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828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218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4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E7FF-BE4F-485C-B1FE-FA8A78D31DBA}" type="datetime12">
              <a:rPr lang="en-US" smtClean="0"/>
              <a:t>9:07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90965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880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4740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8321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0492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4152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5198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83683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37561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2187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5882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5936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07201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0498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4093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9787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707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5870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4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4E7FF-BE4F-485C-B1FE-FA8A78D31DBA}" type="datetime12">
              <a:rPr lang="en-US" smtClean="0"/>
              <a:t>9:07 PM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F65391-0DB0-4FAB-A6D0-73C85A0AEC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132680"/>
      </p:ext>
    </p:extLst>
  </p:cSld>
  <p:clrMapOvr>
    <a:masterClrMapping/>
  </p:clrMapOvr>
  <p:hf hdr="0" ftr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463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969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30050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  <p:sldLayoutId id="2147483751" r:id="rId18"/>
    <p:sldLayoutId id="2147483752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://www.pngall.com/border-png/download/41824" TargetMode="Externa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11.png"/><Relationship Id="rId4" Type="http://schemas.openxmlformats.org/officeDocument/2006/relationships/hyperlink" Target="http://www.pngall.com/border-png/download/4182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ngall.com/audio-speakers-png" TargetMode="External"/><Relationship Id="rId3" Type="http://schemas.openxmlformats.org/officeDocument/2006/relationships/slideLayout" Target="../slideLayouts/slideLayout33.xml"/><Relationship Id="rId7" Type="http://schemas.openxmlformats.org/officeDocument/2006/relationships/image" Target="../media/image1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://www.pngall.com/border-png/download/41824" TargetMode="External"/><Relationship Id="rId5" Type="http://schemas.microsoft.com/office/2007/relationships/hdphoto" Target="../media/hdphoto1.wdp"/><Relationship Id="rId4" Type="http://schemas.openxmlformats.org/officeDocument/2006/relationships/image" Target="../media/image3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16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hyperlink" Target="https://freepngimg.com/png/16416-radio-png-pic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0" y="2209800"/>
            <a:ext cx="12192000" cy="1820862"/>
          </a:xfrm>
          <a:solidFill>
            <a:schemeClr val="accent1"/>
          </a:solidFill>
        </p:spPr>
        <p:txBody>
          <a:bodyPr>
            <a:noAutofit/>
          </a:bodyPr>
          <a:lstStyle/>
          <a:p>
            <a:pPr algn="ctr"/>
            <a: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ASSALAMU ALAIKUM</a:t>
            </a:r>
            <a:b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6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EVERYONE</a:t>
            </a:r>
          </a:p>
        </p:txBody>
      </p:sp>
    </p:spTree>
    <p:extLst>
      <p:ext uri="{BB962C8B-B14F-4D97-AF65-F5344CB8AC3E}">
        <p14:creationId xmlns:p14="http://schemas.microsoft.com/office/powerpoint/2010/main" val="285797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ECD3727-C247-4C37-8A7C-FB6AA03718E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-76200" y="-32084"/>
            <a:ext cx="12344400" cy="6890084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FD907F2-C7CD-400E-B2B8-8119414F43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89" b="5789"/>
          <a:stretch/>
        </p:blipFill>
        <p:spPr>
          <a:xfrm>
            <a:off x="8656253" y="729494"/>
            <a:ext cx="2461912" cy="2489893"/>
          </a:xfrm>
          <a:prstGeom prst="ellipse">
            <a:avLst/>
          </a:prstGeom>
          <a:ln w="76200" cap="rnd">
            <a:solidFill>
              <a:srgbClr val="FDDBF9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6408BD0-A18E-4DBC-9E01-42D926E4784A}"/>
              </a:ext>
            </a:extLst>
          </p:cNvPr>
          <p:cNvSpPr txBox="1"/>
          <p:nvPr/>
        </p:nvSpPr>
        <p:spPr>
          <a:xfrm>
            <a:off x="2438400" y="3433412"/>
            <a:ext cx="9006685" cy="2293799"/>
          </a:xfrm>
          <a:prstGeom prst="roundRect">
            <a:avLst>
              <a:gd name="adj" fmla="val 50000"/>
            </a:avLst>
          </a:prstGeom>
          <a:noFill/>
          <a:ln w="762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GB" sz="40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ABU ISHAQUE</a:t>
            </a:r>
            <a:r>
              <a:rPr lang="en-GB" sz="2400" b="1" dirty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M.A. MED. (ENGLISH)</a:t>
            </a:r>
            <a:endParaRPr lang="en-US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 </a:t>
            </a:r>
            <a:r>
              <a:rPr lang="en-GB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ASSISTANT TEACHER</a:t>
            </a:r>
            <a:endParaRPr lang="en-US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 NO-25, ENGLISH 1</a:t>
            </a:r>
            <a:r>
              <a:rPr lang="en-US" sz="28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BATCH CTG. DIVISION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B1F20F7-F244-4322-B0B5-4183532E3472}"/>
              </a:ext>
            </a:extLst>
          </p:cNvPr>
          <p:cNvSpPr/>
          <p:nvPr/>
        </p:nvSpPr>
        <p:spPr>
          <a:xfrm>
            <a:off x="1905000" y="1172686"/>
            <a:ext cx="5943599" cy="63724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TEACHER’S IDENTITY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32B7326-9D41-4913-BF97-BCB0472D068D}"/>
              </a:ext>
            </a:extLst>
          </p:cNvPr>
          <p:cNvSpPr/>
          <p:nvPr/>
        </p:nvSpPr>
        <p:spPr>
          <a:xfrm>
            <a:off x="3193366" y="1826859"/>
            <a:ext cx="45719" cy="4571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1202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ree photo Outline Gold Picture Frame Frame Black And ..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51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82801" y="609062"/>
            <a:ext cx="802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chemeClr val="bg1"/>
                </a:solidFill>
              </a:rPr>
              <a:t>LOOK AT THE PICTURES</a:t>
            </a:r>
          </a:p>
        </p:txBody>
      </p:sp>
      <p:pic>
        <p:nvPicPr>
          <p:cNvPr id="13" name="Picture 12" descr="File:Human eye - blue.JP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2412" y="377138"/>
            <a:ext cx="1619964" cy="1140121"/>
          </a:xfrm>
          <a:prstGeom prst="rect">
            <a:avLst/>
          </a:prstGeom>
        </p:spPr>
      </p:pic>
      <p:pic>
        <p:nvPicPr>
          <p:cNvPr id="14" name="Picture 13" descr="File:Human eye - blue.JPG - Wikimedia Common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8674" y="372725"/>
            <a:ext cx="1614297" cy="1193446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34D0BA2-13FA-B54E-E972-467C157B3CF9}"/>
              </a:ext>
            </a:extLst>
          </p:cNvPr>
          <p:cNvGrpSpPr/>
          <p:nvPr/>
        </p:nvGrpSpPr>
        <p:grpSpPr>
          <a:xfrm>
            <a:off x="655465" y="1517259"/>
            <a:ext cx="5516735" cy="4317058"/>
            <a:chOff x="517353" y="778817"/>
            <a:chExt cx="5516735" cy="431705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E26B64D-E223-351A-C0CF-7BA4C40E2DBB}"/>
                </a:ext>
              </a:extLst>
            </p:cNvPr>
            <p:cNvSpPr txBox="1"/>
            <p:nvPr/>
          </p:nvSpPr>
          <p:spPr>
            <a:xfrm>
              <a:off x="3194089" y="778817"/>
              <a:ext cx="5555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1</a:t>
              </a:r>
              <a:r>
                <a:rPr lang="en-US" sz="2400" b="1" dirty="0"/>
                <a:t>.</a:t>
              </a: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634A702-C56C-B1A4-D8A5-219FD191C2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353" y="1514475"/>
              <a:ext cx="5516735" cy="3581400"/>
            </a:xfrm>
            <a:prstGeom prst="rect">
              <a:avLst/>
            </a:prstGeom>
            <a:ln w="76200">
              <a:solidFill>
                <a:schemeClr val="accent1"/>
              </a:solidFill>
            </a:ln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ACEDC7-F5BD-4750-E34E-908112A0E5DF}"/>
              </a:ext>
            </a:extLst>
          </p:cNvPr>
          <p:cNvGrpSpPr/>
          <p:nvPr/>
        </p:nvGrpSpPr>
        <p:grpSpPr>
          <a:xfrm>
            <a:off x="6324600" y="1524000"/>
            <a:ext cx="5235775" cy="4307533"/>
            <a:chOff x="6438872" y="788342"/>
            <a:chExt cx="5235775" cy="430753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1873259-B4AE-91A7-1923-05E715DF59FD}"/>
                </a:ext>
              </a:extLst>
            </p:cNvPr>
            <p:cNvSpPr txBox="1"/>
            <p:nvPr/>
          </p:nvSpPr>
          <p:spPr>
            <a:xfrm>
              <a:off x="8763000" y="788342"/>
              <a:ext cx="55554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2</a:t>
              </a:r>
              <a:r>
                <a:rPr lang="en-US" sz="2400" b="1" dirty="0"/>
                <a:t>.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E5A95FD9-E3C8-AA19-FE2A-E7660E00E7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r="2332" b="21111"/>
            <a:stretch/>
          </p:blipFill>
          <p:spPr>
            <a:xfrm>
              <a:off x="6438872" y="1514475"/>
              <a:ext cx="5235775" cy="3581400"/>
            </a:xfrm>
            <a:prstGeom prst="rect">
              <a:avLst/>
            </a:prstGeom>
            <a:ln w="76200">
              <a:solidFill>
                <a:schemeClr val="accent1"/>
              </a:solidFill>
            </a:ln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05B3C07-69CD-2D5F-98BE-B28C679BFB1B}"/>
              </a:ext>
            </a:extLst>
          </p:cNvPr>
          <p:cNvSpPr txBox="1"/>
          <p:nvPr/>
        </p:nvSpPr>
        <p:spPr>
          <a:xfrm>
            <a:off x="2364775" y="5909234"/>
            <a:ext cx="19348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A SUPER SHOP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6702B8-BE48-3D3B-2ECF-7805191278FE}"/>
              </a:ext>
            </a:extLst>
          </p:cNvPr>
          <p:cNvSpPr txBox="1"/>
          <p:nvPr/>
        </p:nvSpPr>
        <p:spPr>
          <a:xfrm>
            <a:off x="8382000" y="5909234"/>
            <a:ext cx="1828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A BOOK SHOP</a:t>
            </a:r>
          </a:p>
        </p:txBody>
      </p:sp>
    </p:spTree>
    <p:extLst>
      <p:ext uri="{BB962C8B-B14F-4D97-AF65-F5344CB8AC3E}">
        <p14:creationId xmlns:p14="http://schemas.microsoft.com/office/powerpoint/2010/main" val="208457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2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52709" y="794433"/>
            <a:ext cx="92865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THE LESSON OF THE DAY.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3276600" y="1905000"/>
            <a:ext cx="634779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ina" panose="02000503000000000000" pitchFamily="2" charset="0"/>
                <a:cs typeface="Mina" panose="02000503000000000000" pitchFamily="2" charset="0"/>
              </a:rPr>
              <a:t>A BOOK SHOP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F80236A-FE77-46DB-0B06-3607E5CC087F}"/>
              </a:ext>
            </a:extLst>
          </p:cNvPr>
          <p:cNvSpPr/>
          <p:nvPr/>
        </p:nvSpPr>
        <p:spPr>
          <a:xfrm>
            <a:off x="685799" y="4284619"/>
            <a:ext cx="10820400" cy="1711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SUBJECT- ENGLISH FOR TODAY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CLASS- SEVEN  UNIT- ONE  LESSON- 05</a:t>
            </a:r>
          </a:p>
          <a:p>
            <a:pPr algn="ctr"/>
            <a:r>
              <a:rPr lang="en-GB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PAGE- 07</a:t>
            </a:r>
          </a:p>
        </p:txBody>
      </p:sp>
    </p:spTree>
    <p:extLst>
      <p:ext uri="{BB962C8B-B14F-4D97-AF65-F5344CB8AC3E}">
        <p14:creationId xmlns:p14="http://schemas.microsoft.com/office/powerpoint/2010/main" val="903683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B5ECD1-104D-8AAE-6EB2-14F807769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5" y="23531"/>
            <a:ext cx="12192000" cy="6857999"/>
          </a:xfrm>
          <a:prstGeom prst="rect">
            <a:avLst/>
          </a:prstGeom>
        </p:spPr>
      </p:pic>
      <p:grpSp>
        <p:nvGrpSpPr>
          <p:cNvPr id="14" name="Group 11"/>
          <p:cNvGrpSpPr/>
          <p:nvPr/>
        </p:nvGrpSpPr>
        <p:grpSpPr>
          <a:xfrm rot="3178043">
            <a:off x="19377" y="1705409"/>
            <a:ext cx="702945" cy="4321431"/>
            <a:chOff x="38099" y="1386842"/>
            <a:chExt cx="685800" cy="4099562"/>
          </a:xfrm>
        </p:grpSpPr>
        <p:grpSp>
          <p:nvGrpSpPr>
            <p:cNvPr id="15" name="Group 9"/>
            <p:cNvGrpSpPr/>
            <p:nvPr/>
          </p:nvGrpSpPr>
          <p:grpSpPr>
            <a:xfrm>
              <a:off x="152400" y="1386842"/>
              <a:ext cx="457200" cy="4099562"/>
              <a:chOff x="152400" y="1386841"/>
              <a:chExt cx="457200" cy="4099559"/>
            </a:xfrm>
          </p:grpSpPr>
          <p:sp>
            <p:nvSpPr>
              <p:cNvPr id="17" name="Isosceles Triangle 5"/>
              <p:cNvSpPr/>
              <p:nvPr/>
            </p:nvSpPr>
            <p:spPr>
              <a:xfrm>
                <a:off x="152400" y="1386841"/>
                <a:ext cx="457200" cy="2057400"/>
              </a:xfrm>
              <a:prstGeom prst="triangle">
                <a:avLst>
                  <a:gd name="adj" fmla="val 57603"/>
                </a:avLst>
              </a:prstGeom>
              <a:solidFill>
                <a:srgbClr val="4D2307"/>
              </a:solidFill>
              <a:ln w="12700" cap="flat" cmpd="sng" algn="ctr">
                <a:solidFill>
                  <a:srgbClr val="5B9BD5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845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18" name="Isosceles Triangle 6"/>
              <p:cNvSpPr/>
              <p:nvPr/>
            </p:nvSpPr>
            <p:spPr>
              <a:xfrm rot="10800000">
                <a:off x="152400" y="3429000"/>
                <a:ext cx="457200" cy="2057400"/>
              </a:xfrm>
              <a:prstGeom prst="triangle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US" sz="1845" kern="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16" name="Oval 10"/>
            <p:cNvSpPr/>
            <p:nvPr/>
          </p:nvSpPr>
          <p:spPr>
            <a:xfrm>
              <a:off x="38099" y="3200400"/>
              <a:ext cx="685800" cy="609600"/>
            </a:xfrm>
            <a:prstGeom prst="ellipse">
              <a:avLst/>
            </a:prstGeom>
            <a:solidFill>
              <a:srgbClr val="002060"/>
            </a:solidFill>
            <a:ln w="12700" cap="flat" cmpd="sng" algn="ctr">
              <a:noFill/>
              <a:prstDash val="solid"/>
              <a:miter lim="800000"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rtlCol="0" anchor="ctr"/>
            <a:lstStyle/>
            <a:p>
              <a:pPr algn="ctr">
                <a:defRPr/>
              </a:pPr>
              <a:endParaRPr lang="en-US" sz="1845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1655" y="2339682"/>
            <a:ext cx="14745899" cy="4093617"/>
            <a:chOff x="-302643" y="2290125"/>
            <a:chExt cx="10789663" cy="3843075"/>
          </a:xfrm>
        </p:grpSpPr>
        <p:sp>
          <p:nvSpPr>
            <p:cNvPr id="4" name="Rectangle 26"/>
            <p:cNvSpPr/>
            <p:nvPr/>
          </p:nvSpPr>
          <p:spPr>
            <a:xfrm>
              <a:off x="1178177" y="5642524"/>
              <a:ext cx="7008440" cy="490676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GB" sz="3200" b="1" dirty="0">
                  <a:solidFill>
                    <a:srgbClr val="002060"/>
                  </a:solidFill>
                  <a:latin typeface="Mina" panose="02000503000000000000" pitchFamily="2" charset="0"/>
                  <a:cs typeface="Mina" panose="02000503000000000000" pitchFamily="2" charset="0"/>
                </a:rPr>
                <a:t>play a role for conversation with a shop keeper. </a:t>
              </a:r>
              <a:r>
                <a:rPr lang="en-GB" sz="3200" b="1" dirty="0">
                  <a:solidFill>
                    <a:srgbClr val="00B050"/>
                  </a:solidFill>
                  <a:latin typeface="Mina" panose="02000503000000000000" pitchFamily="2" charset="0"/>
                  <a:cs typeface="Mina" panose="02000503000000000000" pitchFamily="2" charset="0"/>
                </a:rPr>
                <a:t>  </a:t>
              </a:r>
            </a:p>
          </p:txBody>
        </p:sp>
        <p:sp>
          <p:nvSpPr>
            <p:cNvPr id="5" name="Arc 12"/>
            <p:cNvSpPr/>
            <p:nvPr/>
          </p:nvSpPr>
          <p:spPr>
            <a:xfrm>
              <a:off x="-302643" y="2290125"/>
              <a:ext cx="2110200" cy="3044314"/>
            </a:xfrm>
            <a:prstGeom prst="arc">
              <a:avLst>
                <a:gd name="adj1" fmla="val 11691591"/>
                <a:gd name="adj2" fmla="val 11402583"/>
              </a:avLst>
            </a:prstGeom>
            <a:ln w="28575">
              <a:solidFill>
                <a:srgbClr val="4D2307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845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" name="Oval 13"/>
            <p:cNvSpPr/>
            <p:nvPr/>
          </p:nvSpPr>
          <p:spPr>
            <a:xfrm>
              <a:off x="1681738" y="2532830"/>
              <a:ext cx="496816" cy="477332"/>
            </a:xfrm>
            <a:prstGeom prst="ellipse">
              <a:avLst/>
            </a:prstGeom>
            <a:solidFill>
              <a:srgbClr val="00206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4510" kern="0" dirty="0">
                  <a:solidFill>
                    <a:srgbClr val="FF0000"/>
                  </a:solidFill>
                  <a:latin typeface="Calibri" panose="020F0502020204030204"/>
                </a:rPr>
                <a:t>1</a:t>
              </a:r>
            </a:p>
          </p:txBody>
        </p:sp>
        <p:sp>
          <p:nvSpPr>
            <p:cNvPr id="7" name="Rectangle 14"/>
            <p:cNvSpPr/>
            <p:nvPr/>
          </p:nvSpPr>
          <p:spPr>
            <a:xfrm>
              <a:off x="2178554" y="2526200"/>
              <a:ext cx="4550592" cy="644898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GB" sz="3200" b="1" dirty="0">
                  <a:solidFill>
                    <a:srgbClr val="002060"/>
                  </a:solidFill>
                  <a:latin typeface="Mina" panose="02000503000000000000" pitchFamily="2" charset="0"/>
                  <a:cs typeface="Mina" panose="02000503000000000000" pitchFamily="2" charset="0"/>
                </a:rPr>
                <a:t>talk about the pictures. </a:t>
              </a:r>
              <a:endParaRPr lang="en-GB" sz="3200" b="1" dirty="0">
                <a:solidFill>
                  <a:srgbClr val="00B050"/>
                </a:solidFill>
                <a:latin typeface="Mina" panose="02000503000000000000" pitchFamily="2" charset="0"/>
                <a:cs typeface="Mina" panose="02000503000000000000" pitchFamily="2" charset="0"/>
              </a:endParaRPr>
            </a:p>
          </p:txBody>
        </p:sp>
        <p:sp>
          <p:nvSpPr>
            <p:cNvPr id="8" name="Oval 21"/>
            <p:cNvSpPr/>
            <p:nvPr/>
          </p:nvSpPr>
          <p:spPr>
            <a:xfrm>
              <a:off x="1888082" y="3631520"/>
              <a:ext cx="535941" cy="555338"/>
            </a:xfrm>
            <a:prstGeom prst="ellipse">
              <a:avLst/>
            </a:prstGeom>
            <a:solidFill>
              <a:srgbClr val="00206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4510" kern="0" dirty="0">
                  <a:solidFill>
                    <a:srgbClr val="FF0000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10" name="Oval 25"/>
            <p:cNvSpPr/>
            <p:nvPr/>
          </p:nvSpPr>
          <p:spPr>
            <a:xfrm>
              <a:off x="1454047" y="4842062"/>
              <a:ext cx="535941" cy="546742"/>
            </a:xfrm>
            <a:prstGeom prst="ellipse">
              <a:avLst/>
            </a:prstGeom>
            <a:solidFill>
              <a:srgbClr val="00206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4510" kern="0" dirty="0">
                  <a:solidFill>
                    <a:srgbClr val="FF0000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11" name="Rectangle 26"/>
            <p:cNvSpPr/>
            <p:nvPr/>
          </p:nvSpPr>
          <p:spPr>
            <a:xfrm>
              <a:off x="3044299" y="4345407"/>
              <a:ext cx="7442721" cy="541345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>
              <a:scene3d>
                <a:camera prst="orthographicFront"/>
                <a:lightRig rig="harsh" dir="t"/>
              </a:scene3d>
              <a:sp3d extrusionH="57150" prstMaterial="matte">
                <a:bevelT w="63500" h="12700" prst="angle"/>
                <a:contourClr>
                  <a:schemeClr val="bg1">
                    <a:lumMod val="65000"/>
                  </a:schemeClr>
                </a:contourClr>
              </a:sp3d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endParaRPr lang="en-GB" sz="3600" b="1" dirty="0">
                <a:solidFill>
                  <a:srgbClr val="00B050"/>
                </a:solidFill>
                <a:latin typeface="Mina" panose="02000503000000000000" pitchFamily="2" charset="0"/>
                <a:cs typeface="Mina" panose="02000503000000000000" pitchFamily="2" charset="0"/>
              </a:endParaRPr>
            </a:p>
          </p:txBody>
        </p:sp>
        <p:sp>
          <p:nvSpPr>
            <p:cNvPr id="12" name="Oval 25"/>
            <p:cNvSpPr/>
            <p:nvPr/>
          </p:nvSpPr>
          <p:spPr>
            <a:xfrm>
              <a:off x="642236" y="5484411"/>
              <a:ext cx="535941" cy="546742"/>
            </a:xfrm>
            <a:prstGeom prst="ellipse">
              <a:avLst/>
            </a:prstGeom>
            <a:solidFill>
              <a:srgbClr val="002060"/>
            </a:solidFill>
            <a:ln w="12700" cap="flat" cmpd="sng" algn="ctr">
              <a:solidFill>
                <a:srgbClr val="5B9BD5">
                  <a:shade val="50000"/>
                </a:srgbClr>
              </a:solidFill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4510" kern="0" dirty="0">
                  <a:solidFill>
                    <a:srgbClr val="FF0000"/>
                  </a:solidFill>
                  <a:latin typeface="Calibri" panose="020F0502020204030204"/>
                </a:rPr>
                <a:t>4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2398063" y="3746260"/>
              <a:ext cx="6055080" cy="5705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buFont typeface="Wingdings" panose="05000000000000000000" pitchFamily="2" charset="2"/>
                <a:buChar char="Ø"/>
              </a:pPr>
              <a:r>
                <a:rPr lang="en-GB" sz="3200" b="1" dirty="0">
                  <a:solidFill>
                    <a:srgbClr val="002060"/>
                  </a:solidFill>
                  <a:latin typeface="Mina" panose="02000503000000000000" pitchFamily="2" charset="0"/>
                  <a:cs typeface="Mina" panose="02000503000000000000" pitchFamily="2" charset="0"/>
                </a:rPr>
                <a:t>Know the meaning of some new words. </a:t>
              </a:r>
              <a:endParaRPr lang="en-GB" sz="3200" b="1" dirty="0">
                <a:solidFill>
                  <a:srgbClr val="00B050"/>
                </a:solidFill>
                <a:latin typeface="Mina" panose="02000503000000000000" pitchFamily="2" charset="0"/>
                <a:cs typeface="Mina" panose="02000503000000000000" pitchFamily="2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FDF5BFF-FDD5-7231-4958-6C2F6B06A6FD}"/>
              </a:ext>
            </a:extLst>
          </p:cNvPr>
          <p:cNvSpPr txBox="1"/>
          <p:nvPr/>
        </p:nvSpPr>
        <p:spPr>
          <a:xfrm>
            <a:off x="3144923" y="5001226"/>
            <a:ext cx="87621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3200" b="1" dirty="0">
                <a:solidFill>
                  <a:srgbClr val="002060"/>
                </a:solidFill>
                <a:latin typeface="Mina" panose="02000503000000000000" pitchFamily="2" charset="0"/>
                <a:cs typeface="Mina" panose="02000503000000000000" pitchFamily="2" charset="0"/>
              </a:rPr>
              <a:t>listen audio and choose the correct answer. </a:t>
            </a:r>
            <a:endParaRPr lang="en-GB" sz="3200" b="1" dirty="0">
              <a:solidFill>
                <a:srgbClr val="00B050"/>
              </a:solidFill>
              <a:latin typeface="Mina" panose="02000503000000000000" pitchFamily="2" charset="0"/>
              <a:cs typeface="Mina" panose="02000503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6BC0CF5-F5C8-CA36-7EB1-73830687DCD6}"/>
              </a:ext>
            </a:extLst>
          </p:cNvPr>
          <p:cNvSpPr txBox="1"/>
          <p:nvPr/>
        </p:nvSpPr>
        <p:spPr>
          <a:xfrm>
            <a:off x="3738105" y="407028"/>
            <a:ext cx="4786744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txBody>
          <a:bodyPr wrap="square" rtlCol="0" anchor="ctr">
            <a:sp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  <a:latin typeface="Mina" panose="02000503000000000000" pitchFamily="2" charset="0"/>
                <a:cs typeface="Mina" panose="02000503000000000000" pitchFamily="2" charset="0"/>
              </a:rPr>
              <a:t>LEARNING OUTCOMES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528C1E-0297-18BD-410D-47E9ACC07F5A}"/>
              </a:ext>
            </a:extLst>
          </p:cNvPr>
          <p:cNvSpPr txBox="1"/>
          <p:nvPr/>
        </p:nvSpPr>
        <p:spPr>
          <a:xfrm>
            <a:off x="518384" y="1343101"/>
            <a:ext cx="10897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By the end of the lesson, the learners will be able to…`</a:t>
            </a:r>
          </a:p>
        </p:txBody>
      </p:sp>
    </p:spTree>
    <p:extLst>
      <p:ext uri="{BB962C8B-B14F-4D97-AF65-F5344CB8AC3E}">
        <p14:creationId xmlns:p14="http://schemas.microsoft.com/office/powerpoint/2010/main" val="426752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900000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500000">
                                      <p:cBhvr>
                                        <p:cTn id="3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740000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140000">
                                      <p:cBhvr>
                                        <p:cTn id="3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D9ADF-B43C-D84D-49E9-419432E4BE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4104" y="457199"/>
            <a:ext cx="4968296" cy="1752601"/>
          </a:xfrm>
        </p:spPr>
        <p:txBody>
          <a:bodyPr/>
          <a:lstStyle/>
          <a:p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Dictionary</a:t>
            </a:r>
            <a:br>
              <a:rPr lang="en-US" sz="6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96073-EB9A-585C-ADAA-6836D28FF6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85052" y="1828800"/>
            <a:ext cx="5426400" cy="2295525"/>
          </a:xfrm>
          <a:solidFill>
            <a:schemeClr val="accent2"/>
          </a:solidFill>
          <a:ln w="57150">
            <a:solidFill>
              <a:srgbClr val="7030A0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Meaning:</a:t>
            </a:r>
          </a:p>
          <a:p>
            <a:r>
              <a:rPr lang="en-US" sz="2800" b="1" dirty="0">
                <a:solidFill>
                  <a:srgbClr val="F7E5F2"/>
                </a:solidFill>
              </a:rPr>
              <a:t>a book giving the meaning and usually the pronunciation of words listed in alphabetical order 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68A054-F56E-9D18-177D-AD4B2AD1F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705" y="0"/>
            <a:ext cx="4968296" cy="6531502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24467A32-C1B6-8C80-033E-928BD4722883}"/>
              </a:ext>
            </a:extLst>
          </p:cNvPr>
          <p:cNvSpPr txBox="1">
            <a:spLocks/>
          </p:cNvSpPr>
          <p:nvPr/>
        </p:nvSpPr>
        <p:spPr>
          <a:xfrm>
            <a:off x="6368119" y="5029200"/>
            <a:ext cx="5426400" cy="640823"/>
          </a:xfrm>
          <a:prstGeom prst="rect">
            <a:avLst/>
          </a:prstGeom>
          <a:solidFill>
            <a:srgbClr val="00B0F0"/>
          </a:solidFill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/>
              <a:t>I have a Oxford Dictionary</a:t>
            </a:r>
            <a:r>
              <a:rPr lang="en-US" sz="2800" b="1" dirty="0">
                <a:solidFill>
                  <a:schemeClr val="bg1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02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7BB9BE7-BA78-BA03-5547-823C2C6C9F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76200" y="-32084"/>
            <a:ext cx="12344400" cy="689008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FC33ED-3008-29E7-B024-676AA7240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0" y="1111838"/>
            <a:ext cx="2275902" cy="1112553"/>
          </a:xfrm>
          <a:solidFill>
            <a:srgbClr val="00B0F0"/>
          </a:solidFill>
          <a:ln w="57150">
            <a:solidFill>
              <a:srgbClr val="C00000"/>
            </a:solidFill>
          </a:ln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 Out of stock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464DD39-010A-A968-9F88-66E817247EFC}"/>
              </a:ext>
            </a:extLst>
          </p:cNvPr>
          <p:cNvSpPr txBox="1">
            <a:spLocks/>
          </p:cNvSpPr>
          <p:nvPr/>
        </p:nvSpPr>
        <p:spPr>
          <a:xfrm>
            <a:off x="6162715" y="2937605"/>
            <a:ext cx="5277334" cy="593987"/>
          </a:xfrm>
          <a:prstGeom prst="rect">
            <a:avLst/>
          </a:prstGeom>
          <a:solidFill>
            <a:srgbClr val="00B0F0"/>
          </a:solidFill>
          <a:ln w="57150">
            <a:solidFill>
              <a:srgbClr val="C00000"/>
            </a:solidFill>
          </a:ln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>
                <a:solidFill>
                  <a:schemeClr val="tx1"/>
                </a:solidFill>
              </a:rPr>
              <a:t>It’s not in the store more.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D2DAFD-FB66-E2C5-5B4A-5A9D93FA9F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1906" y="1828799"/>
            <a:ext cx="4523429" cy="3200400"/>
          </a:xfrm>
          <a:prstGeom prst="rect">
            <a:avLst/>
          </a:prstGeom>
          <a:ln w="228600" cap="sq" cmpd="thickThin">
            <a:solidFill>
              <a:srgbClr val="FF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FC2B87C-E7E7-EBED-7816-1A57464879AE}"/>
              </a:ext>
            </a:extLst>
          </p:cNvPr>
          <p:cNvSpPr/>
          <p:nvPr/>
        </p:nvSpPr>
        <p:spPr>
          <a:xfrm>
            <a:off x="6438307" y="3920395"/>
            <a:ext cx="4726150" cy="1143001"/>
          </a:xfrm>
          <a:prstGeom prst="roundRect">
            <a:avLst>
              <a:gd name="adj" fmla="val 39383"/>
            </a:avLst>
          </a:prstGeom>
          <a:ln w="57150">
            <a:solidFill>
              <a:srgbClr val="29792B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dirty="0">
                <a:solidFill>
                  <a:schemeClr val="tx1"/>
                </a:solidFill>
              </a:rPr>
            </a:br>
            <a:r>
              <a:rPr lang="en-US" sz="3200" b="1" dirty="0">
                <a:solidFill>
                  <a:schemeClr val="tx1"/>
                </a:solidFill>
              </a:rPr>
              <a:t>That mobile phone is out of stock.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193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FEA2AB9-720A-D4A4-2A36-F8E5A51F3FB0}"/>
              </a:ext>
            </a:extLst>
          </p:cNvPr>
          <p:cNvSpPr txBox="1"/>
          <p:nvPr/>
        </p:nvSpPr>
        <p:spPr>
          <a:xfrm>
            <a:off x="7467600" y="360544"/>
            <a:ext cx="2590800" cy="769441"/>
          </a:xfrm>
          <a:prstGeom prst="rect">
            <a:avLst/>
          </a:prstGeom>
          <a:solidFill>
            <a:srgbClr val="00B050"/>
          </a:solidFill>
          <a:ln w="57150">
            <a:solidFill>
              <a:srgbClr val="FDDBF9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stock</a:t>
            </a:r>
          </a:p>
        </p:txBody>
      </p:sp>
      <p:pic>
        <p:nvPicPr>
          <p:cNvPr id="1026" name="Picture 2" descr="Now in stock Stock Vector Images - Alamy">
            <a:extLst>
              <a:ext uri="{FF2B5EF4-FFF2-40B4-BE49-F238E27FC236}">
                <a16:creationId xmlns:a16="http://schemas.microsoft.com/office/drawing/2014/main" id="{632FDEAB-709E-D094-35B9-3275C5DEC1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62"/>
          <a:stretch>
            <a:fillRect/>
          </a:stretch>
        </p:blipFill>
        <p:spPr bwMode="auto">
          <a:xfrm>
            <a:off x="990600" y="838200"/>
            <a:ext cx="4419600" cy="43434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A4F11603-93B4-22CF-796B-E69B1A91C8D8}"/>
              </a:ext>
            </a:extLst>
          </p:cNvPr>
          <p:cNvSpPr txBox="1">
            <a:spLocks/>
          </p:cNvSpPr>
          <p:nvPr/>
        </p:nvSpPr>
        <p:spPr>
          <a:xfrm>
            <a:off x="6124333" y="1777137"/>
            <a:ext cx="5277334" cy="1481995"/>
          </a:xfrm>
          <a:prstGeom prst="rect">
            <a:avLst/>
          </a:prstGeom>
          <a:solidFill>
            <a:srgbClr val="00B0F0"/>
          </a:solidFill>
          <a:ln w="57150">
            <a:solidFill>
              <a:srgbClr val="C00000"/>
            </a:solidFill>
          </a:ln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FEFEFE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800" dirty="0">
                <a:solidFill>
                  <a:schemeClr val="tx1"/>
                </a:solidFill>
              </a:rPr>
              <a:t>It’s </a:t>
            </a:r>
            <a:r>
              <a:rPr lang="en-US" sz="2800" dirty="0" err="1">
                <a:solidFill>
                  <a:schemeClr val="tx1"/>
                </a:solidFill>
              </a:rPr>
              <a:t>avaiable</a:t>
            </a:r>
            <a:r>
              <a:rPr lang="en-US" sz="2800" dirty="0">
                <a:solidFill>
                  <a:schemeClr val="tx1"/>
                </a:solidFill>
              </a:rPr>
              <a:t> in the store.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Or </a:t>
            </a:r>
          </a:p>
          <a:p>
            <a:pPr algn="ctr"/>
            <a:r>
              <a:rPr lang="en-US" sz="2800" dirty="0">
                <a:solidFill>
                  <a:schemeClr val="tx1"/>
                </a:solidFill>
              </a:rPr>
              <a:t>It is not finished.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A238AD0-34ED-AC30-7464-0B8348B59AFB}"/>
              </a:ext>
            </a:extLst>
          </p:cNvPr>
          <p:cNvSpPr/>
          <p:nvPr/>
        </p:nvSpPr>
        <p:spPr>
          <a:xfrm>
            <a:off x="6124332" y="3473510"/>
            <a:ext cx="5277333" cy="1143001"/>
          </a:xfrm>
          <a:prstGeom prst="roundRect">
            <a:avLst>
              <a:gd name="adj" fmla="val 38148"/>
            </a:avLst>
          </a:prstGeom>
          <a:ln w="57150">
            <a:solidFill>
              <a:srgbClr val="00B0F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dirty="0">
                <a:solidFill>
                  <a:schemeClr val="tx1"/>
                </a:solidFill>
              </a:rPr>
            </a:br>
            <a:r>
              <a:rPr lang="en-US" sz="3200" b="1" dirty="0">
                <a:solidFill>
                  <a:schemeClr val="tx1"/>
                </a:solidFill>
              </a:rPr>
              <a:t>That phone is in stock.</a:t>
            </a:r>
          </a:p>
          <a:p>
            <a:pPr algn="ctr"/>
            <a:endParaRPr lang="en-US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3071F86-BBB2-8AA6-3CAE-75F052842DFB}"/>
              </a:ext>
            </a:extLst>
          </p:cNvPr>
          <p:cNvSpPr/>
          <p:nvPr/>
        </p:nvSpPr>
        <p:spPr>
          <a:xfrm>
            <a:off x="6096000" y="4830889"/>
            <a:ext cx="5410200" cy="1143001"/>
          </a:xfrm>
          <a:prstGeom prst="roundRect">
            <a:avLst>
              <a:gd name="adj" fmla="val 39383"/>
            </a:avLst>
          </a:prstGeom>
          <a:ln w="57150">
            <a:solidFill>
              <a:srgbClr val="00B0F0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dirty="0">
                <a:solidFill>
                  <a:schemeClr val="tx1"/>
                </a:solidFill>
              </a:rPr>
            </a:br>
            <a:r>
              <a:rPr lang="en-US" sz="3200" b="1" dirty="0">
                <a:solidFill>
                  <a:schemeClr val="tx1"/>
                </a:solidFill>
              </a:rPr>
              <a:t>The book is in the stock.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217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E3ECC1-6B56-1718-B26B-3A114D65D8B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-76200" y="-32084"/>
            <a:ext cx="12344400" cy="6890084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AB6E9-46B4-D110-204B-E9EB982190AA}"/>
              </a:ext>
            </a:extLst>
          </p:cNvPr>
          <p:cNvSpPr txBox="1"/>
          <p:nvPr/>
        </p:nvSpPr>
        <p:spPr>
          <a:xfrm>
            <a:off x="152400" y="457200"/>
            <a:ext cx="1188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FF00"/>
                </a:solidFill>
              </a:rPr>
              <a:t>Listen to the audio and choose the best option .</a:t>
            </a:r>
            <a:r>
              <a:rPr lang="en-US" sz="1200" dirty="0">
                <a:solidFill>
                  <a:srgbClr val="FFFF00"/>
                </a:solidFill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F687E7-5165-80A8-8B2B-ED1861323E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3200400" y="1103531"/>
            <a:ext cx="5257800" cy="5257800"/>
          </a:xfrm>
          <a:prstGeom prst="rect">
            <a:avLst/>
          </a:prstGeom>
        </p:spPr>
      </p:pic>
      <p:pic>
        <p:nvPicPr>
          <p:cNvPr id="7" name="C7U1L05B">
            <a:hlinkClick r:id="" action="ppaction://media"/>
            <a:extLst>
              <a:ext uri="{FF2B5EF4-FFF2-40B4-BE49-F238E27FC236}">
                <a16:creationId xmlns:a16="http://schemas.microsoft.com/office/drawing/2014/main" id="{4AECB12B-66A9-BA16-D4C9-53455B5991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686800" y="67871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914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07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8000">
              <a:schemeClr val="tx2">
                <a:lumMod val="20000"/>
                <a:lumOff val="8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C56E-7922-41BA-943B-BCE0CC23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828" y="838200"/>
            <a:ext cx="10287000" cy="1259174"/>
          </a:xfrm>
          <a:prstGeom prst="roundRect">
            <a:avLst>
              <a:gd name="adj" fmla="val 33920"/>
            </a:avLst>
          </a:prstGeo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Mina" panose="02000503000000000000" pitchFamily="2" charset="0"/>
                <a:cs typeface="Mina" panose="02000503000000000000" pitchFamily="2" charset="0"/>
              </a:rPr>
              <a:t>01. </a:t>
            </a:r>
            <a:r>
              <a:rPr lang="en-US" dirty="0">
                <a:solidFill>
                  <a:schemeClr val="tx1"/>
                </a:solidFill>
                <a:latin typeface="Mina" panose="02000503000000000000" pitchFamily="2" charset="0"/>
                <a:cs typeface="Mina" panose="02000503000000000000" pitchFamily="2" charset="0"/>
              </a:rPr>
              <a:t>Which book did the boy want?</a:t>
            </a:r>
            <a:endParaRPr lang="en-GB" dirty="0">
              <a:solidFill>
                <a:schemeClr val="tx1"/>
              </a:solidFill>
              <a:latin typeface="Mina" panose="02000503000000000000" pitchFamily="2" charset="0"/>
              <a:cs typeface="Mina" panose="02000503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FD4C3F-7C7A-4963-B785-06D68FEBAD37}"/>
              </a:ext>
            </a:extLst>
          </p:cNvPr>
          <p:cNvSpPr/>
          <p:nvPr/>
        </p:nvSpPr>
        <p:spPr>
          <a:xfrm>
            <a:off x="911121" y="2828910"/>
            <a:ext cx="5029406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ABC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3E7371-EEA5-4BA7-A86F-0CF0A17C0BE8}"/>
              </a:ext>
            </a:extLst>
          </p:cNvPr>
          <p:cNvSpPr/>
          <p:nvPr/>
        </p:nvSpPr>
        <p:spPr>
          <a:xfrm>
            <a:off x="6265980" y="2833139"/>
            <a:ext cx="5021704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MATH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DA4D1C6-FFBB-433E-A711-5669C15C5EB6}"/>
              </a:ext>
            </a:extLst>
          </p:cNvPr>
          <p:cNvSpPr/>
          <p:nvPr/>
        </p:nvSpPr>
        <p:spPr>
          <a:xfrm>
            <a:off x="6265980" y="4362135"/>
            <a:ext cx="5029406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LEARNER’S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F9A34A2-96DA-4E5F-801E-DEAEA39A216D}"/>
              </a:ext>
            </a:extLst>
          </p:cNvPr>
          <p:cNvSpPr/>
          <p:nvPr/>
        </p:nvSpPr>
        <p:spPr>
          <a:xfrm>
            <a:off x="881624" y="4362135"/>
            <a:ext cx="5021704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NOVEL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5496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14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1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28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C56E-7922-41BA-943B-BCE0CC23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828" y="838200"/>
            <a:ext cx="10287000" cy="1259174"/>
          </a:xfrm>
          <a:prstGeom prst="roundRect">
            <a:avLst>
              <a:gd name="adj" fmla="val 33920"/>
            </a:avLst>
          </a:prstGeo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Mina" panose="02000503000000000000" pitchFamily="2" charset="0"/>
                <a:cs typeface="Mina" panose="02000503000000000000" pitchFamily="2" charset="0"/>
              </a:rPr>
              <a:t>02. </a:t>
            </a:r>
            <a:r>
              <a:rPr lang="en-US" dirty="0">
                <a:solidFill>
                  <a:schemeClr val="tx1"/>
                </a:solidFill>
                <a:latin typeface="Mina" panose="02000503000000000000" pitchFamily="2" charset="0"/>
                <a:cs typeface="Mina" panose="02000503000000000000" pitchFamily="2" charset="0"/>
              </a:rPr>
              <a:t>Which one is equally good?</a:t>
            </a:r>
            <a:endParaRPr lang="en-GB" dirty="0">
              <a:solidFill>
                <a:schemeClr val="tx1"/>
              </a:solidFill>
              <a:latin typeface="Mina" panose="02000503000000000000" pitchFamily="2" charset="0"/>
              <a:cs typeface="Mina" panose="02000503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FD4C3F-7C7A-4963-B785-06D68FEBAD37}"/>
              </a:ext>
            </a:extLst>
          </p:cNvPr>
          <p:cNvSpPr/>
          <p:nvPr/>
        </p:nvSpPr>
        <p:spPr>
          <a:xfrm>
            <a:off x="6288674" y="2799413"/>
            <a:ext cx="5029406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ABC </a:t>
            </a:r>
            <a:r>
              <a:rPr lang="en-US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DICTIONARY</a:t>
            </a:r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 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3E7371-EEA5-4BA7-A86F-0CF0A17C0BE8}"/>
              </a:ext>
            </a:extLst>
          </p:cNvPr>
          <p:cNvSpPr/>
          <p:nvPr/>
        </p:nvSpPr>
        <p:spPr>
          <a:xfrm>
            <a:off x="881624" y="2799413"/>
            <a:ext cx="5021704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WRITER DICTIONARY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DA4D1C6-FFBB-433E-A711-5669C15C5EB6}"/>
              </a:ext>
            </a:extLst>
          </p:cNvPr>
          <p:cNvSpPr/>
          <p:nvPr/>
        </p:nvSpPr>
        <p:spPr>
          <a:xfrm>
            <a:off x="6265980" y="4362135"/>
            <a:ext cx="5029406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LEARNER’S </a:t>
            </a:r>
            <a:r>
              <a:rPr lang="en-US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DICTIONARY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F9A34A2-96DA-4E5F-801E-DEAEA39A216D}"/>
              </a:ext>
            </a:extLst>
          </p:cNvPr>
          <p:cNvSpPr/>
          <p:nvPr/>
        </p:nvSpPr>
        <p:spPr>
          <a:xfrm>
            <a:off x="881624" y="4362135"/>
            <a:ext cx="5021704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DICTIONARY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398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14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1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28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C56E-7922-41BA-943B-BCE0CC23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828" y="838200"/>
            <a:ext cx="10287000" cy="1259174"/>
          </a:xfrm>
          <a:prstGeom prst="roundRect">
            <a:avLst>
              <a:gd name="adj" fmla="val 33920"/>
            </a:avLst>
          </a:prstGeo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Mina" panose="02000503000000000000" pitchFamily="2" charset="0"/>
                <a:cs typeface="Mina" panose="02000503000000000000" pitchFamily="2" charset="0"/>
              </a:rPr>
              <a:t>03. </a:t>
            </a:r>
            <a:r>
              <a:rPr lang="en-US" dirty="0">
                <a:solidFill>
                  <a:schemeClr val="tx1"/>
                </a:solidFill>
                <a:latin typeface="Mina" panose="02000503000000000000" pitchFamily="2" charset="0"/>
                <a:cs typeface="Mina" panose="02000503000000000000" pitchFamily="2" charset="0"/>
              </a:rPr>
              <a:t>Which one is equally good?</a:t>
            </a:r>
            <a:endParaRPr lang="en-GB" dirty="0">
              <a:solidFill>
                <a:schemeClr val="tx1"/>
              </a:solidFill>
              <a:latin typeface="Mina" panose="02000503000000000000" pitchFamily="2" charset="0"/>
              <a:cs typeface="Mina" panose="02000503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FD4C3F-7C7A-4963-B785-06D68FEBAD37}"/>
              </a:ext>
            </a:extLst>
          </p:cNvPr>
          <p:cNvSpPr/>
          <p:nvPr/>
        </p:nvSpPr>
        <p:spPr>
          <a:xfrm>
            <a:off x="6288674" y="4766001"/>
            <a:ext cx="5029406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ABC  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3E7371-EEA5-4BA7-A86F-0CF0A17C0BE8}"/>
              </a:ext>
            </a:extLst>
          </p:cNvPr>
          <p:cNvSpPr/>
          <p:nvPr/>
        </p:nvSpPr>
        <p:spPr>
          <a:xfrm>
            <a:off x="6265980" y="2833139"/>
            <a:ext cx="5021704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LEARNER’S 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DA4D1C6-FFBB-433E-A711-5669C15C5EB6}"/>
              </a:ext>
            </a:extLst>
          </p:cNvPr>
          <p:cNvSpPr/>
          <p:nvPr/>
        </p:nvSpPr>
        <p:spPr>
          <a:xfrm>
            <a:off x="793356" y="2860571"/>
            <a:ext cx="5029406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WRITER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F9A34A2-96DA-4E5F-801E-DEAEA39A216D}"/>
              </a:ext>
            </a:extLst>
          </p:cNvPr>
          <p:cNvSpPr/>
          <p:nvPr/>
        </p:nvSpPr>
        <p:spPr>
          <a:xfrm>
            <a:off x="858680" y="4760626"/>
            <a:ext cx="5021704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NOVEL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20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14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1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28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C56E-7922-41BA-943B-BCE0CC23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828" y="838200"/>
            <a:ext cx="10287000" cy="1259174"/>
          </a:xfrm>
          <a:prstGeom prst="roundRect">
            <a:avLst>
              <a:gd name="adj" fmla="val 33920"/>
            </a:avLst>
          </a:prstGeom>
          <a:solidFill>
            <a:srgbClr val="002060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Mina" panose="02000503000000000000" pitchFamily="2" charset="0"/>
                <a:cs typeface="Mina" panose="02000503000000000000" pitchFamily="2" charset="0"/>
              </a:rPr>
              <a:t>03. </a:t>
            </a:r>
            <a:r>
              <a:rPr lang="en-US" dirty="0">
                <a:solidFill>
                  <a:schemeClr val="tx1"/>
                </a:solidFill>
                <a:latin typeface="Mina" panose="02000503000000000000" pitchFamily="2" charset="0"/>
                <a:cs typeface="Mina" panose="02000503000000000000" pitchFamily="2" charset="0"/>
              </a:rPr>
              <a:t>Who told sure?</a:t>
            </a:r>
            <a:endParaRPr lang="en-GB" dirty="0">
              <a:solidFill>
                <a:schemeClr val="tx1"/>
              </a:solidFill>
              <a:latin typeface="Mina" panose="02000503000000000000" pitchFamily="2" charset="0"/>
              <a:cs typeface="Mina" panose="02000503000000000000" pitchFamily="2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FD4C3F-7C7A-4963-B785-06D68FEBAD37}"/>
              </a:ext>
            </a:extLst>
          </p:cNvPr>
          <p:cNvSpPr/>
          <p:nvPr/>
        </p:nvSpPr>
        <p:spPr>
          <a:xfrm>
            <a:off x="911121" y="2828910"/>
            <a:ext cx="5029406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RAFIQ  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3E7371-EEA5-4BA7-A86F-0CF0A17C0BE8}"/>
              </a:ext>
            </a:extLst>
          </p:cNvPr>
          <p:cNvSpPr/>
          <p:nvPr/>
        </p:nvSpPr>
        <p:spPr>
          <a:xfrm>
            <a:off x="6273682" y="4495800"/>
            <a:ext cx="5021704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AZAD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9DA4D1C6-FFBB-433E-A711-5669C15C5EB6}"/>
              </a:ext>
            </a:extLst>
          </p:cNvPr>
          <p:cNvSpPr/>
          <p:nvPr/>
        </p:nvSpPr>
        <p:spPr>
          <a:xfrm>
            <a:off x="759828" y="4495800"/>
            <a:ext cx="5029406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SELLSMAN</a:t>
            </a:r>
            <a:endParaRPr lang="en-GB" sz="2800" dirty="0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F9A34A2-96DA-4E5F-801E-DEAEA39A216D}"/>
              </a:ext>
            </a:extLst>
          </p:cNvPr>
          <p:cNvSpPr/>
          <p:nvPr/>
        </p:nvSpPr>
        <p:spPr>
          <a:xfrm>
            <a:off x="6273682" y="2799413"/>
            <a:ext cx="5021704" cy="1259174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Mina" panose="02000503000000000000" pitchFamily="2" charset="0"/>
                <a:cs typeface="Mina" panose="02000503000000000000" pitchFamily="2" charset="0"/>
              </a:rPr>
              <a:t>RONEY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1784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7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14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CC00"/>
                                      </p:to>
                                    </p:animClr>
                                    <p:set>
                                      <p:cBhvr>
                                        <p:cTn id="21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1717"/>
                                      </p:to>
                                    </p:animClr>
                                    <p:set>
                                      <p:cBhvr>
                                        <p:cTn id="28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mixkit-apartment-buzzer-bell-press-93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7U1L05B">
            <a:hlinkClick r:id="" action="ppaction://media"/>
            <a:extLst>
              <a:ext uri="{FF2B5EF4-FFF2-40B4-BE49-F238E27FC236}">
                <a16:creationId xmlns:a16="http://schemas.microsoft.com/office/drawing/2014/main" id="{4AECB12B-66A9-BA16-D4C9-53455B5991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24600" y="4953000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FAB6E9-46B4-D110-204B-E9EB982190AA}"/>
              </a:ext>
            </a:extLst>
          </p:cNvPr>
          <p:cNvSpPr txBox="1"/>
          <p:nvPr/>
        </p:nvSpPr>
        <p:spPr>
          <a:xfrm>
            <a:off x="36576" y="347472"/>
            <a:ext cx="11887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</a:rPr>
              <a:t>Listen to the audio again and play a role with your friend who is beside you to buy a pen from a sells man  .</a:t>
            </a:r>
            <a:r>
              <a:rPr lang="en-US" sz="1400" dirty="0">
                <a:solidFill>
                  <a:srgbClr val="002060"/>
                </a:solidFill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35C015-E631-4DE5-2987-2BEC6537F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676400" y="1868582"/>
            <a:ext cx="7611538" cy="5405909"/>
          </a:xfrm>
          <a:prstGeom prst="rect">
            <a:avLst/>
          </a:prstGeom>
        </p:spPr>
      </p:pic>
      <p:pic>
        <p:nvPicPr>
          <p:cNvPr id="6" name="Picture 2" descr="40 Speakers Subwoofer Animated Gif Images at Best Animations">
            <a:extLst>
              <a:ext uri="{FF2B5EF4-FFF2-40B4-BE49-F238E27FC236}">
                <a16:creationId xmlns:a16="http://schemas.microsoft.com/office/drawing/2014/main" id="{84778E01-4E78-BBAB-6AE5-D45549AA0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000500"/>
            <a:ext cx="2493017" cy="2514600"/>
          </a:xfrm>
          <a:prstGeom prst="ellipse">
            <a:avLst/>
          </a:prstGeom>
          <a:ln>
            <a:solidFill>
              <a:srgbClr val="00B050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40 Speakers Subwoofer Animated Gif Images at Best Animations">
            <a:extLst>
              <a:ext uri="{FF2B5EF4-FFF2-40B4-BE49-F238E27FC236}">
                <a16:creationId xmlns:a16="http://schemas.microsoft.com/office/drawing/2014/main" id="{3AA8ACCB-5A15-F2B6-9790-92259D19F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4114800"/>
            <a:ext cx="2002130" cy="2019462"/>
          </a:xfrm>
          <a:prstGeom prst="ellipse">
            <a:avLst/>
          </a:prstGeom>
          <a:ln>
            <a:solidFill>
              <a:srgbClr val="00B050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251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70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C56E-7922-41BA-943B-BCE0CC239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1800" y="685800"/>
            <a:ext cx="6248400" cy="1291377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>
            <a:noFill/>
          </a:ln>
        </p:spPr>
        <p:txBody>
          <a:bodyPr>
            <a:normAutofit fontScale="90000"/>
          </a:bodyPr>
          <a:lstStyle/>
          <a:p>
            <a:pPr algn="ctr"/>
            <a:r>
              <a:rPr lang="en-GB" sz="6000" b="1" dirty="0">
                <a:solidFill>
                  <a:schemeClr val="tx1"/>
                </a:solidFill>
                <a:latin typeface="Mina" panose="02000503000000000000" pitchFamily="2" charset="0"/>
                <a:cs typeface="Mina" panose="02000503000000000000" pitchFamily="2" charset="0"/>
              </a:rPr>
              <a:t>Homework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FAB6E9-46B4-D110-204B-E9EB982190AA}"/>
              </a:ext>
            </a:extLst>
          </p:cNvPr>
          <p:cNvSpPr txBox="1"/>
          <p:nvPr/>
        </p:nvSpPr>
        <p:spPr>
          <a:xfrm>
            <a:off x="381000" y="2895600"/>
            <a:ext cx="1082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002060"/>
                </a:solidFill>
              </a:rPr>
              <a:t>Write a conversation between you and your mother to buy a new shirt.</a:t>
            </a:r>
            <a:r>
              <a:rPr lang="en-US" dirty="0">
                <a:solidFill>
                  <a:srgbClr val="00206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28093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eyendo entre líneas: TOP 10: Libros para Sant Jordi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762000"/>
            <a:ext cx="10668000" cy="529760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BDCCEA1-3F21-4505-A65F-12C016C28EC6}"/>
              </a:ext>
            </a:extLst>
          </p:cNvPr>
          <p:cNvSpPr/>
          <p:nvPr/>
        </p:nvSpPr>
        <p:spPr>
          <a:xfrm>
            <a:off x="3124200" y="3394760"/>
            <a:ext cx="638610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THAT’S ALL FOR TODAY.</a:t>
            </a:r>
            <a:endParaRPr lang="en-US" sz="40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7415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3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Damask</Template>
  <TotalTime>3187</TotalTime>
  <Words>342</Words>
  <Application>Microsoft Office PowerPoint</Application>
  <PresentationFormat>Widescreen</PresentationFormat>
  <Paragraphs>70</Paragraphs>
  <Slides>16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7" baseType="lpstr">
      <vt:lpstr>Arial</vt:lpstr>
      <vt:lpstr>Bookman Old Style</vt:lpstr>
      <vt:lpstr>Calibri</vt:lpstr>
      <vt:lpstr>Century Gothic</vt:lpstr>
      <vt:lpstr>Mina</vt:lpstr>
      <vt:lpstr>Rockwell</vt:lpstr>
      <vt:lpstr>Times New Roman</vt:lpstr>
      <vt:lpstr>Wingdings</vt:lpstr>
      <vt:lpstr>Wingdings 2</vt:lpstr>
      <vt:lpstr>Quotable</vt:lpstr>
      <vt:lpstr>Damask</vt:lpstr>
      <vt:lpstr> ASSALAMU ALAIKUM WELCOME EVERYONE</vt:lpstr>
      <vt:lpstr>PowerPoint Presentation</vt:lpstr>
      <vt:lpstr>PowerPoint Presentation</vt:lpstr>
      <vt:lpstr>PowerPoint Presentation</vt:lpstr>
      <vt:lpstr>PowerPoint Presentation</vt:lpstr>
      <vt:lpstr>Dictionary </vt:lpstr>
      <vt:lpstr>  Out of stock </vt:lpstr>
      <vt:lpstr>PowerPoint Presentation</vt:lpstr>
      <vt:lpstr>PowerPoint Presentation</vt:lpstr>
      <vt:lpstr>01. Which book did the boy want?</vt:lpstr>
      <vt:lpstr>02. Which one is equally good?</vt:lpstr>
      <vt:lpstr>03. Which one is equally good?</vt:lpstr>
      <vt:lpstr>03. Who told sure?</vt:lpstr>
      <vt:lpstr>PowerPoint Presentation</vt:lpstr>
      <vt:lpstr>Homework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Abu Ishaque</cp:lastModifiedBy>
  <cp:revision>221</cp:revision>
  <dcterms:created xsi:type="dcterms:W3CDTF">2006-08-16T00:00:00Z</dcterms:created>
  <dcterms:modified xsi:type="dcterms:W3CDTF">2026-07-10T15:09:21Z</dcterms:modified>
</cp:coreProperties>
</file>