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3"/>
  </p:notesMasterIdLst>
  <p:sldIdLst>
    <p:sldId id="333" r:id="rId2"/>
    <p:sldId id="321" r:id="rId3"/>
    <p:sldId id="334" r:id="rId4"/>
    <p:sldId id="262" r:id="rId5"/>
    <p:sldId id="341" r:id="rId6"/>
    <p:sldId id="342" r:id="rId7"/>
    <p:sldId id="343" r:id="rId8"/>
    <p:sldId id="345" r:id="rId9"/>
    <p:sldId id="346" r:id="rId10"/>
    <p:sldId id="347" r:id="rId11"/>
    <p:sldId id="348" r:id="rId12"/>
    <p:sldId id="349" r:id="rId13"/>
    <p:sldId id="350" r:id="rId14"/>
    <p:sldId id="351" r:id="rId15"/>
    <p:sldId id="344" r:id="rId16"/>
    <p:sldId id="336" r:id="rId17"/>
    <p:sldId id="340" r:id="rId18"/>
    <p:sldId id="335" r:id="rId19"/>
    <p:sldId id="337" r:id="rId20"/>
    <p:sldId id="338" r:id="rId21"/>
    <p:sldId id="32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BA60"/>
    <a:srgbClr val="E6F2E4"/>
    <a:srgbClr val="709828"/>
    <a:srgbClr val="008000"/>
    <a:srgbClr val="3EC4F5"/>
    <a:srgbClr val="000099"/>
    <a:srgbClr val="00CC00"/>
    <a:srgbClr val="FF66FF"/>
    <a:srgbClr val="CC00CC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86745" autoAdjust="0"/>
  </p:normalViewPr>
  <p:slideViewPr>
    <p:cSldViewPr snapToGrid="0">
      <p:cViewPr varScale="1">
        <p:scale>
          <a:sx n="81" d="100"/>
          <a:sy n="81" d="100"/>
        </p:scale>
        <p:origin x="754" y="-16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C6F19-B345-417D-B597-EEAB3848F351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A7AE9-FDCC-4359-9BE9-D8D344FF8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798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A7AE9-FDCC-4359-9BE9-D8D344FF817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593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emf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3.svg"/><Relationship Id="rId7" Type="http://schemas.openxmlformats.org/officeDocument/2006/relationships/image" Target="../../theme/media/image17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../theme/media/image15.svg"/><Relationship Id="rId4" Type="http://schemas.openxmlformats.org/officeDocument/2006/relationships/image" Target="../media/image1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9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1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7" y="83976"/>
            <a:ext cx="12008498" cy="66900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7A26D00E-3B98-20A7-2F19-530B9544A039}"/>
              </a:ext>
            </a:extLst>
          </p:cNvPr>
          <p:cNvSpPr/>
          <p:nvPr/>
        </p:nvSpPr>
        <p:spPr>
          <a:xfrm>
            <a:off x="3433666" y="1156470"/>
            <a:ext cx="6260840" cy="3876541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4A4F4496-4915-9CAE-A99E-55A3B0B5870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769" y="1842076"/>
            <a:ext cx="2165041" cy="2193300"/>
          </a:xfrm>
          <a:prstGeom prst="rect">
            <a:avLst/>
          </a:prstGeom>
        </p:spPr>
      </p:pic>
      <p:grpSp>
        <p:nvGrpSpPr>
          <p:cNvPr id="8" name="Group 7"/>
          <p:cNvGrpSpPr/>
          <p:nvPr userDrawn="1"/>
        </p:nvGrpSpPr>
        <p:grpSpPr>
          <a:xfrm>
            <a:off x="10397179" y="6247973"/>
            <a:ext cx="1704626" cy="610027"/>
            <a:chOff x="10106043" y="6228968"/>
            <a:chExt cx="1704626" cy="610027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2" name="Rectangle 11"/>
          <p:cNvSpPr/>
          <p:nvPr userDrawn="1"/>
        </p:nvSpPr>
        <p:spPr>
          <a:xfrm>
            <a:off x="3853310" y="6623978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60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4731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895923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52729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xmlns="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53B9FA6-4A0F-4E2B-6CEA-704829109C7D}"/>
              </a:ext>
            </a:extLst>
          </p:cNvPr>
          <p:cNvSpPr txBox="1"/>
          <p:nvPr/>
        </p:nvSpPr>
        <p:spPr>
          <a:xfrm>
            <a:off x="2201901" y="1553012"/>
            <a:ext cx="2969791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27B961E-3913-4CCF-9314-6D725B6D97D5}"/>
              </a:ext>
            </a:extLst>
          </p:cNvPr>
          <p:cNvSpPr txBox="1"/>
          <p:nvPr/>
        </p:nvSpPr>
        <p:spPr>
          <a:xfrm>
            <a:off x="7758523" y="1553012"/>
            <a:ext cx="2995336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485" y="5467546"/>
            <a:ext cx="880527" cy="99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72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1365997" y="593246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43740" y="1356367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413729" cy="10163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445900" cy="103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79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4328321" y="447842"/>
            <a:ext cx="2647564" cy="8194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en-US" sz="4400" b="0" dirty="0" err="1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06417" y="1156263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568275" y="1267297"/>
            <a:ext cx="62411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এই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পাঠ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শেষে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শিক্ষার্থীরা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.......... 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754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1359824" y="541252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81062" y="1494521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50423" y="466991"/>
            <a:ext cx="900003" cy="90000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05053" y="342876"/>
            <a:ext cx="1024118" cy="102411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xmlns="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436497" y="466991"/>
            <a:ext cx="910387" cy="91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164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F5E0898-8128-24A8-FADF-7A77D81201FE}"/>
              </a:ext>
            </a:extLst>
          </p:cNvPr>
          <p:cNvSpPr/>
          <p:nvPr/>
        </p:nvSpPr>
        <p:spPr>
          <a:xfrm>
            <a:off x="1716885" y="635722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209D32A-EAA1-D7E4-909F-FFD664F2F4AB}"/>
              </a:ext>
            </a:extLst>
          </p:cNvPr>
          <p:cNvSpPr/>
          <p:nvPr/>
        </p:nvSpPr>
        <p:spPr>
          <a:xfrm rot="10800000">
            <a:off x="684525" y="1399594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xmlns="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934121" cy="93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70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F5E0898-8128-24A8-FADF-7A77D81201FE}"/>
              </a:ext>
            </a:extLst>
          </p:cNvPr>
          <p:cNvSpPr/>
          <p:nvPr/>
        </p:nvSpPr>
        <p:spPr>
          <a:xfrm>
            <a:off x="2007803" y="780090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209D32A-EAA1-D7E4-909F-FFD664F2F4AB}"/>
              </a:ext>
            </a:extLst>
          </p:cNvPr>
          <p:cNvSpPr/>
          <p:nvPr/>
        </p:nvSpPr>
        <p:spPr>
          <a:xfrm rot="10800000">
            <a:off x="749835" y="1465116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392091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81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8" y="83976"/>
            <a:ext cx="12034296" cy="66807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36" y="258288"/>
            <a:ext cx="11957157" cy="2950740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10367938" y="6247973"/>
            <a:ext cx="1704626" cy="610027"/>
            <a:chOff x="10106043" y="6228968"/>
            <a:chExt cx="1704626" cy="610027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0" name="Rectangle 9"/>
          <p:cNvSpPr/>
          <p:nvPr userDrawn="1"/>
        </p:nvSpPr>
        <p:spPr>
          <a:xfrm>
            <a:off x="3824069" y="6623978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8"/>
          <p:cNvSpPr txBox="1"/>
          <p:nvPr userDrawn="1"/>
        </p:nvSpPr>
        <p:spPr>
          <a:xfrm>
            <a:off x="3358404" y="4215726"/>
            <a:ext cx="7271494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8800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ভালো থেকো সবাই</a:t>
            </a:r>
            <a:endParaRPr lang="en-US" sz="88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32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90152" y="0"/>
            <a:ext cx="11990231" cy="6729211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 userDrawn="1"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 userDrawn="1"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2">
            <a:extLst>
              <a:ext uri="{FF2B5EF4-FFF2-40B4-BE49-F238E27FC236}">
                <a16:creationId xmlns="" xmlns:a16="http://schemas.microsoft.com/office/drawing/2014/main" id="{579B8868-7EC4-E706-E9B4-6740293321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5C87DC50-4D73-F1D6-CE85-9F673A216A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630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3528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xmlns="" id="{B8E7872C-1867-4538-1453-42919C14ACF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3"/>
            <a:srcRect/>
            <a:tile tx="0" ty="0" sx="100000" sy="100000" flip="none" algn="tl"/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10106043" y="6228968"/>
            <a:ext cx="1704626" cy="610027"/>
            <a:chOff x="10106043" y="6228968"/>
            <a:chExt cx="1704626" cy="610027"/>
          </a:xfrm>
        </p:grpSpPr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15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6" name="Rectangle 15"/>
          <p:cNvSpPr/>
          <p:nvPr userDrawn="1"/>
        </p:nvSpPr>
        <p:spPr>
          <a:xfrm>
            <a:off x="3562174" y="6548987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373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4" r:id="rId10"/>
    <p:sldLayoutId id="21474836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4771729" y="2859355"/>
            <a:ext cx="302708" cy="255071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7472818" y="3578753"/>
            <a:ext cx="328156" cy="291912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7352117" y="1997830"/>
            <a:ext cx="328156" cy="342263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Block Arc 8"/>
          <p:cNvSpPr/>
          <p:nvPr/>
        </p:nvSpPr>
        <p:spPr>
          <a:xfrm>
            <a:off x="6353274" y="2917518"/>
            <a:ext cx="1274800" cy="988207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Block Arc 9"/>
          <p:cNvSpPr/>
          <p:nvPr/>
        </p:nvSpPr>
        <p:spPr>
          <a:xfrm>
            <a:off x="4854104" y="2168961"/>
            <a:ext cx="1602546" cy="945465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rapezoid 10"/>
          <p:cNvSpPr/>
          <p:nvPr/>
        </p:nvSpPr>
        <p:spPr>
          <a:xfrm>
            <a:off x="7124617" y="3360236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818790" y="1301079"/>
            <a:ext cx="2103241" cy="3321692"/>
            <a:chOff x="6061512" y="1263371"/>
            <a:chExt cx="2087737" cy="3626695"/>
          </a:xfrm>
        </p:grpSpPr>
        <p:grpSp>
          <p:nvGrpSpPr>
            <p:cNvPr id="19" name="Group 18"/>
            <p:cNvGrpSpPr/>
            <p:nvPr/>
          </p:nvGrpSpPr>
          <p:grpSpPr>
            <a:xfrm>
              <a:off x="6061512" y="1263371"/>
              <a:ext cx="1716786" cy="3626695"/>
              <a:chOff x="6067509" y="1234865"/>
              <a:chExt cx="1716786" cy="3626695"/>
            </a:xfrm>
          </p:grpSpPr>
          <p:sp>
            <p:nvSpPr>
              <p:cNvPr id="6" name="Trapezoid 5"/>
              <p:cNvSpPr/>
              <p:nvPr/>
            </p:nvSpPr>
            <p:spPr>
              <a:xfrm>
                <a:off x="6067509" y="4337601"/>
                <a:ext cx="1139390" cy="523959"/>
              </a:xfrm>
              <a:prstGeom prst="trapezoid">
                <a:avLst>
                  <a:gd name="adj" fmla="val 46212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6589229" y="1760061"/>
                <a:ext cx="95949" cy="257754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8" name="Block Arc 7"/>
              <p:cNvSpPr/>
              <p:nvPr/>
            </p:nvSpPr>
            <p:spPr>
              <a:xfrm>
                <a:off x="6598052" y="1234865"/>
                <a:ext cx="1186243" cy="1064820"/>
              </a:xfrm>
              <a:prstGeom prst="blockArc">
                <a:avLst>
                  <a:gd name="adj1" fmla="val 10800000"/>
                  <a:gd name="adj2" fmla="val 166313"/>
                  <a:gd name="adj3" fmla="val 6688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12" name="Trapezoid 11"/>
            <p:cNvSpPr/>
            <p:nvPr/>
          </p:nvSpPr>
          <p:spPr>
            <a:xfrm>
              <a:off x="7183763" y="1767275"/>
              <a:ext cx="965486" cy="192848"/>
            </a:xfrm>
            <a:prstGeom prst="trapezoid">
              <a:avLst>
                <a:gd name="adj" fmla="val 67748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3" name="Trapezoid 12"/>
          <p:cNvSpPr/>
          <p:nvPr/>
        </p:nvSpPr>
        <p:spPr>
          <a:xfrm>
            <a:off x="4450901" y="2663989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rapezoid 13"/>
          <p:cNvSpPr/>
          <p:nvPr/>
        </p:nvSpPr>
        <p:spPr>
          <a:xfrm>
            <a:off x="6660541" y="3613764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6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</a:p>
        </p:txBody>
      </p:sp>
      <p:sp>
        <p:nvSpPr>
          <p:cNvPr id="15" name="Trapezoid 14"/>
          <p:cNvSpPr/>
          <p:nvPr/>
        </p:nvSpPr>
        <p:spPr>
          <a:xfrm>
            <a:off x="6619733" y="1997830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7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</a:t>
            </a:r>
            <a:endParaRPr lang="en-US" sz="88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rapezoid 15"/>
          <p:cNvSpPr/>
          <p:nvPr/>
        </p:nvSpPr>
        <p:spPr>
          <a:xfrm>
            <a:off x="3957152" y="2963982"/>
            <a:ext cx="1861638" cy="1018380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72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</a:p>
        </p:txBody>
      </p:sp>
    </p:spTree>
    <p:extLst>
      <p:ext uri="{BB962C8B-B14F-4D97-AF65-F5344CB8AC3E}">
        <p14:creationId xmlns:p14="http://schemas.microsoft.com/office/powerpoint/2010/main" val="619194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9173692" y="3119470"/>
            <a:ext cx="258153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দ্বিতীয়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  <a:p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,</a:t>
            </a:r>
          </a:p>
          <a:p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১০</a:t>
            </a:r>
          </a:p>
          <a:p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শিরোনামঃ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যুক্তবর্ণ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শিখি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পৃষ্ঠাঃ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২১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85541" y="2473139"/>
            <a:ext cx="3108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endParaRPr 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11201" y="3532073"/>
            <a:ext cx="31058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সপ্রাবি</a:t>
            </a:r>
            <a:endParaRPr lang="en-US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01710504502</a:t>
            </a:r>
            <a:endParaRPr lang="en-US" sz="2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642" y="1775805"/>
            <a:ext cx="3578889" cy="5082196"/>
          </a:xfrm>
        </p:spPr>
      </p:pic>
      <p:pic>
        <p:nvPicPr>
          <p:cNvPr id="7" name="Picture Placeholder 8">
            <a:extLst>
              <a:ext uri="{FF2B5EF4-FFF2-40B4-BE49-F238E27FC236}">
                <a16:creationId xmlns="" xmlns:a16="http://schemas.microsoft.com/office/drawing/2014/main" id="{FEB835A2-1E41-4408-9FAB-FFB823303D2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94" t="402" r="40" b="-783"/>
          <a:stretch/>
        </p:blipFill>
        <p:spPr>
          <a:xfrm>
            <a:off x="6523349" y="2452627"/>
            <a:ext cx="2375554" cy="2959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068861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834770" y="2525639"/>
            <a:ext cx="10439999" cy="800525"/>
            <a:chOff x="618509" y="2242900"/>
            <a:chExt cx="10647045" cy="1044685"/>
          </a:xfrm>
        </p:grpSpPr>
        <p:grpSp>
          <p:nvGrpSpPr>
            <p:cNvPr id="7" name="Group 6"/>
            <p:cNvGrpSpPr/>
            <p:nvPr/>
          </p:nvGrpSpPr>
          <p:grpSpPr>
            <a:xfrm>
              <a:off x="618509" y="2242900"/>
              <a:ext cx="10582481" cy="1044685"/>
              <a:chOff x="618509" y="2242900"/>
              <a:chExt cx="10582481" cy="1044685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3252190" y="2347985"/>
                <a:ext cx="7948800" cy="939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618509" y="2242900"/>
                <a:ext cx="2395887" cy="9396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571500" indent="-571500" algn="ctr">
                  <a:buFont typeface="Wingdings" panose="05000000000000000000" pitchFamily="2" charset="2"/>
                  <a:buChar char="q"/>
                </a:pPr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1" name="Group 10"/>
              <p:cNvGrpSpPr/>
              <p:nvPr/>
            </p:nvGrpSpPr>
            <p:grpSpPr>
              <a:xfrm>
                <a:off x="2653044" y="2437020"/>
                <a:ext cx="907139" cy="581838"/>
                <a:chOff x="2758149" y="2437020"/>
                <a:chExt cx="907139" cy="581838"/>
              </a:xfrm>
            </p:grpSpPr>
            <p:grpSp>
              <p:nvGrpSpPr>
                <p:cNvPr id="12" name="Group 11"/>
                <p:cNvGrpSpPr/>
                <p:nvPr/>
              </p:nvGrpSpPr>
              <p:grpSpPr>
                <a:xfrm>
                  <a:off x="2758149" y="2437020"/>
                  <a:ext cx="907139" cy="581838"/>
                  <a:chOff x="2758149" y="2437020"/>
                  <a:chExt cx="907139" cy="581838"/>
                </a:xfrm>
              </p:grpSpPr>
              <p:sp>
                <p:nvSpPr>
                  <p:cNvPr id="16" name="Oval 15"/>
                  <p:cNvSpPr/>
                  <p:nvPr/>
                </p:nvSpPr>
                <p:spPr>
                  <a:xfrm>
                    <a:off x="2758149" y="243702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" name="Oval 16"/>
                  <p:cNvSpPr/>
                  <p:nvPr/>
                </p:nvSpPr>
                <p:spPr>
                  <a:xfrm>
                    <a:off x="2758149" y="268021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" name="Oval 17"/>
                  <p:cNvSpPr/>
                  <p:nvPr/>
                </p:nvSpPr>
                <p:spPr>
                  <a:xfrm>
                    <a:off x="2758149" y="292340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9" name="Group 18"/>
                  <p:cNvGrpSpPr/>
                  <p:nvPr/>
                </p:nvGrpSpPr>
                <p:grpSpPr>
                  <a:xfrm>
                    <a:off x="3510582" y="2437020"/>
                    <a:ext cx="154706" cy="581837"/>
                    <a:chOff x="4337050" y="2368550"/>
                    <a:chExt cx="139700" cy="812800"/>
                  </a:xfrm>
                </p:grpSpPr>
                <p:sp>
                  <p:nvSpPr>
                    <p:cNvPr id="20" name="Oval 19"/>
                    <p:cNvSpPr/>
                    <p:nvPr/>
                  </p:nvSpPr>
                  <p:spPr>
                    <a:xfrm>
                      <a:off x="4337050" y="236855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1" name="Oval 20"/>
                    <p:cNvSpPr/>
                    <p:nvPr/>
                  </p:nvSpPr>
                  <p:spPr>
                    <a:xfrm>
                      <a:off x="4337050" y="2708275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2" name="Oval 21"/>
                    <p:cNvSpPr/>
                    <p:nvPr/>
                  </p:nvSpPr>
                  <p:spPr>
                    <a:xfrm>
                      <a:off x="4337050" y="304800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85000"/>
                        <a:lumOff val="1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13" name="Rounded Rectangle 12"/>
                <p:cNvSpPr/>
                <p:nvPr/>
              </p:nvSpPr>
              <p:spPr>
                <a:xfrm>
                  <a:off x="2793602" y="2460587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Rounded Rectangle 13"/>
                <p:cNvSpPr/>
                <p:nvPr/>
              </p:nvSpPr>
              <p:spPr>
                <a:xfrm>
                  <a:off x="2793602" y="2698952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Rounded Rectangle 14"/>
                <p:cNvSpPr/>
                <p:nvPr/>
              </p:nvSpPr>
              <p:spPr>
                <a:xfrm>
                  <a:off x="2793602" y="2937316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8" name="Rectangle 7"/>
            <p:cNvSpPr/>
            <p:nvPr/>
          </p:nvSpPr>
          <p:spPr>
            <a:xfrm>
              <a:off x="3187627" y="2480803"/>
              <a:ext cx="8077927" cy="4819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latin typeface="NikoshBAN" panose="02000000000000000000"/>
                </a:rPr>
                <a:t>	</a:t>
              </a:r>
              <a:r>
                <a:rPr lang="en-US" dirty="0" err="1" smtClean="0">
                  <a:latin typeface="NikoshBAN" panose="02000000000000000000"/>
                </a:rPr>
                <a:t>যুক্তবর্ণ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দিয়ে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গঠিত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শব্দ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চিনতে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পারবে</a:t>
              </a:r>
              <a:r>
                <a:rPr lang="en-US" dirty="0" smtClean="0">
                  <a:latin typeface="NikoshBAN" panose="02000000000000000000"/>
                </a:rPr>
                <a:t>।</a:t>
              </a:r>
              <a:endParaRPr lang="en-US" dirty="0">
                <a:latin typeface="NikoshBAN" panose="0200000000000000000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34770" y="1654398"/>
            <a:ext cx="10440000" cy="720000"/>
            <a:chOff x="618509" y="1211338"/>
            <a:chExt cx="10517919" cy="939600"/>
          </a:xfrm>
        </p:grpSpPr>
        <p:sp>
          <p:nvSpPr>
            <p:cNvPr id="24" name="Rectangle 23"/>
            <p:cNvSpPr/>
            <p:nvPr/>
          </p:nvSpPr>
          <p:spPr>
            <a:xfrm>
              <a:off x="3187628" y="1211338"/>
              <a:ext cx="7948800" cy="93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	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যুক্তবর্ণ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কী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তা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জানতে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পারবে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।    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/>
                <a:cs typeface="Times New Roman" panose="02020603050405020304" pitchFamily="18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18509" y="1211338"/>
              <a:ext cx="2395887" cy="9396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457200" algn="ctr">
                <a:buFont typeface="Wingdings" panose="05000000000000000000" pitchFamily="2" charset="2"/>
                <a:buChar char="q"/>
              </a:pPr>
              <a:r>
                <a:rPr lang="en-US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2653044" y="1416742"/>
              <a:ext cx="907139" cy="581838"/>
              <a:chOff x="2758149" y="2437020"/>
              <a:chExt cx="907139" cy="581838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31" name="Oval 30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4" name="Group 33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35" name="Oval 34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" name="Oval 35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" name="Oval 36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28" name="Rounded Rectangle 27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8" name="Group 37"/>
          <p:cNvGrpSpPr/>
          <p:nvPr/>
        </p:nvGrpSpPr>
        <p:grpSpPr>
          <a:xfrm>
            <a:off x="804581" y="4268277"/>
            <a:ext cx="10440000" cy="720000"/>
            <a:chOff x="618509" y="4352301"/>
            <a:chExt cx="10517919" cy="939600"/>
          </a:xfrm>
        </p:grpSpPr>
        <p:sp>
          <p:nvSpPr>
            <p:cNvPr id="39" name="Rectangle 38"/>
            <p:cNvSpPr/>
            <p:nvPr/>
          </p:nvSpPr>
          <p:spPr>
            <a:xfrm>
              <a:off x="3187628" y="4352301"/>
              <a:ext cx="7948800" cy="93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	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প্রমিত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উচ্চারণে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ও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সাবলীলভাবে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যুক্তবর্ণযুক্ত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শব্দের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বাক্য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পড়তে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পারবে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।  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/>
                <a:cs typeface="Times New Roman" panose="02020603050405020304" pitchFamily="18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618509" y="4352301"/>
              <a:ext cx="2395887" cy="9396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571500" indent="-571500" algn="ctr">
                <a:buFont typeface="Wingdings" panose="05000000000000000000" pitchFamily="2" charset="2"/>
                <a:buChar char="q"/>
              </a:pPr>
              <a:r>
                <a:rPr lang="en-US" sz="3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2653044" y="4497048"/>
              <a:ext cx="907139" cy="581838"/>
              <a:chOff x="2758149" y="2437020"/>
              <a:chExt cx="907139" cy="581838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46" name="Oval 45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Oval 46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49" name="Group 48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50" name="Oval 49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" name="Oval 50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" name="Oval 51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43" name="Rounded Rectangle 42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ounded Rectangle 43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ounded Rectangle 44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834769" y="3400817"/>
            <a:ext cx="10440000" cy="720000"/>
            <a:chOff x="618509" y="3315690"/>
            <a:chExt cx="10517919" cy="949047"/>
          </a:xfrm>
        </p:grpSpPr>
        <p:grpSp>
          <p:nvGrpSpPr>
            <p:cNvPr id="69" name="Group 68"/>
            <p:cNvGrpSpPr/>
            <p:nvPr/>
          </p:nvGrpSpPr>
          <p:grpSpPr>
            <a:xfrm>
              <a:off x="618509" y="3315690"/>
              <a:ext cx="10517919" cy="949047"/>
              <a:chOff x="618509" y="3315690"/>
              <a:chExt cx="10517919" cy="949047"/>
            </a:xfrm>
          </p:grpSpPr>
          <p:sp>
            <p:nvSpPr>
              <p:cNvPr id="71" name="Rectangle 70"/>
              <p:cNvSpPr/>
              <p:nvPr/>
            </p:nvSpPr>
            <p:spPr>
              <a:xfrm>
                <a:off x="3187628" y="3315690"/>
                <a:ext cx="7948800" cy="939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  <a:latin typeface="NikoshBAN"/>
                    <a:cs typeface="Times New Roman" panose="02020603050405020304" pitchFamily="18" charset="0"/>
                  </a:rPr>
                  <a:t>   </a:t>
                </a:r>
                <a:endParaRPr lang="en-US" sz="2000" dirty="0">
                  <a:solidFill>
                    <a:schemeClr val="tx1"/>
                  </a:solidFill>
                  <a:latin typeface="NikoshBAN"/>
                  <a:cs typeface="Times New Roman" panose="02020603050405020304" pitchFamily="18" charset="0"/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618509" y="3325137"/>
                <a:ext cx="2395887" cy="9396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57200" indent="-457200" algn="ctr">
                  <a:buFont typeface="Wingdings" panose="05000000000000000000" pitchFamily="2" charset="2"/>
                  <a:buChar char="q"/>
                </a:pP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73" name="Group 72"/>
              <p:cNvGrpSpPr/>
              <p:nvPr/>
            </p:nvGrpSpPr>
            <p:grpSpPr>
              <a:xfrm>
                <a:off x="2653044" y="3466924"/>
                <a:ext cx="907139" cy="581838"/>
                <a:chOff x="2758149" y="2437020"/>
                <a:chExt cx="907139" cy="581838"/>
              </a:xfrm>
            </p:grpSpPr>
            <p:grpSp>
              <p:nvGrpSpPr>
                <p:cNvPr id="74" name="Group 73"/>
                <p:cNvGrpSpPr/>
                <p:nvPr/>
              </p:nvGrpSpPr>
              <p:grpSpPr>
                <a:xfrm>
                  <a:off x="2758149" y="2437020"/>
                  <a:ext cx="907139" cy="581838"/>
                  <a:chOff x="2758149" y="2437020"/>
                  <a:chExt cx="907139" cy="581838"/>
                </a:xfrm>
              </p:grpSpPr>
              <p:sp>
                <p:nvSpPr>
                  <p:cNvPr id="78" name="Oval 77"/>
                  <p:cNvSpPr/>
                  <p:nvPr/>
                </p:nvSpPr>
                <p:spPr>
                  <a:xfrm>
                    <a:off x="2758149" y="243702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9" name="Oval 78"/>
                  <p:cNvSpPr/>
                  <p:nvPr/>
                </p:nvSpPr>
                <p:spPr>
                  <a:xfrm>
                    <a:off x="2758149" y="268021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0" name="Oval 79"/>
                  <p:cNvSpPr/>
                  <p:nvPr/>
                </p:nvSpPr>
                <p:spPr>
                  <a:xfrm>
                    <a:off x="2758149" y="292340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81" name="Group 80"/>
                  <p:cNvGrpSpPr/>
                  <p:nvPr/>
                </p:nvGrpSpPr>
                <p:grpSpPr>
                  <a:xfrm>
                    <a:off x="3510582" y="2437020"/>
                    <a:ext cx="154706" cy="581837"/>
                    <a:chOff x="4337050" y="2368550"/>
                    <a:chExt cx="139700" cy="812800"/>
                  </a:xfrm>
                </p:grpSpPr>
                <p:sp>
                  <p:nvSpPr>
                    <p:cNvPr id="82" name="Oval 81"/>
                    <p:cNvSpPr/>
                    <p:nvPr/>
                  </p:nvSpPr>
                  <p:spPr>
                    <a:xfrm>
                      <a:off x="4337050" y="236855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3" name="Oval 82"/>
                    <p:cNvSpPr/>
                    <p:nvPr/>
                  </p:nvSpPr>
                  <p:spPr>
                    <a:xfrm>
                      <a:off x="4337050" y="2708275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4" name="Oval 83"/>
                    <p:cNvSpPr/>
                    <p:nvPr/>
                  </p:nvSpPr>
                  <p:spPr>
                    <a:xfrm>
                      <a:off x="4337050" y="304800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85000"/>
                        <a:lumOff val="1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75" name="Rounded Rectangle 74"/>
                <p:cNvSpPr/>
                <p:nvPr/>
              </p:nvSpPr>
              <p:spPr>
                <a:xfrm>
                  <a:off x="2793602" y="2460587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Rounded Rectangle 75"/>
                <p:cNvSpPr/>
                <p:nvPr/>
              </p:nvSpPr>
              <p:spPr>
                <a:xfrm>
                  <a:off x="2793602" y="2698952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Rounded Rectangle 76"/>
                <p:cNvSpPr/>
                <p:nvPr/>
              </p:nvSpPr>
              <p:spPr>
                <a:xfrm>
                  <a:off x="2793602" y="2937316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70" name="Rectangle 69"/>
            <p:cNvSpPr/>
            <p:nvPr/>
          </p:nvSpPr>
          <p:spPr>
            <a:xfrm>
              <a:off x="4077460" y="3559121"/>
              <a:ext cx="5042250" cy="4868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যুক্তবর্ণ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দিয়ে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শব্দ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ভেঙে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ধ্বনি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বলতে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পারবে</a:t>
              </a:r>
              <a:r>
                <a:rPr lang="en-US" dirty="0" smtClean="0">
                  <a:latin typeface="ABC-DhakaSoft-Normal" pitchFamily="2" charset="0"/>
                </a:rPr>
                <a:t>।  </a:t>
              </a:r>
              <a:endParaRPr lang="en-US" dirty="0">
                <a:latin typeface="ABC-DhakaSoft-Normal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56683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F3A9BEA-2048-841D-4EDD-21F514729440}"/>
              </a:ext>
            </a:extLst>
          </p:cNvPr>
          <p:cNvSpPr txBox="1"/>
          <p:nvPr/>
        </p:nvSpPr>
        <p:spPr>
          <a:xfrm>
            <a:off x="1894787" y="1053910"/>
            <a:ext cx="84558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400" b="1" u="sng" dirty="0" err="1"/>
              <a:t>চলো</a:t>
            </a:r>
            <a:r>
              <a:rPr lang="en-GB" sz="2400" b="1" u="sng" dirty="0"/>
              <a:t> </a:t>
            </a:r>
            <a:r>
              <a:rPr lang="en-GB" sz="2400" b="1" u="sng" dirty="0" err="1"/>
              <a:t>পাঠের</a:t>
            </a:r>
            <a:r>
              <a:rPr lang="en-GB" sz="2400" b="1" u="sng" dirty="0"/>
              <a:t> </a:t>
            </a:r>
            <a:r>
              <a:rPr lang="en-GB" sz="2400" b="1" u="sng" dirty="0" err="1"/>
              <a:t>শুরুতে</a:t>
            </a:r>
            <a:r>
              <a:rPr lang="en-GB" sz="2400" b="1" u="sng" dirty="0"/>
              <a:t> </a:t>
            </a:r>
            <a:r>
              <a:rPr lang="en-GB" sz="2400" b="1" u="sng" dirty="0" err="1"/>
              <a:t>আমরা</a:t>
            </a:r>
            <a:r>
              <a:rPr lang="en-GB" sz="2400" b="1" u="sng" dirty="0"/>
              <a:t> </a:t>
            </a:r>
            <a:r>
              <a:rPr lang="en-GB" sz="2400" b="1" u="sng" dirty="0" err="1"/>
              <a:t>একটা</a:t>
            </a:r>
            <a:r>
              <a:rPr lang="en-GB" sz="2400" b="1" u="sng" dirty="0"/>
              <a:t> </a:t>
            </a:r>
            <a:r>
              <a:rPr lang="en-GB" sz="2400" b="1" u="sng" dirty="0" err="1"/>
              <a:t>ছড়া</a:t>
            </a:r>
            <a:r>
              <a:rPr lang="en-GB" sz="2400" b="1" u="sng" dirty="0"/>
              <a:t> </a:t>
            </a:r>
            <a:r>
              <a:rPr lang="en-GB" sz="2400" b="1" u="sng" dirty="0" err="1"/>
              <a:t>আবৃত্তি</a:t>
            </a:r>
            <a:r>
              <a:rPr lang="en-GB" sz="2400" b="1" u="sng" dirty="0"/>
              <a:t> </a:t>
            </a:r>
            <a:r>
              <a:rPr lang="en-GB" sz="2400" b="1" u="sng" dirty="0" err="1"/>
              <a:t>করি</a:t>
            </a:r>
            <a:endParaRPr lang="en-US" sz="2400" b="1" u="sng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9E1DC7A-4B6C-F91B-8DED-0A7B211FD264}"/>
              </a:ext>
            </a:extLst>
          </p:cNvPr>
          <p:cNvSpPr txBox="1"/>
          <p:nvPr/>
        </p:nvSpPr>
        <p:spPr>
          <a:xfrm>
            <a:off x="5173450" y="25146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B72A96C-EF12-06F5-AAF5-3669A4C40DFD}"/>
              </a:ext>
            </a:extLst>
          </p:cNvPr>
          <p:cNvSpPr txBox="1"/>
          <p:nvPr/>
        </p:nvSpPr>
        <p:spPr>
          <a:xfrm>
            <a:off x="3004881" y="2392052"/>
            <a:ext cx="6714153" cy="260795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rgbClr val="FF0000"/>
                </a:solidFill>
              </a:rPr>
              <a:t>পলাশ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শিমুল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জোড়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বেঁধেছে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rgbClr val="FF0000"/>
                </a:solidFill>
              </a:rPr>
              <a:t>ফাল্গুন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এলো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ধরায়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rgbClr val="FF0000"/>
                </a:solidFill>
              </a:rPr>
              <a:t>বউ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কথা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কও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গান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ধরেছে</a:t>
            </a:r>
            <a:endParaRPr lang="en-US" sz="2800" b="1" dirty="0">
              <a:solidFill>
                <a:srgbClr val="FF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rgbClr val="FF0000"/>
                </a:solidFill>
              </a:rPr>
              <a:t>করছে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সুরের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বড়ায়</a:t>
            </a:r>
            <a:r>
              <a:rPr lang="en-US" sz="2800" b="1" dirty="0">
                <a:solidFill>
                  <a:srgbClr val="FF0000"/>
                </a:solidFill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1263410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91932" y="1366101"/>
            <a:ext cx="5181600" cy="1295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ফাল্গুনে ফুল ফোটে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944332" y="4033101"/>
            <a:ext cx="4724400" cy="13716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70C0"/>
                </a:solidFill>
              </a:rPr>
              <a:t>বাক্যটি অনুশীলন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4" name="Up Arrow 3"/>
          <p:cNvSpPr/>
          <p:nvPr/>
        </p:nvSpPr>
        <p:spPr>
          <a:xfrm>
            <a:off x="5925532" y="3042501"/>
            <a:ext cx="381000" cy="533400"/>
          </a:xfrm>
          <a:prstGeom prst="upArrow">
            <a:avLst>
              <a:gd name="adj1" fmla="val 50000"/>
              <a:gd name="adj2" fmla="val 481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9970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98216" y="1239625"/>
            <a:ext cx="5486400" cy="1905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ফাল্গুনে ফুল ফোটে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6160416" y="3449425"/>
            <a:ext cx="457200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5250729" y="4516224"/>
            <a:ext cx="1900287" cy="127183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ফাল্গুন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4868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285" y="375040"/>
            <a:ext cx="7014437" cy="61200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28561" y="2573518"/>
            <a:ext cx="30448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/>
              <a:t>আজকের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পাঠ</a:t>
            </a:r>
            <a:endParaRPr lang="en-US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760536" y="3751869"/>
            <a:ext cx="30448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</a:rPr>
              <a:t>যুক্তবর্ণ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শিখি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8592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1C53A04-16C3-E197-6A55-8834B5ADF036}"/>
              </a:ext>
            </a:extLst>
          </p:cNvPr>
          <p:cNvSpPr txBox="1"/>
          <p:nvPr/>
        </p:nvSpPr>
        <p:spPr>
          <a:xfrm>
            <a:off x="5075654" y="436419"/>
            <a:ext cx="30048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200" b="1" u="sng" dirty="0" err="1"/>
              <a:t>যুক্তবর্ণ</a:t>
            </a:r>
            <a:r>
              <a:rPr lang="en-GB" sz="3200" b="1" u="sng" dirty="0"/>
              <a:t> </a:t>
            </a:r>
            <a:r>
              <a:rPr lang="en-GB" sz="3200" b="1" u="sng" dirty="0" err="1"/>
              <a:t>শিখি</a:t>
            </a:r>
            <a:r>
              <a:rPr lang="en-GB" sz="3200" b="1" u="sng" dirty="0"/>
              <a:t> </a:t>
            </a:r>
            <a:endParaRPr lang="en-US" sz="3200" b="1" u="sng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6E60558-A431-3CDF-C4FF-26F3B6E2BE00}"/>
              </a:ext>
            </a:extLst>
          </p:cNvPr>
          <p:cNvSpPr txBox="1"/>
          <p:nvPr/>
        </p:nvSpPr>
        <p:spPr>
          <a:xfrm>
            <a:off x="1300899" y="1683328"/>
            <a:ext cx="39067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400" b="1" dirty="0" err="1">
                <a:solidFill>
                  <a:srgbClr val="CC0000"/>
                </a:solidFill>
              </a:rPr>
              <a:t>ফাল্গুনে</a:t>
            </a:r>
            <a:r>
              <a:rPr lang="en-GB" sz="2400" b="1" dirty="0">
                <a:solidFill>
                  <a:srgbClr val="CC0000"/>
                </a:solidFill>
              </a:rPr>
              <a:t> </a:t>
            </a:r>
            <a:r>
              <a:rPr lang="en-GB" sz="2400" b="1" dirty="0" err="1">
                <a:solidFill>
                  <a:schemeClr val="accent6">
                    <a:lumMod val="50000"/>
                  </a:schemeClr>
                </a:solidFill>
              </a:rPr>
              <a:t>অনেক</a:t>
            </a:r>
            <a:r>
              <a:rPr lang="en-GB" sz="2400" b="1" dirty="0">
                <a:solidFill>
                  <a:schemeClr val="accent6">
                    <a:lumMod val="50000"/>
                  </a:schemeClr>
                </a:solidFill>
              </a:rPr>
              <a:t>  </a:t>
            </a:r>
            <a:r>
              <a:rPr lang="en-GB" sz="2400" b="1" dirty="0" err="1">
                <a:solidFill>
                  <a:schemeClr val="accent5">
                    <a:lumMod val="75000"/>
                  </a:schemeClr>
                </a:solidFill>
              </a:rPr>
              <a:t>ফুল</a:t>
            </a:r>
            <a:r>
              <a:rPr lang="en-GB" sz="24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GB" sz="2400" b="1" dirty="0" err="1">
                <a:solidFill>
                  <a:schemeClr val="accent3">
                    <a:lumMod val="75000"/>
                  </a:schemeClr>
                </a:solidFill>
              </a:rPr>
              <a:t>ফুটে</a:t>
            </a:r>
            <a:r>
              <a:rPr lang="en-GB" sz="24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endParaRPr lang="en-US" sz="2400" b="1" dirty="0">
              <a:solidFill>
                <a:srgbClr val="CC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A47BFF0D-8243-D25F-CFDE-39FAB59DDE6C}"/>
              </a:ext>
            </a:extLst>
          </p:cNvPr>
          <p:cNvSpPr/>
          <p:nvPr/>
        </p:nvSpPr>
        <p:spPr>
          <a:xfrm>
            <a:off x="5469005" y="1621773"/>
            <a:ext cx="1183341" cy="52322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CC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err="1">
                <a:solidFill>
                  <a:schemeClr val="bg1"/>
                </a:solidFill>
              </a:rPr>
              <a:t>ফাল্গুন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7866D229-6291-1A54-6AFE-F4825077DC4C}"/>
              </a:ext>
            </a:extLst>
          </p:cNvPr>
          <p:cNvSpPr/>
          <p:nvPr/>
        </p:nvSpPr>
        <p:spPr>
          <a:xfrm>
            <a:off x="7090266" y="1621773"/>
            <a:ext cx="812936" cy="52322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rgbClr val="CC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err="1">
                <a:solidFill>
                  <a:schemeClr val="bg1">
                    <a:lumMod val="90000"/>
                    <a:lumOff val="10000"/>
                  </a:schemeClr>
                </a:solidFill>
              </a:rPr>
              <a:t>ল্গ</a:t>
            </a:r>
            <a:endParaRPr lang="en-US" sz="2000" b="1" dirty="0">
              <a:solidFill>
                <a:schemeClr val="bg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C4D9995-33D8-F3C8-7020-A5AA4B46A05F}"/>
              </a:ext>
            </a:extLst>
          </p:cNvPr>
          <p:cNvSpPr/>
          <p:nvPr/>
        </p:nvSpPr>
        <p:spPr>
          <a:xfrm>
            <a:off x="8455219" y="1621773"/>
            <a:ext cx="644645" cy="52322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rgbClr val="CC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ল</a:t>
            </a:r>
            <a:endParaRPr lang="en-US" sz="2000" b="1" dirty="0">
              <a:solidFill>
                <a:srgbClr val="CC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AF78136-39B0-D51A-CFED-9874A98CBE97}"/>
              </a:ext>
            </a:extLst>
          </p:cNvPr>
          <p:cNvSpPr/>
          <p:nvPr/>
        </p:nvSpPr>
        <p:spPr>
          <a:xfrm>
            <a:off x="9534527" y="1621774"/>
            <a:ext cx="644645" cy="52322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rgbClr val="CC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গ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1CD0A3A5-64C3-6707-0565-95CCCF68E22B}"/>
              </a:ext>
            </a:extLst>
          </p:cNvPr>
          <p:cNvSpPr/>
          <p:nvPr/>
        </p:nvSpPr>
        <p:spPr>
          <a:xfrm>
            <a:off x="5469005" y="2967334"/>
            <a:ext cx="1183341" cy="51056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CC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err="1">
                <a:solidFill>
                  <a:schemeClr val="bg1"/>
                </a:solidFill>
              </a:rPr>
              <a:t>স্কুল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A8DEED5-EADF-2E91-605B-83F0E422E42C}"/>
              </a:ext>
            </a:extLst>
          </p:cNvPr>
          <p:cNvSpPr txBox="1"/>
          <p:nvPr/>
        </p:nvSpPr>
        <p:spPr>
          <a:xfrm>
            <a:off x="8020556" y="1498662"/>
            <a:ext cx="434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600" b="1" dirty="0">
                <a:solidFill>
                  <a:schemeClr val="bg1"/>
                </a:solidFill>
              </a:rPr>
              <a:t>-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B44F7C5-7D3D-7056-DE86-A928E4967D51}"/>
              </a:ext>
            </a:extLst>
          </p:cNvPr>
          <p:cNvSpPr txBox="1"/>
          <p:nvPr/>
        </p:nvSpPr>
        <p:spPr>
          <a:xfrm>
            <a:off x="9008729" y="1652551"/>
            <a:ext cx="61693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+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879A7938-CDE1-B78F-14D6-A0BC2DCFF9C4}"/>
              </a:ext>
            </a:extLst>
          </p:cNvPr>
          <p:cNvSpPr txBox="1"/>
          <p:nvPr/>
        </p:nvSpPr>
        <p:spPr>
          <a:xfrm>
            <a:off x="1640541" y="2967335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400" dirty="0" err="1">
                <a:solidFill>
                  <a:schemeClr val="accent6">
                    <a:lumMod val="50000"/>
                  </a:schemeClr>
                </a:solidFill>
              </a:rPr>
              <a:t>স্কুল</a:t>
            </a:r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2400" dirty="0" err="1">
                <a:solidFill>
                  <a:srgbClr val="CC0000"/>
                </a:solidFill>
              </a:rPr>
              <a:t>খুলেছে</a:t>
            </a:r>
            <a:endParaRPr lang="en-US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D1C830E1-00B1-3FD4-EFF3-C70FF8B0F802}"/>
              </a:ext>
            </a:extLst>
          </p:cNvPr>
          <p:cNvSpPr/>
          <p:nvPr/>
        </p:nvSpPr>
        <p:spPr>
          <a:xfrm>
            <a:off x="7090266" y="2967335"/>
            <a:ext cx="812936" cy="51056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rgbClr val="CC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err="1">
                <a:solidFill>
                  <a:schemeClr val="bg1">
                    <a:lumMod val="90000"/>
                    <a:lumOff val="10000"/>
                  </a:schemeClr>
                </a:solidFill>
              </a:rPr>
              <a:t>স্ক</a:t>
            </a:r>
            <a:endParaRPr lang="en-US" sz="2000" b="1" dirty="0">
              <a:solidFill>
                <a:schemeClr val="bg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E586690E-6B96-8686-3890-4D5EBBBC673C}"/>
              </a:ext>
            </a:extLst>
          </p:cNvPr>
          <p:cNvSpPr txBox="1"/>
          <p:nvPr/>
        </p:nvSpPr>
        <p:spPr>
          <a:xfrm>
            <a:off x="8020555" y="2831566"/>
            <a:ext cx="434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600" b="1" dirty="0">
                <a:solidFill>
                  <a:schemeClr val="bg1"/>
                </a:solidFill>
              </a:rPr>
              <a:t>-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B61B8F44-E754-FB47-7370-CF0E07106A62}"/>
              </a:ext>
            </a:extLst>
          </p:cNvPr>
          <p:cNvSpPr/>
          <p:nvPr/>
        </p:nvSpPr>
        <p:spPr>
          <a:xfrm>
            <a:off x="8455218" y="2936557"/>
            <a:ext cx="644645" cy="52322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rgbClr val="CC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স</a:t>
            </a:r>
            <a:endParaRPr lang="en-US" sz="2000" b="1" dirty="0">
              <a:solidFill>
                <a:srgbClr val="CC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B66595AA-63CD-F1E5-47E4-F912F0489C68}"/>
              </a:ext>
            </a:extLst>
          </p:cNvPr>
          <p:cNvSpPr txBox="1"/>
          <p:nvPr/>
        </p:nvSpPr>
        <p:spPr>
          <a:xfrm>
            <a:off x="9008729" y="2967334"/>
            <a:ext cx="61693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+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CB43F28F-FD50-3DC7-4F20-EE61C93731C0}"/>
              </a:ext>
            </a:extLst>
          </p:cNvPr>
          <p:cNvSpPr/>
          <p:nvPr/>
        </p:nvSpPr>
        <p:spPr>
          <a:xfrm>
            <a:off x="9534527" y="2967334"/>
            <a:ext cx="644645" cy="52322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rgbClr val="CC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ক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9944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 animBg="1"/>
      <p:bldP spid="13" grpId="0"/>
      <p:bldP spid="14" grpId="0" animBg="1"/>
      <p:bldP spid="15" grpId="0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23767" y="458065"/>
            <a:ext cx="89154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11000" b="1" dirty="0">
                <a:latin typeface="NikoshBAN" pitchFamily="2" charset="0"/>
                <a:cs typeface="NikoshBAN" pitchFamily="2" charset="0"/>
              </a:rPr>
              <a:t>রাজু ও মিতু বন্ধু।</a:t>
            </a:r>
            <a:endParaRPr lang="en-US" sz="11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14841" y="3230986"/>
            <a:ext cx="1752600" cy="990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1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</a:t>
            </a:r>
            <a:r>
              <a:rPr lang="bn-IN" sz="11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ন্ধু</a:t>
            </a:r>
            <a:endParaRPr lang="en-US" sz="11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72541" y="3230986"/>
            <a:ext cx="3429000" cy="990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1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ন+ধ</a:t>
            </a:r>
            <a:endParaRPr lang="en-US" sz="11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08053" y="3230986"/>
            <a:ext cx="1752600" cy="990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1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ন্ধ</a:t>
            </a:r>
            <a:endParaRPr lang="en-US" sz="11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7862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72179" y="937210"/>
            <a:ext cx="8610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000" b="1" dirty="0">
                <a:latin typeface="NikoshBAN" pitchFamily="2" charset="0"/>
                <a:cs typeface="NikoshBAN" pitchFamily="2" charset="0"/>
              </a:rPr>
              <a:t>তিথি খেলতে পছন্দ করে।</a:t>
            </a:r>
            <a:endParaRPr lang="en-US" sz="7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26391" y="3939490"/>
            <a:ext cx="232285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000" b="1" dirty="0">
                <a:latin typeface="NikoshBAN" pitchFamily="2" charset="0"/>
                <a:cs typeface="NikoshBAN" pitchFamily="2" charset="0"/>
              </a:rPr>
              <a:t>পছ</a:t>
            </a:r>
            <a:r>
              <a:rPr lang="bn-IN" sz="7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ন্দ</a:t>
            </a:r>
            <a:endParaRPr lang="en-US" sz="7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796279" y="3796528"/>
            <a:ext cx="1981200" cy="18218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7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ন্দ</a:t>
            </a:r>
            <a:endParaRPr lang="en-US" sz="7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061818" y="3796528"/>
            <a:ext cx="2133600" cy="18218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7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ন+দ</a:t>
            </a:r>
            <a:endParaRPr lang="en-US" sz="7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6191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0" presetClass="entr" presetSubtype="0" fill="hold" grpId="0" nodeType="click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4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54176" y="729057"/>
            <a:ext cx="872121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11500" b="1" dirty="0">
                <a:latin typeface="NikoshBAN" pitchFamily="2" charset="0"/>
                <a:cs typeface="NikoshBAN" pitchFamily="2" charset="0"/>
              </a:rPr>
              <a:t>ছুটির ঘ</a:t>
            </a:r>
            <a:r>
              <a:rPr lang="bn-IN" sz="11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ণ্টা</a:t>
            </a:r>
            <a:r>
              <a:rPr lang="bn-IN" sz="11500" b="1" dirty="0">
                <a:latin typeface="NikoshBAN" pitchFamily="2" charset="0"/>
                <a:cs typeface="NikoshBAN" pitchFamily="2" charset="0"/>
              </a:rPr>
              <a:t> বাজল।</a:t>
            </a:r>
            <a:endParaRPr lang="en-US" sz="115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99092" y="3759997"/>
            <a:ext cx="2057400" cy="186204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115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bn-IN" sz="11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ণ্টা</a:t>
            </a:r>
            <a:endParaRPr lang="en-US" sz="115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969779" y="3908338"/>
            <a:ext cx="1638410" cy="171370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3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ণ্টা</a:t>
            </a:r>
            <a:endParaRPr lang="en-US" sz="13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566834" y="3908338"/>
            <a:ext cx="3038167" cy="192003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3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ণ+ট</a:t>
            </a:r>
            <a:endParaRPr lang="en-US" sz="13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852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4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4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7081" y="630689"/>
            <a:ext cx="914154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11500" b="1" dirty="0">
                <a:latin typeface="NikoshBAN" pitchFamily="2" charset="0"/>
                <a:cs typeface="NikoshBAN" pitchFamily="2" charset="0"/>
              </a:rPr>
              <a:t>রা</a:t>
            </a:r>
            <a:r>
              <a:rPr lang="bn-IN" sz="11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স্তা</a:t>
            </a:r>
            <a:r>
              <a:rPr lang="bn-IN" sz="11500" b="1" dirty="0">
                <a:latin typeface="NikoshBAN" pitchFamily="2" charset="0"/>
                <a:cs typeface="NikoshBAN" pitchFamily="2" charset="0"/>
              </a:rPr>
              <a:t>য় অনেক গাড়ি।</a:t>
            </a:r>
            <a:endParaRPr lang="en-US" sz="115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33281" y="3382337"/>
            <a:ext cx="2667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13800" b="1" dirty="0">
                <a:latin typeface="NikoshBAN" pitchFamily="2" charset="0"/>
                <a:cs typeface="NikoshBAN" pitchFamily="2" charset="0"/>
              </a:rPr>
              <a:t>রা</a:t>
            </a:r>
            <a:r>
              <a:rPr lang="bn-IN" sz="13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স্তা</a:t>
            </a:r>
            <a:endParaRPr lang="en-US" sz="13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43514" y="3807643"/>
            <a:ext cx="1890251" cy="159528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38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স্ত</a:t>
            </a:r>
            <a:endParaRPr lang="en-US" sz="138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490965" y="3807643"/>
            <a:ext cx="3215147" cy="176718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38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স+ত</a:t>
            </a:r>
            <a:endParaRPr lang="en-US" sz="138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487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4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 -0.04 C 0.081 -0.049 0.102 -0.054 0.124 -0.054 C 0.149 -0.054 0.169 -0.049 0.183 -0.04 L 0.25 0 E" pathEditMode="relative" ptsTypes="">
                                      <p:cBhvr>
                                        <p:cTn id="17" dur="3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3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06697" y="804531"/>
            <a:ext cx="76610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>
                <a:latin typeface="NikoshBAN" pitchFamily="2" charset="0"/>
                <a:cs typeface="NikoshBAN" pitchFamily="2" charset="0"/>
              </a:rPr>
              <a:t>সবাই মিলে রা</a:t>
            </a:r>
            <a:r>
              <a:rPr lang="bn-IN" sz="8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ন্না</a:t>
            </a:r>
            <a:r>
              <a:rPr lang="bn-IN" sz="8000" b="1" dirty="0">
                <a:latin typeface="NikoshBAN" pitchFamily="2" charset="0"/>
                <a:cs typeface="NikoshBAN" pitchFamily="2" charset="0"/>
              </a:rPr>
              <a:t> করি।</a:t>
            </a:r>
            <a:endParaRPr lang="en-US" sz="8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90887" y="804531"/>
            <a:ext cx="27783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>
                <a:latin typeface="NikoshBAN" pitchFamily="2" charset="0"/>
                <a:cs typeface="NikoshBAN" pitchFamily="2" charset="0"/>
              </a:rPr>
              <a:t>রা</a:t>
            </a:r>
            <a:r>
              <a:rPr lang="bn-IN" sz="8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ন্না</a:t>
            </a:r>
            <a:endParaRPr lang="en-US" sz="8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751274" y="3111092"/>
            <a:ext cx="1494692" cy="6769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0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ন্ন</a:t>
            </a:r>
            <a:endParaRPr lang="en-US" sz="8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22196" y="3111092"/>
            <a:ext cx="2286000" cy="6769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ন+ন</a:t>
            </a:r>
            <a:endParaRPr lang="en-US" sz="8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435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85 0.02662 L -0.44739 0.1662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21" y="6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98862" y="735108"/>
            <a:ext cx="91439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>
                <a:latin typeface="NikoshBAN" pitchFamily="2" charset="0"/>
                <a:cs typeface="NikoshBAN" pitchFamily="2" charset="0"/>
              </a:rPr>
              <a:t>বাগান পরি</a:t>
            </a:r>
            <a:r>
              <a:rPr lang="bn-IN" sz="9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ষ্কা</a:t>
            </a:r>
            <a:r>
              <a:rPr lang="bn-IN" sz="9600" b="1" dirty="0">
                <a:latin typeface="NikoshBAN" pitchFamily="2" charset="0"/>
                <a:cs typeface="NikoshBAN" pitchFamily="2" charset="0"/>
              </a:rPr>
              <a:t>র করি।</a:t>
            </a:r>
            <a:endParaRPr lang="en-US" sz="9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16849" y="3157979"/>
            <a:ext cx="34658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>
                <a:latin typeface="NikoshBAN" pitchFamily="2" charset="0"/>
                <a:cs typeface="NikoshBAN" pitchFamily="2" charset="0"/>
              </a:rPr>
              <a:t>পরি</a:t>
            </a:r>
            <a:r>
              <a:rPr lang="bn-IN" sz="9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ষ্কা</a:t>
            </a:r>
            <a:r>
              <a:rPr lang="bn-IN" sz="9600" b="1" dirty="0">
                <a:latin typeface="NikoshBAN" pitchFamily="2" charset="0"/>
                <a:cs typeface="NikoshBAN" pitchFamily="2" charset="0"/>
              </a:rPr>
              <a:t>র</a:t>
            </a:r>
            <a:endParaRPr lang="en-US" sz="9600" dirty="0"/>
          </a:p>
        </p:txBody>
      </p:sp>
      <p:sp>
        <p:nvSpPr>
          <p:cNvPr id="4" name="Rectangle 3"/>
          <p:cNvSpPr/>
          <p:nvPr/>
        </p:nvSpPr>
        <p:spPr>
          <a:xfrm>
            <a:off x="5389882" y="3157978"/>
            <a:ext cx="2023083" cy="132343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9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ষ্ক</a:t>
            </a:r>
            <a:endParaRPr lang="en-US" sz="9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838209" y="3157979"/>
            <a:ext cx="2480187" cy="132343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9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ষ+ক</a:t>
            </a:r>
            <a:endParaRPr lang="en-US" sz="9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11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3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C3E8ED2E-EE0C-4119-8003-37A1ABE5C9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054" y="395926"/>
            <a:ext cx="4641130" cy="60555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139538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667000" y="1982225"/>
            <a:ext cx="6096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শব্দগুলো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সবাই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একসাথে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পড়ার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চেষ্টা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2000" b="1" dirty="0">
                <a:latin typeface="NikoshBAN" pitchFamily="2" charset="0"/>
                <a:cs typeface="NikoshBAN" pitchFamily="2" charset="0"/>
              </a:rPr>
              <a:t> 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2400" b="1" u="sng" dirty="0" err="1"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  	              </a:t>
            </a:r>
            <a:r>
              <a:rPr lang="en-US" sz="2400" b="1" u="sng" dirty="0" err="1">
                <a:latin typeface="NikoshBAN" pitchFamily="2" charset="0"/>
                <a:cs typeface="NikoshBAN" pitchFamily="2" charset="0"/>
              </a:rPr>
              <a:t>যুক্তবর্ণ</a:t>
            </a:r>
            <a:r>
              <a:rPr lang="en-US" sz="2400" b="1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	               </a:t>
            </a:r>
            <a:r>
              <a:rPr lang="en-US" sz="2400" b="1" u="sng" dirty="0" err="1">
                <a:latin typeface="NikoshBAN" pitchFamily="2" charset="0"/>
                <a:cs typeface="NikoshBAN" pitchFamily="2" charset="0"/>
              </a:rPr>
              <a:t>বিশ্লেষণ</a:t>
            </a:r>
            <a:r>
              <a:rPr lang="en-US" sz="2400" b="1" u="sng" dirty="0">
                <a:latin typeface="NikoshBAN" pitchFamily="2" charset="0"/>
                <a:cs typeface="NikoshBAN" pitchFamily="2" charset="0"/>
              </a:rPr>
              <a:t> 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2400" b="1" dirty="0" err="1">
                <a:highlight>
                  <a:srgbClr val="00FF00"/>
                </a:highlight>
                <a:latin typeface="NikoshBAN" pitchFamily="2" charset="0"/>
                <a:cs typeface="NikoshBAN" pitchFamily="2" charset="0"/>
              </a:rPr>
              <a:t>ফাল্গুন</a:t>
            </a:r>
            <a:r>
              <a:rPr lang="en-US" sz="2400" b="1" dirty="0">
                <a:highlight>
                  <a:srgbClr val="00FF00"/>
                </a:highlight>
                <a:latin typeface="NikoshBAN" pitchFamily="2" charset="0"/>
                <a:cs typeface="NikoshBAN" pitchFamily="2" charset="0"/>
              </a:rPr>
              <a:t>	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	 </a:t>
            </a:r>
            <a:r>
              <a:rPr lang="en-US" sz="2400" b="1" dirty="0" err="1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ল্গ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		</a:t>
            </a:r>
            <a:r>
              <a:rPr lang="en-US" sz="2400" b="1" dirty="0" err="1">
                <a:highlight>
                  <a:srgbClr val="FF0000"/>
                </a:highlight>
                <a:latin typeface="NikoshBAN" pitchFamily="2" charset="0"/>
                <a:cs typeface="NikoshBAN" pitchFamily="2" charset="0"/>
              </a:rPr>
              <a:t>ল+গ</a:t>
            </a:r>
            <a:endParaRPr lang="en-US" sz="2400" b="1" dirty="0">
              <a:highlight>
                <a:srgbClr val="FF0000"/>
              </a:highlight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>
                <a:latin typeface="NikoshBAN" pitchFamily="2" charset="0"/>
                <a:cs typeface="NikoshBAN" pitchFamily="2" charset="0"/>
              </a:rPr>
              <a:t>২।</a:t>
            </a:r>
            <a:r>
              <a:rPr lang="en-US" sz="2400" b="1" dirty="0">
                <a:highlight>
                  <a:srgbClr val="00FF00"/>
                </a:highlight>
                <a:latin typeface="NikoshBAN" pitchFamily="2" charset="0"/>
                <a:cs typeface="NikoshBAN" pitchFamily="2" charset="0"/>
              </a:rPr>
              <a:t>স্কুল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		</a:t>
            </a:r>
            <a:r>
              <a:rPr lang="en-US" sz="2400" b="1" dirty="0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স্ক</a:t>
            </a:r>
            <a:r>
              <a:rPr lang="en-US" sz="2400" b="1" dirty="0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		</a:t>
            </a:r>
            <a:r>
              <a:rPr lang="en-US" sz="2400" b="1" dirty="0" err="1">
                <a:highlight>
                  <a:srgbClr val="FF0000"/>
                </a:highlight>
                <a:latin typeface="NikoshBAN" pitchFamily="2" charset="0"/>
                <a:cs typeface="NikoshBAN" pitchFamily="2" charset="0"/>
              </a:rPr>
              <a:t>স+ক</a:t>
            </a:r>
            <a:endParaRPr lang="en-US" sz="2400" b="1" dirty="0">
              <a:highlight>
                <a:srgbClr val="FF0000"/>
              </a:highlight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2400" b="1" dirty="0" err="1">
                <a:highlight>
                  <a:srgbClr val="00FF00"/>
                </a:highlight>
                <a:latin typeface="NikoshBAN" pitchFamily="2" charset="0"/>
                <a:cs typeface="NikoshBAN" pitchFamily="2" charset="0"/>
              </a:rPr>
              <a:t>বন্ধু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		 </a:t>
            </a:r>
            <a:r>
              <a:rPr lang="en-US" sz="2400" b="1" dirty="0" err="1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ন্ধ</a:t>
            </a:r>
            <a:r>
              <a:rPr lang="en-US" sz="2400" b="1" dirty="0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		</a:t>
            </a:r>
            <a:r>
              <a:rPr lang="en-US" sz="2400" b="1" dirty="0" err="1">
                <a:highlight>
                  <a:srgbClr val="FF0000"/>
                </a:highlight>
                <a:latin typeface="NikoshBAN" pitchFamily="2" charset="0"/>
                <a:cs typeface="NikoshBAN" pitchFamily="2" charset="0"/>
              </a:rPr>
              <a:t>ন+ধ</a:t>
            </a:r>
            <a:endParaRPr lang="en-US" sz="2400" b="1" dirty="0">
              <a:highlight>
                <a:srgbClr val="FF0000"/>
              </a:highlight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>
                <a:latin typeface="NikoshBAN" pitchFamily="2" charset="0"/>
                <a:cs typeface="NikoshBAN" pitchFamily="2" charset="0"/>
              </a:rPr>
              <a:t>৪।</a:t>
            </a:r>
            <a:r>
              <a:rPr lang="en-US" sz="2400" b="1" dirty="0">
                <a:highlight>
                  <a:srgbClr val="00FF00"/>
                </a:highlight>
                <a:latin typeface="NikoshBAN" pitchFamily="2" charset="0"/>
                <a:cs typeface="NikoshBAN" pitchFamily="2" charset="0"/>
              </a:rPr>
              <a:t>পছন্দ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		 </a:t>
            </a:r>
            <a:r>
              <a:rPr lang="en-US" sz="2400" b="1" dirty="0" err="1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ন্দ</a:t>
            </a:r>
            <a:r>
              <a:rPr lang="en-US" sz="2400" b="1" dirty="0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		</a:t>
            </a:r>
            <a:r>
              <a:rPr lang="en-US" sz="2400" b="1" dirty="0" err="1">
                <a:highlight>
                  <a:srgbClr val="FF0000"/>
                </a:highlight>
                <a:latin typeface="NikoshBAN" pitchFamily="2" charset="0"/>
                <a:cs typeface="NikoshBAN" pitchFamily="2" charset="0"/>
              </a:rPr>
              <a:t>ন+দ</a:t>
            </a:r>
            <a:endParaRPr lang="en-US" sz="2400" b="1" dirty="0">
              <a:highlight>
                <a:srgbClr val="FF0000"/>
              </a:highlight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>
                <a:latin typeface="NikoshBAN" pitchFamily="2" charset="0"/>
                <a:cs typeface="NikoshBAN" pitchFamily="2" charset="0"/>
              </a:rPr>
              <a:t>৫। </a:t>
            </a:r>
            <a:r>
              <a:rPr lang="en-US" sz="2400" b="1" dirty="0" err="1">
                <a:highlight>
                  <a:srgbClr val="00FF00"/>
                </a:highlight>
                <a:latin typeface="NikoshBAN" pitchFamily="2" charset="0"/>
                <a:cs typeface="NikoshBAN" pitchFamily="2" charset="0"/>
              </a:rPr>
              <a:t>ঘণ্টা</a:t>
            </a:r>
            <a:r>
              <a:rPr lang="en-US" sz="2400" b="1" dirty="0">
                <a:highlight>
                  <a:srgbClr val="00FF00"/>
                </a:highlight>
                <a:latin typeface="NikoshBAN" pitchFamily="2" charset="0"/>
                <a:cs typeface="NikoshBAN" pitchFamily="2" charset="0"/>
              </a:rPr>
              <a:t> 	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	</a:t>
            </a:r>
            <a:r>
              <a:rPr lang="en-US" sz="2400" b="1" dirty="0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ণ্ট</a:t>
            </a:r>
            <a:r>
              <a:rPr lang="en-US" sz="2400" b="1" dirty="0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		</a:t>
            </a:r>
            <a:r>
              <a:rPr lang="en-US" sz="2400" b="1" dirty="0" err="1">
                <a:highlight>
                  <a:srgbClr val="FF0000"/>
                </a:highlight>
                <a:latin typeface="NikoshBAN" pitchFamily="2" charset="0"/>
                <a:cs typeface="NikoshBAN" pitchFamily="2" charset="0"/>
              </a:rPr>
              <a:t>ণ+ট</a:t>
            </a:r>
            <a:r>
              <a:rPr lang="en-US" sz="2400" b="1" dirty="0">
                <a:highlight>
                  <a:srgbClr val="FF0000"/>
                </a:highlight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400" b="1" dirty="0">
                <a:latin typeface="NikoshBAN" pitchFamily="2" charset="0"/>
                <a:cs typeface="NikoshBAN" pitchFamily="2" charset="0"/>
              </a:rPr>
              <a:t>৬। </a:t>
            </a:r>
            <a:r>
              <a:rPr lang="en-US" sz="2400" b="1" dirty="0" err="1">
                <a:highlight>
                  <a:srgbClr val="00FF00"/>
                </a:highlight>
                <a:latin typeface="NikoshBAN" pitchFamily="2" charset="0"/>
                <a:cs typeface="NikoshBAN" pitchFamily="2" charset="0"/>
              </a:rPr>
              <a:t>রাস্তা</a:t>
            </a:r>
            <a:r>
              <a:rPr lang="en-US" sz="2400" b="1" dirty="0">
                <a:highlight>
                  <a:srgbClr val="00FF00"/>
                </a:highlight>
                <a:latin typeface="NikoshBAN" pitchFamily="2" charset="0"/>
                <a:cs typeface="NikoshBAN" pitchFamily="2" charset="0"/>
              </a:rPr>
              <a:t> 	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	 </a:t>
            </a:r>
            <a:r>
              <a:rPr lang="en-US" sz="2400" b="1" dirty="0" err="1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স্ত</a:t>
            </a:r>
            <a:r>
              <a:rPr lang="en-US" sz="2400" b="1" dirty="0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		</a:t>
            </a:r>
            <a:r>
              <a:rPr lang="en-US" sz="2400" b="1" dirty="0" err="1">
                <a:highlight>
                  <a:srgbClr val="FF0000"/>
                </a:highlight>
                <a:latin typeface="NikoshBAN" pitchFamily="2" charset="0"/>
                <a:cs typeface="NikoshBAN" pitchFamily="2" charset="0"/>
              </a:rPr>
              <a:t>স+ত</a:t>
            </a:r>
            <a:endParaRPr lang="en-US" sz="2400" b="1" dirty="0">
              <a:highlight>
                <a:srgbClr val="FF0000"/>
              </a:highlight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>
                <a:latin typeface="NikoshBAN" pitchFamily="2" charset="0"/>
                <a:cs typeface="NikoshBAN" pitchFamily="2" charset="0"/>
              </a:rPr>
              <a:t>৭। </a:t>
            </a:r>
            <a:r>
              <a:rPr lang="en-US" sz="2400" b="1" dirty="0" err="1">
                <a:highlight>
                  <a:srgbClr val="00FF00"/>
                </a:highlight>
                <a:latin typeface="NikoshBAN" pitchFamily="2" charset="0"/>
                <a:cs typeface="NikoshBAN" pitchFamily="2" charset="0"/>
              </a:rPr>
              <a:t>রান্না</a:t>
            </a:r>
            <a:r>
              <a:rPr lang="en-US" sz="2400" b="1" dirty="0">
                <a:highlight>
                  <a:srgbClr val="00FF00"/>
                </a:highligh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		</a:t>
            </a:r>
            <a:r>
              <a:rPr lang="en-US" sz="2400" b="1" dirty="0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ন্ন</a:t>
            </a:r>
            <a:r>
              <a:rPr lang="en-US" sz="2400" b="1" dirty="0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		</a:t>
            </a:r>
            <a:r>
              <a:rPr lang="en-US" sz="2400" b="1" dirty="0" err="1">
                <a:highlight>
                  <a:srgbClr val="FF0000"/>
                </a:highlight>
                <a:latin typeface="NikoshBAN" pitchFamily="2" charset="0"/>
                <a:cs typeface="NikoshBAN" pitchFamily="2" charset="0"/>
              </a:rPr>
              <a:t>ন+ন</a:t>
            </a:r>
            <a:endParaRPr lang="en-US" sz="2400" b="1" dirty="0">
              <a:highlight>
                <a:srgbClr val="FF0000"/>
              </a:highlight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>
                <a:latin typeface="NikoshBAN" pitchFamily="2" charset="0"/>
                <a:cs typeface="NikoshBAN" pitchFamily="2" charset="0"/>
              </a:rPr>
              <a:t>৮। </a:t>
            </a:r>
            <a:r>
              <a:rPr lang="en-US" sz="2400" b="1" dirty="0" err="1">
                <a:highlight>
                  <a:srgbClr val="00FF00"/>
                </a:highlight>
                <a:latin typeface="NikoshBAN" pitchFamily="2" charset="0"/>
                <a:cs typeface="NikoshBAN" pitchFamily="2" charset="0"/>
              </a:rPr>
              <a:t>পরিষ্কার</a:t>
            </a:r>
            <a:r>
              <a:rPr lang="en-US" sz="2400" b="1" dirty="0">
                <a:highlight>
                  <a:srgbClr val="00FF00"/>
                </a:highligh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	 </a:t>
            </a:r>
            <a:r>
              <a:rPr lang="en-US" sz="2400" b="1" dirty="0" err="1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ষ্ক</a:t>
            </a:r>
            <a:r>
              <a:rPr lang="en-US" sz="2400" b="1" dirty="0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		</a:t>
            </a:r>
            <a:r>
              <a:rPr lang="en-US" sz="2400" b="1" dirty="0" err="1">
                <a:highlight>
                  <a:srgbClr val="FF0000"/>
                </a:highlight>
                <a:latin typeface="NikoshBAN" pitchFamily="2" charset="0"/>
                <a:cs typeface="NikoshBAN" pitchFamily="2" charset="0"/>
              </a:rPr>
              <a:t>ষ+ক</a:t>
            </a:r>
            <a:endParaRPr lang="en-US" sz="2400" b="1" dirty="0">
              <a:highlight>
                <a:srgbClr val="FF0000"/>
              </a:highligh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6257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67000" y="1982225"/>
            <a:ext cx="6096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বিভক্ত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হও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যুক্তবর্ণগুলো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বিশ্লেষণ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2400" b="1" u="sng" dirty="0" err="1"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  	              </a:t>
            </a:r>
            <a:r>
              <a:rPr lang="en-US" sz="2400" b="1" u="sng" dirty="0" err="1">
                <a:latin typeface="NikoshBAN" pitchFamily="2" charset="0"/>
                <a:cs typeface="NikoshBAN" pitchFamily="2" charset="0"/>
              </a:rPr>
              <a:t>যুক্তবর্ণ</a:t>
            </a:r>
            <a:r>
              <a:rPr lang="en-US" sz="2400" b="1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	               </a:t>
            </a:r>
            <a:r>
              <a:rPr lang="en-US" sz="2400" b="1" u="sng" dirty="0" err="1">
                <a:latin typeface="NikoshBAN" pitchFamily="2" charset="0"/>
                <a:cs typeface="NikoshBAN" pitchFamily="2" charset="0"/>
              </a:rPr>
              <a:t>বিশ্লেষণ</a:t>
            </a:r>
            <a:r>
              <a:rPr lang="en-US" sz="2400" b="1" u="sng" dirty="0">
                <a:latin typeface="NikoshBAN" pitchFamily="2" charset="0"/>
                <a:cs typeface="NikoshBAN" pitchFamily="2" charset="0"/>
              </a:rPr>
              <a:t> 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2400" b="1" dirty="0" err="1" smtClean="0">
                <a:highlight>
                  <a:srgbClr val="00FF00"/>
                </a:highlight>
                <a:latin typeface="NikoshBAN" pitchFamily="2" charset="0"/>
                <a:cs typeface="NikoshBAN" pitchFamily="2" charset="0"/>
              </a:rPr>
              <a:t>শক্তি</a:t>
            </a:r>
            <a:r>
              <a:rPr lang="en-US" sz="2400" b="1" dirty="0">
                <a:highlight>
                  <a:srgbClr val="00FF00"/>
                </a:highlight>
                <a:latin typeface="NikoshBAN" pitchFamily="2" charset="0"/>
                <a:cs typeface="NikoshBAN" pitchFamily="2" charset="0"/>
              </a:rPr>
              <a:t>	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	 </a:t>
            </a:r>
            <a:r>
              <a:rPr lang="en-US" sz="2400" b="1" dirty="0" err="1" smtClean="0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ক্ত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		</a:t>
            </a:r>
            <a:r>
              <a:rPr lang="en-US" sz="2400" b="1" dirty="0" err="1" smtClean="0">
                <a:highlight>
                  <a:srgbClr val="FF0000"/>
                </a:highlight>
                <a:latin typeface="NikoshBAN" pitchFamily="2" charset="0"/>
                <a:cs typeface="NikoshBAN" pitchFamily="2" charset="0"/>
              </a:rPr>
              <a:t>ক+ত</a:t>
            </a:r>
            <a:endParaRPr lang="en-US" sz="2400" b="1" dirty="0">
              <a:highlight>
                <a:srgbClr val="FF0000"/>
              </a:highlight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>
                <a:latin typeface="NikoshBAN" pitchFamily="2" charset="0"/>
                <a:cs typeface="NikoshBAN" pitchFamily="2" charset="0"/>
              </a:rPr>
              <a:t>২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b="1" dirty="0" err="1" smtClean="0">
                <a:highlight>
                  <a:srgbClr val="00FF00"/>
                </a:highlight>
                <a:latin typeface="NikoshBAN" pitchFamily="2" charset="0"/>
                <a:cs typeface="NikoshBAN" pitchFamily="2" charset="0"/>
              </a:rPr>
              <a:t>কক্ষ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		</a:t>
            </a:r>
            <a:r>
              <a:rPr lang="en-US" sz="2400" b="1" dirty="0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ক্ষ</a:t>
            </a:r>
            <a:r>
              <a:rPr lang="en-US" sz="2400" b="1" dirty="0" smtClean="0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		</a:t>
            </a:r>
            <a:r>
              <a:rPr lang="en-US" sz="2400" b="1" dirty="0" err="1" smtClean="0">
                <a:highlight>
                  <a:srgbClr val="FF0000"/>
                </a:highlight>
                <a:latin typeface="NikoshBAN" pitchFamily="2" charset="0"/>
                <a:cs typeface="NikoshBAN" pitchFamily="2" charset="0"/>
              </a:rPr>
              <a:t>ক+ষ</a:t>
            </a:r>
            <a:endParaRPr lang="en-US" sz="2400" b="1" dirty="0">
              <a:highlight>
                <a:srgbClr val="FF0000"/>
              </a:highlight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2400" b="1" dirty="0" err="1" smtClean="0">
                <a:highlight>
                  <a:srgbClr val="00FF00"/>
                </a:highlight>
                <a:latin typeface="NikoshBAN" pitchFamily="2" charset="0"/>
                <a:cs typeface="NikoshBAN" pitchFamily="2" charset="0"/>
              </a:rPr>
              <a:t>ইচ্ছা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		 </a:t>
            </a:r>
            <a:r>
              <a:rPr lang="en-US" sz="2400" b="1" dirty="0" err="1" smtClean="0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চ্ছ</a:t>
            </a:r>
            <a:r>
              <a:rPr lang="en-US" sz="2400" b="1" dirty="0" smtClean="0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		</a:t>
            </a:r>
            <a:r>
              <a:rPr lang="en-US" sz="2400" b="1" dirty="0" err="1" smtClean="0">
                <a:highlight>
                  <a:srgbClr val="FF0000"/>
                </a:highlight>
                <a:latin typeface="NikoshBAN" pitchFamily="2" charset="0"/>
                <a:cs typeface="NikoshBAN" pitchFamily="2" charset="0"/>
              </a:rPr>
              <a:t>চ+ছ</a:t>
            </a:r>
            <a:endParaRPr lang="en-US" sz="2400" b="1" dirty="0">
              <a:highlight>
                <a:srgbClr val="FF0000"/>
              </a:highligh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4292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52220" y="1900285"/>
            <a:ext cx="6750378" cy="289795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rgbClr val="FF0000"/>
                </a:solidFill>
              </a:rPr>
              <a:t>ল্গ</a:t>
            </a:r>
            <a:r>
              <a:rPr lang="en-US" sz="2400" b="1" dirty="0" smtClean="0">
                <a:solidFill>
                  <a:srgbClr val="FF0000"/>
                </a:solidFill>
              </a:rPr>
              <a:t> ও </a:t>
            </a:r>
            <a:r>
              <a:rPr lang="en-US" sz="2400" b="1" dirty="0" err="1" smtClean="0">
                <a:solidFill>
                  <a:srgbClr val="FF0000"/>
                </a:solidFill>
              </a:rPr>
              <a:t>স্ক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যুক্তবর্ণ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দিয়ে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একটি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করে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শব্দ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লিখ</a:t>
            </a:r>
            <a:r>
              <a:rPr lang="en-US" sz="2400" b="1" dirty="0" smtClean="0">
                <a:solidFill>
                  <a:srgbClr val="FF0000"/>
                </a:solidFill>
              </a:rPr>
              <a:t>।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6502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39112" y="2450312"/>
            <a:ext cx="8113776" cy="126188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প্রশ্ন</a:t>
            </a:r>
            <a:r>
              <a:rPr lang="as-IN" sz="2800" b="1" dirty="0">
                <a:latin typeface="NikoshBAN" pitchFamily="2" charset="0"/>
                <a:cs typeface="NikoshBAN" pitchFamily="2" charset="0"/>
              </a:rPr>
              <a:t>ট</a:t>
            </a:r>
            <a:r>
              <a:rPr lang="en-GB" sz="2800" b="1" dirty="0">
                <a:latin typeface="NikoshBAN" pitchFamily="2" charset="0"/>
                <a:cs typeface="NikoshBAN" pitchFamily="2" charset="0"/>
              </a:rPr>
              <a:t>ি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র 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: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  <a:p>
            <a:r>
              <a:rPr lang="en-US" sz="2400" dirty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যুক্তবর্ণ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উত্তরঃ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বর্ণের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অন্য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বর্ণ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যখন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যুক্ত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অবস্থায়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যুক্তবর্ণ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b="1" dirty="0" err="1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।  </a:t>
            </a:r>
          </a:p>
        </p:txBody>
      </p:sp>
    </p:spTree>
    <p:extLst>
      <p:ext uri="{BB962C8B-B14F-4D97-AF65-F5344CB8AC3E}">
        <p14:creationId xmlns:p14="http://schemas.microsoft.com/office/powerpoint/2010/main" val="38528419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1768392"/>
            <a:ext cx="6096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যুক্তবর্ণগুলো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বিশ্লেষণ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করি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  <a:p>
            <a:pPr lvl="1"/>
            <a:endParaRPr lang="en-US" sz="3600" b="1" dirty="0">
              <a:latin typeface="NikoshBAN" pitchFamily="2" charset="0"/>
              <a:cs typeface="NikoshBAN" pitchFamily="2" charset="0"/>
            </a:endParaRPr>
          </a:p>
          <a:p>
            <a:pPr lvl="1"/>
            <a:r>
              <a:rPr lang="en-US" sz="3600" u="sng" dirty="0" err="1">
                <a:latin typeface="NikoshBAN" pitchFamily="2" charset="0"/>
                <a:cs typeface="NikoshBAN" pitchFamily="2" charset="0"/>
              </a:rPr>
              <a:t>যুক্তবর্ণ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	 	       </a:t>
            </a:r>
            <a:r>
              <a:rPr lang="en-US" sz="3600" u="sng" dirty="0" err="1">
                <a:latin typeface="NikoshBAN" pitchFamily="2" charset="0"/>
                <a:cs typeface="NikoshBAN" pitchFamily="2" charset="0"/>
              </a:rPr>
              <a:t>বিশ্লেষণ</a:t>
            </a:r>
            <a:r>
              <a:rPr lang="en-US" sz="3600" u="sng" dirty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	</a:t>
            </a:r>
            <a:r>
              <a:rPr lang="en-US" sz="3600" dirty="0" err="1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ল্গ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			</a:t>
            </a:r>
            <a:r>
              <a:rPr lang="en-US" sz="3600" dirty="0" err="1">
                <a:highlight>
                  <a:srgbClr val="00FF00"/>
                </a:highlight>
                <a:latin typeface="NikoshBAN" pitchFamily="2" charset="0"/>
                <a:cs typeface="NikoshBAN" pitchFamily="2" charset="0"/>
              </a:rPr>
              <a:t>ল+গ</a:t>
            </a:r>
            <a:endParaRPr lang="en-US" sz="3600" dirty="0">
              <a:highlight>
                <a:srgbClr val="00FF00"/>
              </a:highlight>
              <a:latin typeface="NikoshBAN" pitchFamily="2" charset="0"/>
              <a:cs typeface="NikoshBAN" pitchFamily="2" charset="0"/>
            </a:endParaRP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	</a:t>
            </a:r>
            <a:r>
              <a:rPr lang="en-US" sz="3600" dirty="0" err="1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স্ক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			</a:t>
            </a:r>
            <a:r>
              <a:rPr lang="en-US" sz="3600" dirty="0" err="1">
                <a:highlight>
                  <a:srgbClr val="00FF00"/>
                </a:highlight>
                <a:latin typeface="NikoshBAN" pitchFamily="2" charset="0"/>
                <a:cs typeface="NikoshBAN" pitchFamily="2" charset="0"/>
              </a:rPr>
              <a:t>স+ক</a:t>
            </a:r>
            <a:endParaRPr lang="en-US" sz="3600" dirty="0">
              <a:highlight>
                <a:srgbClr val="00FF00"/>
              </a:highlight>
              <a:latin typeface="NikoshBAN" pitchFamily="2" charset="0"/>
              <a:cs typeface="NikoshBAN" pitchFamily="2" charset="0"/>
            </a:endParaRP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	</a:t>
            </a:r>
            <a:r>
              <a:rPr lang="en-US" sz="3600" dirty="0" err="1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ন্ধ</a:t>
            </a:r>
            <a:r>
              <a:rPr lang="en-US" sz="3600" dirty="0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			</a:t>
            </a:r>
            <a:r>
              <a:rPr lang="en-US" sz="3600" dirty="0" err="1">
                <a:highlight>
                  <a:srgbClr val="00FF00"/>
                </a:highlight>
                <a:latin typeface="NikoshBAN" pitchFamily="2" charset="0"/>
                <a:cs typeface="NikoshBAN" pitchFamily="2" charset="0"/>
              </a:rPr>
              <a:t>ন+ধ</a:t>
            </a:r>
            <a:endParaRPr lang="en-US" sz="3600" dirty="0">
              <a:highlight>
                <a:srgbClr val="00FF00"/>
              </a:highlight>
              <a:latin typeface="NikoshBAN" pitchFamily="2" charset="0"/>
              <a:cs typeface="NikoshBAN" pitchFamily="2" charset="0"/>
            </a:endParaRP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 	</a:t>
            </a:r>
            <a:r>
              <a:rPr lang="en-US" sz="3600" dirty="0" err="1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ন্দ</a:t>
            </a:r>
            <a:r>
              <a:rPr lang="en-US" sz="3600" dirty="0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			</a:t>
            </a:r>
            <a:r>
              <a:rPr lang="en-US" sz="3600" dirty="0" err="1">
                <a:highlight>
                  <a:srgbClr val="00FF00"/>
                </a:highlight>
                <a:latin typeface="NikoshBAN" pitchFamily="2" charset="0"/>
                <a:cs typeface="NikoshBAN" pitchFamily="2" charset="0"/>
              </a:rPr>
              <a:t>ন+দ</a:t>
            </a:r>
            <a:endParaRPr lang="en-US" sz="3600" dirty="0">
              <a:highlight>
                <a:srgbClr val="00FF00"/>
              </a:highlight>
              <a:latin typeface="NikoshBAN" pitchFamily="2" charset="0"/>
              <a:cs typeface="NikoshBAN" pitchFamily="2" charset="0"/>
            </a:endParaRP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	</a:t>
            </a:r>
            <a:r>
              <a:rPr lang="en-US" sz="3600" dirty="0" err="1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ণ্ট</a:t>
            </a:r>
            <a:r>
              <a:rPr lang="en-US" sz="3600" dirty="0"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			</a:t>
            </a:r>
            <a:r>
              <a:rPr lang="en-US" sz="3600" dirty="0" err="1">
                <a:highlight>
                  <a:srgbClr val="00FF00"/>
                </a:highlight>
                <a:latin typeface="NikoshBAN" pitchFamily="2" charset="0"/>
                <a:cs typeface="NikoshBAN" pitchFamily="2" charset="0"/>
              </a:rPr>
              <a:t>ণ+ট</a:t>
            </a:r>
            <a:r>
              <a:rPr lang="en-US" sz="3600" dirty="0">
                <a:highlight>
                  <a:srgbClr val="00FF00"/>
                </a:highlight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773573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6275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 (1)</Template>
  <TotalTime>5376</TotalTime>
  <Words>215</Words>
  <Application>Microsoft Office PowerPoint</Application>
  <PresentationFormat>Widescreen</PresentationFormat>
  <Paragraphs>100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ABC-DhakaSoft-Normal</vt:lpstr>
      <vt:lpstr>Arial</vt:lpstr>
      <vt:lpstr>Calibri</vt:lpstr>
      <vt:lpstr>NikoshBAN</vt:lpstr>
      <vt:lpstr>SutonnyMJ</vt:lpstr>
      <vt:lpstr>Times New Roman</vt:lpstr>
      <vt:lpstr>Wingdings</vt:lpstr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Mohammadpur AG GPS</cp:lastModifiedBy>
  <cp:revision>413</cp:revision>
  <dcterms:created xsi:type="dcterms:W3CDTF">2021-07-26T10:09:43Z</dcterms:created>
  <dcterms:modified xsi:type="dcterms:W3CDTF">2026-07-10T10:39:59Z</dcterms:modified>
</cp:coreProperties>
</file>