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9"/>
  </p:notesMasterIdLst>
  <p:sldIdLst>
    <p:sldId id="333" r:id="rId2"/>
    <p:sldId id="321" r:id="rId3"/>
    <p:sldId id="334" r:id="rId4"/>
    <p:sldId id="262" r:id="rId5"/>
    <p:sldId id="341" r:id="rId6"/>
    <p:sldId id="349" r:id="rId7"/>
    <p:sldId id="345" r:id="rId8"/>
    <p:sldId id="342" r:id="rId9"/>
    <p:sldId id="343" r:id="rId10"/>
    <p:sldId id="346" r:id="rId11"/>
    <p:sldId id="350" r:id="rId12"/>
    <p:sldId id="336" r:id="rId13"/>
    <p:sldId id="340" r:id="rId14"/>
    <p:sldId id="335" r:id="rId15"/>
    <p:sldId id="337" r:id="rId16"/>
    <p:sldId id="338" r:id="rId17"/>
    <p:sldId id="32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BA60"/>
    <a:srgbClr val="E6F2E4"/>
    <a:srgbClr val="709828"/>
    <a:srgbClr val="008000"/>
    <a:srgbClr val="3EC4F5"/>
    <a:srgbClr val="000099"/>
    <a:srgbClr val="00CC00"/>
    <a:srgbClr val="FF66FF"/>
    <a:srgbClr val="CC00CC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6745" autoAdjust="0"/>
  </p:normalViewPr>
  <p:slideViewPr>
    <p:cSldViewPr snapToGrid="0">
      <p:cViewPr varScale="1">
        <p:scale>
          <a:sx n="81" d="100"/>
          <a:sy n="81" d="100"/>
        </p:scale>
        <p:origin x="75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C6F19-B345-417D-B597-EEAB3848F351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A7AE9-FDCC-4359-9BE9-D8D344FF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98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A7AE9-FDCC-4359-9BE9-D8D344FF81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93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emf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3.svg"/><Relationship Id="rId7" Type="http://schemas.openxmlformats.org/officeDocument/2006/relationships/image" Target="../../theme/media/image17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../theme/media/image15.svg"/><Relationship Id="rId4" Type="http://schemas.openxmlformats.org/officeDocument/2006/relationships/image" Target="../media/image1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1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7" y="83976"/>
            <a:ext cx="12008498" cy="66900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7A26D00E-3B98-20A7-2F19-530B9544A039}"/>
              </a:ext>
            </a:extLst>
          </p:cNvPr>
          <p:cNvSpPr/>
          <p:nvPr/>
        </p:nvSpPr>
        <p:spPr>
          <a:xfrm>
            <a:off x="3433666" y="1156470"/>
            <a:ext cx="6260840" cy="3876541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769" y="1842076"/>
            <a:ext cx="2165041" cy="2193300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10397179" y="6247973"/>
            <a:ext cx="1704626" cy="610027"/>
            <a:chOff x="10106043" y="6228968"/>
            <a:chExt cx="1704626" cy="610027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 userDrawn="1"/>
        </p:nvSpPr>
        <p:spPr>
          <a:xfrm>
            <a:off x="3853310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60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4731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895923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52729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xmlns="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53B9FA6-4A0F-4E2B-6CEA-704829109C7D}"/>
              </a:ext>
            </a:extLst>
          </p:cNvPr>
          <p:cNvSpPr txBox="1"/>
          <p:nvPr/>
        </p:nvSpPr>
        <p:spPr>
          <a:xfrm>
            <a:off x="2201901" y="1553012"/>
            <a:ext cx="2969791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27B961E-3913-4CCF-9314-6D725B6D97D5}"/>
              </a:ext>
            </a:extLst>
          </p:cNvPr>
          <p:cNvSpPr txBox="1"/>
          <p:nvPr/>
        </p:nvSpPr>
        <p:spPr>
          <a:xfrm>
            <a:off x="7758523" y="1553012"/>
            <a:ext cx="2995336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485" y="5467546"/>
            <a:ext cx="880527" cy="99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72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365997" y="593246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43740" y="1356367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413729" cy="10163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445900" cy="103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79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4328321" y="447842"/>
            <a:ext cx="2647564" cy="8194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en-US" sz="4400" b="0" dirty="0" err="1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06417" y="1156263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568275" y="1267297"/>
            <a:ext cx="6241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এই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পাঠ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শেষে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শিক্ষার্থীরা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.......... 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75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359824" y="541252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81062" y="1494521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50423" y="466991"/>
            <a:ext cx="900003" cy="90000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05053" y="342876"/>
            <a:ext cx="1024118" cy="102411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xmlns="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436497" y="466991"/>
            <a:ext cx="910387" cy="91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6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1716885" y="635722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684525" y="1399594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934121" cy="93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70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2007803" y="780090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749835" y="1465116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392091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1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8" y="83976"/>
            <a:ext cx="12034296" cy="66807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36" y="258288"/>
            <a:ext cx="11957157" cy="2950740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10367938" y="6247973"/>
            <a:ext cx="1704626" cy="610027"/>
            <a:chOff x="10106043" y="6228968"/>
            <a:chExt cx="1704626" cy="610027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 userDrawn="1"/>
        </p:nvSpPr>
        <p:spPr>
          <a:xfrm>
            <a:off x="3824069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8"/>
          <p:cNvSpPr txBox="1"/>
          <p:nvPr userDrawn="1"/>
        </p:nvSpPr>
        <p:spPr>
          <a:xfrm>
            <a:off x="3358404" y="4215726"/>
            <a:ext cx="7271494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8800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ভালো থেকো সবাই</a:t>
            </a:r>
            <a:endParaRPr lang="en-US" sz="88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32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90152" y="0"/>
            <a:ext cx="11990231" cy="6729211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 userDrawn="1"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 userDrawn="1"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2">
            <a:extLst>
              <a:ext uri="{FF2B5EF4-FFF2-40B4-BE49-F238E27FC236}">
                <a16:creationId xmlns=""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630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528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xmlns="" id="{B8E7872C-1867-4538-1453-42919C14ACF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3"/>
            <a:srcRect/>
            <a:tile tx="0" ty="0" sx="100000" sy="100000" flip="none" algn="tl"/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10106043" y="6228968"/>
            <a:ext cx="1704626" cy="610027"/>
            <a:chOff x="10106043" y="6228968"/>
            <a:chExt cx="1704626" cy="610027"/>
          </a:xfrm>
        </p:grpSpPr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1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6" name="Rectangle 15"/>
          <p:cNvSpPr/>
          <p:nvPr userDrawn="1"/>
        </p:nvSpPr>
        <p:spPr>
          <a:xfrm>
            <a:off x="3562174" y="6548987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373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4" r:id="rId10"/>
    <p:sldLayoutId id="21474836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4771729" y="2859355"/>
            <a:ext cx="302708" cy="255071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7472818" y="3578753"/>
            <a:ext cx="328156" cy="291912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7352117" y="1997830"/>
            <a:ext cx="328156" cy="342263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Block Arc 8"/>
          <p:cNvSpPr/>
          <p:nvPr/>
        </p:nvSpPr>
        <p:spPr>
          <a:xfrm>
            <a:off x="6353274" y="2917518"/>
            <a:ext cx="1274800" cy="988207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Block Arc 9"/>
          <p:cNvSpPr/>
          <p:nvPr/>
        </p:nvSpPr>
        <p:spPr>
          <a:xfrm>
            <a:off x="4854104" y="2168961"/>
            <a:ext cx="1602546" cy="945465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rapezoid 10"/>
          <p:cNvSpPr/>
          <p:nvPr/>
        </p:nvSpPr>
        <p:spPr>
          <a:xfrm>
            <a:off x="7124617" y="3360236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818790" y="1301079"/>
            <a:ext cx="2103241" cy="3321692"/>
            <a:chOff x="6061512" y="1263371"/>
            <a:chExt cx="2087737" cy="3626695"/>
          </a:xfrm>
        </p:grpSpPr>
        <p:grpSp>
          <p:nvGrpSpPr>
            <p:cNvPr id="19" name="Group 18"/>
            <p:cNvGrpSpPr/>
            <p:nvPr/>
          </p:nvGrpSpPr>
          <p:grpSpPr>
            <a:xfrm>
              <a:off x="6061512" y="1263371"/>
              <a:ext cx="1716786" cy="3626695"/>
              <a:chOff x="6067509" y="1234865"/>
              <a:chExt cx="1716786" cy="3626695"/>
            </a:xfrm>
          </p:grpSpPr>
          <p:sp>
            <p:nvSpPr>
              <p:cNvPr id="6" name="Trapezoid 5"/>
              <p:cNvSpPr/>
              <p:nvPr/>
            </p:nvSpPr>
            <p:spPr>
              <a:xfrm>
                <a:off x="6067509" y="4337601"/>
                <a:ext cx="1139390" cy="523959"/>
              </a:xfrm>
              <a:prstGeom prst="trapezoid">
                <a:avLst>
                  <a:gd name="adj" fmla="val 46212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6589229" y="1760061"/>
                <a:ext cx="95949" cy="257754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Block Arc 7"/>
              <p:cNvSpPr/>
              <p:nvPr/>
            </p:nvSpPr>
            <p:spPr>
              <a:xfrm>
                <a:off x="6598052" y="1234865"/>
                <a:ext cx="1186243" cy="1064820"/>
              </a:xfrm>
              <a:prstGeom prst="blockArc">
                <a:avLst>
                  <a:gd name="adj1" fmla="val 10800000"/>
                  <a:gd name="adj2" fmla="val 166313"/>
                  <a:gd name="adj3" fmla="val 6688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12" name="Trapezoid 11"/>
            <p:cNvSpPr/>
            <p:nvPr/>
          </p:nvSpPr>
          <p:spPr>
            <a:xfrm>
              <a:off x="7183763" y="1767275"/>
              <a:ext cx="965486" cy="192848"/>
            </a:xfrm>
            <a:prstGeom prst="trapezoid">
              <a:avLst>
                <a:gd name="adj" fmla="val 67748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3" name="Trapezoid 12"/>
          <p:cNvSpPr/>
          <p:nvPr/>
        </p:nvSpPr>
        <p:spPr>
          <a:xfrm>
            <a:off x="4450901" y="2663989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rapezoid 13"/>
          <p:cNvSpPr/>
          <p:nvPr/>
        </p:nvSpPr>
        <p:spPr>
          <a:xfrm>
            <a:off x="6660541" y="3613764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6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</a:p>
        </p:txBody>
      </p:sp>
      <p:sp>
        <p:nvSpPr>
          <p:cNvPr id="15" name="Trapezoid 14"/>
          <p:cNvSpPr/>
          <p:nvPr/>
        </p:nvSpPr>
        <p:spPr>
          <a:xfrm>
            <a:off x="6619733" y="1997830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7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endParaRPr lang="en-US" sz="88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rapezoid 15"/>
          <p:cNvSpPr/>
          <p:nvPr/>
        </p:nvSpPr>
        <p:spPr>
          <a:xfrm>
            <a:off x="3957152" y="2963982"/>
            <a:ext cx="1861638" cy="1018380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72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</a:p>
        </p:txBody>
      </p:sp>
    </p:spTree>
    <p:extLst>
      <p:ext uri="{BB962C8B-B14F-4D97-AF65-F5344CB8AC3E}">
        <p14:creationId xmlns:p14="http://schemas.microsoft.com/office/powerpoint/2010/main" val="619194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349659" y="3119470"/>
            <a:ext cx="29648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দ্বিতীয়</a:t>
            </a:r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১২,</a:t>
            </a:r>
          </a:p>
          <a:p>
            <a:r>
              <a:rPr lang="as-I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শিরোনামঃ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ফলাচিহ্ন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শিখি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পাঠ-4,</a:t>
            </a:r>
          </a:p>
          <a:p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পৃষ্ঠাঃ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২4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85541" y="2473139"/>
            <a:ext cx="3108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1201" y="3532073"/>
            <a:ext cx="31058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সপ্রাবি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01710504502</a:t>
            </a:r>
            <a:endParaRPr lang="en-US" sz="2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642" y="1775805"/>
            <a:ext cx="3578889" cy="5082196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33219" t="18382" r="33561" b="4879"/>
          <a:stretch/>
        </p:blipFill>
        <p:spPr>
          <a:xfrm>
            <a:off x="6728156" y="2473139"/>
            <a:ext cx="2379874" cy="300715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606886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834770" y="2503222"/>
            <a:ext cx="10455461" cy="720000"/>
            <a:chOff x="618509" y="2242900"/>
            <a:chExt cx="10662814" cy="939600"/>
          </a:xfrm>
        </p:grpSpPr>
        <p:grpSp>
          <p:nvGrpSpPr>
            <p:cNvPr id="7" name="Group 6"/>
            <p:cNvGrpSpPr/>
            <p:nvPr/>
          </p:nvGrpSpPr>
          <p:grpSpPr>
            <a:xfrm>
              <a:off x="618509" y="2242900"/>
              <a:ext cx="10517919" cy="939600"/>
              <a:chOff x="618509" y="2242900"/>
              <a:chExt cx="10517919" cy="939600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3187628" y="2242900"/>
                <a:ext cx="7948800" cy="939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618509" y="2242900"/>
                <a:ext cx="2395887" cy="9396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571500" indent="-571500" algn="ctr">
                  <a:buFont typeface="Wingdings" panose="05000000000000000000" pitchFamily="2" charset="2"/>
                  <a:buChar char="q"/>
                </a:pPr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1" name="Group 10"/>
              <p:cNvGrpSpPr/>
              <p:nvPr/>
            </p:nvGrpSpPr>
            <p:grpSpPr>
              <a:xfrm>
                <a:off x="2653044" y="2437020"/>
                <a:ext cx="907139" cy="581838"/>
                <a:chOff x="2758149" y="2437020"/>
                <a:chExt cx="907139" cy="581838"/>
              </a:xfrm>
            </p:grpSpPr>
            <p:grpSp>
              <p:nvGrpSpPr>
                <p:cNvPr id="12" name="Group 11"/>
                <p:cNvGrpSpPr/>
                <p:nvPr/>
              </p:nvGrpSpPr>
              <p:grpSpPr>
                <a:xfrm>
                  <a:off x="2758149" y="2437020"/>
                  <a:ext cx="907139" cy="581838"/>
                  <a:chOff x="2758149" y="2437020"/>
                  <a:chExt cx="907139" cy="581838"/>
                </a:xfrm>
              </p:grpSpPr>
              <p:sp>
                <p:nvSpPr>
                  <p:cNvPr id="16" name="Oval 15"/>
                  <p:cNvSpPr/>
                  <p:nvPr/>
                </p:nvSpPr>
                <p:spPr>
                  <a:xfrm>
                    <a:off x="2758149" y="243702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" name="Oval 16"/>
                  <p:cNvSpPr/>
                  <p:nvPr/>
                </p:nvSpPr>
                <p:spPr>
                  <a:xfrm>
                    <a:off x="2758149" y="268021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" name="Oval 17"/>
                  <p:cNvSpPr/>
                  <p:nvPr/>
                </p:nvSpPr>
                <p:spPr>
                  <a:xfrm>
                    <a:off x="2758149" y="292340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9" name="Group 18"/>
                  <p:cNvGrpSpPr/>
                  <p:nvPr/>
                </p:nvGrpSpPr>
                <p:grpSpPr>
                  <a:xfrm>
                    <a:off x="3510582" y="2437020"/>
                    <a:ext cx="154706" cy="581837"/>
                    <a:chOff x="4337050" y="2368550"/>
                    <a:chExt cx="139700" cy="812800"/>
                  </a:xfrm>
                </p:grpSpPr>
                <p:sp>
                  <p:nvSpPr>
                    <p:cNvPr id="20" name="Oval 19"/>
                    <p:cNvSpPr/>
                    <p:nvPr/>
                  </p:nvSpPr>
                  <p:spPr>
                    <a:xfrm>
                      <a:off x="4337050" y="236855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1" name="Oval 20"/>
                    <p:cNvSpPr/>
                    <p:nvPr/>
                  </p:nvSpPr>
                  <p:spPr>
                    <a:xfrm>
                      <a:off x="4337050" y="2708275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2" name="Oval 21"/>
                    <p:cNvSpPr/>
                    <p:nvPr/>
                  </p:nvSpPr>
                  <p:spPr>
                    <a:xfrm>
                      <a:off x="4337050" y="304800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13" name="Rounded Rectangle 12"/>
                <p:cNvSpPr/>
                <p:nvPr/>
              </p:nvSpPr>
              <p:spPr>
                <a:xfrm>
                  <a:off x="2793602" y="2460587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Rounded Rectangle 13"/>
                <p:cNvSpPr/>
                <p:nvPr/>
              </p:nvSpPr>
              <p:spPr>
                <a:xfrm>
                  <a:off x="2793602" y="2698952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Rounded Rectangle 14"/>
                <p:cNvSpPr/>
                <p:nvPr/>
              </p:nvSpPr>
              <p:spPr>
                <a:xfrm>
                  <a:off x="2793602" y="2937316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8" name="Rectangle 7"/>
            <p:cNvSpPr/>
            <p:nvPr/>
          </p:nvSpPr>
          <p:spPr>
            <a:xfrm>
              <a:off x="3203396" y="2331070"/>
              <a:ext cx="8077927" cy="8434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NikoshBAN" panose="02000000000000000000"/>
                </a:rPr>
                <a:t>	</a:t>
              </a:r>
              <a:r>
                <a:rPr lang="en-US" dirty="0" err="1" smtClean="0">
                  <a:latin typeface="NikoshBAN" panose="02000000000000000000"/>
                </a:rPr>
                <a:t>বাক্য</a:t>
              </a:r>
              <a:r>
                <a:rPr lang="en-US" dirty="0" smtClean="0">
                  <a:latin typeface="NikoshBAN" panose="02000000000000000000"/>
                </a:rPr>
                <a:t> ও </a:t>
              </a:r>
              <a:r>
                <a:rPr lang="en-US" dirty="0" err="1" smtClean="0">
                  <a:latin typeface="NikoshBAN" panose="02000000000000000000"/>
                </a:rPr>
                <a:t>শব্দে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ব্যবহৃত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যুক্তবর্ণের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ধ্বনি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মনোযোগ</a:t>
              </a:r>
              <a:r>
                <a:rPr lang="en-US" dirty="0" smtClean="0">
                  <a:latin typeface="NikoshBAN" panose="02000000000000000000"/>
                </a:rPr>
                <a:t> ও </a:t>
              </a:r>
              <a:r>
                <a:rPr lang="en-US" dirty="0" err="1" smtClean="0">
                  <a:latin typeface="NikoshBAN" panose="02000000000000000000"/>
                </a:rPr>
                <a:t>ধৈর্য্য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সহকারে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শুনে</a:t>
              </a:r>
              <a:r>
                <a:rPr lang="en-US" dirty="0" smtClean="0">
                  <a:latin typeface="NikoshBAN" panose="02000000000000000000"/>
                </a:rPr>
                <a:t> 	</a:t>
              </a:r>
              <a:r>
                <a:rPr lang="en-US" dirty="0" err="1" smtClean="0">
                  <a:latin typeface="NikoshBAN" panose="02000000000000000000"/>
                </a:rPr>
                <a:t>শনাক্ত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করতে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পারবে</a:t>
              </a:r>
              <a:r>
                <a:rPr lang="en-US" dirty="0" smtClean="0">
                  <a:latin typeface="NikoshBAN" panose="02000000000000000000"/>
                </a:rPr>
                <a:t>।</a:t>
              </a:r>
              <a:endParaRPr lang="en-US" dirty="0">
                <a:latin typeface="NikoshBAN" panose="0200000000000000000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34770" y="1654398"/>
            <a:ext cx="10440000" cy="720000"/>
            <a:chOff x="618509" y="1211338"/>
            <a:chExt cx="10517919" cy="939600"/>
          </a:xfrm>
        </p:grpSpPr>
        <p:sp>
          <p:nvSpPr>
            <p:cNvPr id="24" name="Rectangle 23"/>
            <p:cNvSpPr/>
            <p:nvPr/>
          </p:nvSpPr>
          <p:spPr>
            <a:xfrm>
              <a:off x="3187628" y="1211338"/>
              <a:ext cx="7948800" cy="93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	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বাক্য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ও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শব্দ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ব্যবহৃত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বর্ণমালার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ধ্বনি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মনোযোগ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সহকারে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শুনে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শনাক্ত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	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করতে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পারবে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।    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/>
                <a:cs typeface="Times New Roman" panose="02020603050405020304" pitchFamily="18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18509" y="1211338"/>
              <a:ext cx="2395887" cy="9396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457200" algn="ctr">
                <a:buFont typeface="Wingdings" panose="05000000000000000000" pitchFamily="2" charset="2"/>
                <a:buChar char="q"/>
              </a:pPr>
              <a:r>
                <a: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2653044" y="1416742"/>
              <a:ext cx="907139" cy="581838"/>
              <a:chOff x="2758149" y="2437020"/>
              <a:chExt cx="907139" cy="581838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31" name="Oval 30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4" name="Group 33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35" name="Oval 34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" name="Oval 35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Oval 36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28" name="Rounded Rectangle 27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8" name="Group 37"/>
          <p:cNvGrpSpPr/>
          <p:nvPr/>
        </p:nvGrpSpPr>
        <p:grpSpPr>
          <a:xfrm>
            <a:off x="804581" y="4166148"/>
            <a:ext cx="10440000" cy="720000"/>
            <a:chOff x="618509" y="4352301"/>
            <a:chExt cx="10517919" cy="939600"/>
          </a:xfrm>
        </p:grpSpPr>
        <p:sp>
          <p:nvSpPr>
            <p:cNvPr id="39" name="Rectangle 38"/>
            <p:cNvSpPr/>
            <p:nvPr/>
          </p:nvSpPr>
          <p:spPr>
            <a:xfrm>
              <a:off x="3187628" y="4352301"/>
              <a:ext cx="7948800" cy="93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/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	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সঠিক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আকৃতিতে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ফলাচিহ্ন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লিখতে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পারবে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।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/>
                <a:cs typeface="Times New Roman" panose="02020603050405020304" pitchFamily="18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618509" y="4352301"/>
              <a:ext cx="2395887" cy="9396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71500" indent="-571500" algn="ctr">
                <a:buFont typeface="Wingdings" panose="05000000000000000000" pitchFamily="2" charset="2"/>
                <a:buChar char="q"/>
              </a:pPr>
              <a:r>
                <a:rPr lang="en-US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2653044" y="4497048"/>
              <a:ext cx="907139" cy="581838"/>
              <a:chOff x="2758149" y="2437020"/>
              <a:chExt cx="907139" cy="581838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46" name="Oval 45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Oval 46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49" name="Group 48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50" name="Oval 49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" name="Oval 50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" name="Oval 51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43" name="Rounded Rectangle 42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ounded Rectangle 43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ounded Rectangle 44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3" name="Group 52"/>
          <p:cNvGrpSpPr/>
          <p:nvPr/>
        </p:nvGrpSpPr>
        <p:grpSpPr>
          <a:xfrm>
            <a:off x="804581" y="5011700"/>
            <a:ext cx="10440000" cy="720000"/>
            <a:chOff x="618509" y="5381588"/>
            <a:chExt cx="10517919" cy="939600"/>
          </a:xfrm>
        </p:grpSpPr>
        <p:sp>
          <p:nvSpPr>
            <p:cNvPr id="54" name="Rectangle 53"/>
            <p:cNvSpPr/>
            <p:nvPr/>
          </p:nvSpPr>
          <p:spPr>
            <a:xfrm>
              <a:off x="3187628" y="5381588"/>
              <a:ext cx="7948800" cy="93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	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ফলাচিহ্ন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সহযোগে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শব্দ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লিখতে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পারবে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। 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/>
                <a:cs typeface="Times New Roman" panose="02020603050405020304" pitchFamily="18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618509" y="5381588"/>
              <a:ext cx="2395887" cy="9396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71500" indent="-571500" algn="ctr">
                <a:buFont typeface="Wingdings" panose="05000000000000000000" pitchFamily="2" charset="2"/>
                <a:buChar char="q"/>
              </a:pPr>
              <a:r>
                <a:rPr lang="en-US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2653044" y="5544246"/>
              <a:ext cx="907139" cy="581838"/>
              <a:chOff x="2758149" y="2437020"/>
              <a:chExt cx="907139" cy="581838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61" name="Oval 60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Oval 61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Oval 62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4" name="Group 63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65" name="Oval 64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6" name="Oval 65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7" name="Oval 66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58" name="Rounded Rectangle 57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834769" y="3343625"/>
            <a:ext cx="10439999" cy="725074"/>
            <a:chOff x="618509" y="3315690"/>
            <a:chExt cx="10517919" cy="955735"/>
          </a:xfrm>
        </p:grpSpPr>
        <p:grpSp>
          <p:nvGrpSpPr>
            <p:cNvPr id="69" name="Group 68"/>
            <p:cNvGrpSpPr/>
            <p:nvPr/>
          </p:nvGrpSpPr>
          <p:grpSpPr>
            <a:xfrm>
              <a:off x="618509" y="3315690"/>
              <a:ext cx="10517919" cy="949047"/>
              <a:chOff x="618509" y="3315690"/>
              <a:chExt cx="10517919" cy="949047"/>
            </a:xfrm>
          </p:grpSpPr>
          <p:sp>
            <p:nvSpPr>
              <p:cNvPr id="71" name="Rectangle 70"/>
              <p:cNvSpPr/>
              <p:nvPr/>
            </p:nvSpPr>
            <p:spPr>
              <a:xfrm>
                <a:off x="3187628" y="3315690"/>
                <a:ext cx="7948800" cy="939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  <a:latin typeface="NikoshBAN"/>
                    <a:cs typeface="Times New Roman" panose="02020603050405020304" pitchFamily="18" charset="0"/>
                  </a:rPr>
                  <a:t>   </a:t>
                </a:r>
                <a:endParaRPr lang="en-US" sz="2000" dirty="0">
                  <a:solidFill>
                    <a:schemeClr val="tx1"/>
                  </a:solidFill>
                  <a:latin typeface="NikoshBAN"/>
                  <a:cs typeface="Times New Roman" panose="02020603050405020304" pitchFamily="18" charset="0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618509" y="3325137"/>
                <a:ext cx="2395887" cy="9396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indent="-457200" algn="ctr">
                  <a:buFont typeface="Wingdings" panose="05000000000000000000" pitchFamily="2" charset="2"/>
                  <a:buChar char="q"/>
                </a:pP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73" name="Group 72"/>
              <p:cNvGrpSpPr/>
              <p:nvPr/>
            </p:nvGrpSpPr>
            <p:grpSpPr>
              <a:xfrm>
                <a:off x="2653044" y="3466924"/>
                <a:ext cx="907139" cy="581838"/>
                <a:chOff x="2758149" y="2437020"/>
                <a:chExt cx="907139" cy="581838"/>
              </a:xfrm>
            </p:grpSpPr>
            <p:grpSp>
              <p:nvGrpSpPr>
                <p:cNvPr id="74" name="Group 73"/>
                <p:cNvGrpSpPr/>
                <p:nvPr/>
              </p:nvGrpSpPr>
              <p:grpSpPr>
                <a:xfrm>
                  <a:off x="2758149" y="2437020"/>
                  <a:ext cx="907139" cy="581838"/>
                  <a:chOff x="2758149" y="2437020"/>
                  <a:chExt cx="907139" cy="581838"/>
                </a:xfrm>
              </p:grpSpPr>
              <p:sp>
                <p:nvSpPr>
                  <p:cNvPr id="78" name="Oval 77"/>
                  <p:cNvSpPr/>
                  <p:nvPr/>
                </p:nvSpPr>
                <p:spPr>
                  <a:xfrm>
                    <a:off x="2758149" y="243702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9" name="Oval 78"/>
                  <p:cNvSpPr/>
                  <p:nvPr/>
                </p:nvSpPr>
                <p:spPr>
                  <a:xfrm>
                    <a:off x="2758149" y="268021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0" name="Oval 79"/>
                  <p:cNvSpPr/>
                  <p:nvPr/>
                </p:nvSpPr>
                <p:spPr>
                  <a:xfrm>
                    <a:off x="2758149" y="292340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81" name="Group 80"/>
                  <p:cNvGrpSpPr/>
                  <p:nvPr/>
                </p:nvGrpSpPr>
                <p:grpSpPr>
                  <a:xfrm>
                    <a:off x="3510582" y="2437020"/>
                    <a:ext cx="154706" cy="581837"/>
                    <a:chOff x="4337050" y="2368550"/>
                    <a:chExt cx="139700" cy="812800"/>
                  </a:xfrm>
                </p:grpSpPr>
                <p:sp>
                  <p:nvSpPr>
                    <p:cNvPr id="82" name="Oval 81"/>
                    <p:cNvSpPr/>
                    <p:nvPr/>
                  </p:nvSpPr>
                  <p:spPr>
                    <a:xfrm>
                      <a:off x="4337050" y="236855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3" name="Oval 82"/>
                    <p:cNvSpPr/>
                    <p:nvPr/>
                  </p:nvSpPr>
                  <p:spPr>
                    <a:xfrm>
                      <a:off x="4337050" y="2708275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4" name="Oval 83"/>
                    <p:cNvSpPr/>
                    <p:nvPr/>
                  </p:nvSpPr>
                  <p:spPr>
                    <a:xfrm>
                      <a:off x="4337050" y="304800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75" name="Rounded Rectangle 74"/>
                <p:cNvSpPr/>
                <p:nvPr/>
              </p:nvSpPr>
              <p:spPr>
                <a:xfrm>
                  <a:off x="2793602" y="2460587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Rounded Rectangle 75"/>
                <p:cNvSpPr/>
                <p:nvPr/>
              </p:nvSpPr>
              <p:spPr>
                <a:xfrm>
                  <a:off x="2793602" y="2698952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Rounded Rectangle 76"/>
                <p:cNvSpPr/>
                <p:nvPr/>
              </p:nvSpPr>
              <p:spPr>
                <a:xfrm>
                  <a:off x="2793602" y="2937316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70" name="Rectangle 69"/>
            <p:cNvSpPr/>
            <p:nvPr/>
          </p:nvSpPr>
          <p:spPr>
            <a:xfrm>
              <a:off x="4076271" y="3419483"/>
              <a:ext cx="6815484" cy="8519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 smtClean="0">
                  <a:latin typeface="ABC-DhakaSoft-Normal" pitchFamily="2" charset="0"/>
                </a:rPr>
                <a:t>প্রমিত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উচ্চারণে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যুক্তবর্ণযোগে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গঠিত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শব্দ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বানান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করে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পড়ে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বুঝতে</a:t>
              </a:r>
              <a:endParaRPr lang="en-US" dirty="0">
                <a:latin typeface="ABC-DhakaSoft-Normal" pitchFamily="2" charset="0"/>
              </a:endParaRPr>
            </a:p>
            <a:p>
              <a:r>
                <a:rPr lang="en-US" dirty="0" err="1" smtClean="0">
                  <a:latin typeface="ABC-DhakaSoft-Normal" pitchFamily="2" charset="0"/>
                </a:rPr>
                <a:t>পারবে</a:t>
              </a:r>
              <a:r>
                <a:rPr lang="en-US" dirty="0" smtClean="0">
                  <a:latin typeface="ABC-DhakaSoft-Normal" pitchFamily="2" charset="0"/>
                </a:rPr>
                <a:t>।</a:t>
              </a:r>
              <a:endParaRPr lang="en-US" dirty="0">
                <a:latin typeface="ABC-DhakaSoft-Normal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5668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5BE4FBB-76AB-3B7B-68F5-8C7A5507A909}"/>
              </a:ext>
            </a:extLst>
          </p:cNvPr>
          <p:cNvSpPr txBox="1"/>
          <p:nvPr/>
        </p:nvSpPr>
        <p:spPr>
          <a:xfrm>
            <a:off x="1180407" y="409413"/>
            <a:ext cx="102246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কবিতা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আবৃত্তি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শুনব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কবিতায়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কীসের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একাকী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চিন্তা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বলবঃ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3F2F2DE-AD23-142D-2187-D0AA1DBCBFC5}"/>
              </a:ext>
            </a:extLst>
          </p:cNvPr>
          <p:cNvSpPr txBox="1"/>
          <p:nvPr/>
        </p:nvSpPr>
        <p:spPr>
          <a:xfrm>
            <a:off x="1978428" y="5297263"/>
            <a:ext cx="82351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আম গাছ, জামগাছ, বাঁশঝাড় কীভাবে মিশে আছে?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A4ABA73C-0949-7E40-C8F6-E3F491B59B31}"/>
              </a:ext>
            </a:extLst>
          </p:cNvPr>
          <p:cNvSpPr txBox="1"/>
          <p:nvPr/>
        </p:nvSpPr>
        <p:spPr>
          <a:xfrm>
            <a:off x="1978428" y="5806686"/>
            <a:ext cx="42580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আত্মীয়ের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মতন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126341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37F7D03-6BF8-727A-7FFE-27ADD60429A8}"/>
              </a:ext>
            </a:extLst>
          </p:cNvPr>
          <p:cNvSpPr txBox="1"/>
          <p:nvPr/>
        </p:nvSpPr>
        <p:spPr>
          <a:xfrm>
            <a:off x="1352204" y="4602576"/>
            <a:ext cx="96593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আম গাছ, জামগাছ, বাঁশঝাড় কীভাবে মিশে আছে?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C61DB2A8-D7F8-7661-DCFF-D6DB977470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7623" y="980778"/>
            <a:ext cx="4151049" cy="32310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A6B51B9-F074-BD95-5A2A-A9DD6B37BD1F}"/>
              </a:ext>
            </a:extLst>
          </p:cNvPr>
          <p:cNvSpPr txBox="1"/>
          <p:nvPr/>
        </p:nvSpPr>
        <p:spPr>
          <a:xfrm>
            <a:off x="1291245" y="285041"/>
            <a:ext cx="91938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পাচ্ছ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একাকী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চিন্তা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F02A32C-C9B4-8ABE-756F-F0712D8D11B4}"/>
              </a:ext>
            </a:extLst>
          </p:cNvPr>
          <p:cNvSpPr txBox="1"/>
          <p:nvPr/>
        </p:nvSpPr>
        <p:spPr>
          <a:xfrm>
            <a:off x="1352203" y="5241592"/>
            <a:ext cx="6685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4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ত্মী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য়ের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মতন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B5E6288D-F8FC-F9B9-0DE4-3794E2C6D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672" y="980778"/>
            <a:ext cx="4815884" cy="323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8203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7CA6657-A3B0-308A-AA1E-78B10066420B}"/>
              </a:ext>
            </a:extLst>
          </p:cNvPr>
          <p:cNvSpPr txBox="1"/>
          <p:nvPr/>
        </p:nvSpPr>
        <p:spPr>
          <a:xfrm>
            <a:off x="881269" y="686665"/>
            <a:ext cx="10906539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66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ত্মী</a:t>
            </a:r>
            <a:r>
              <a:rPr lang="en-US" sz="6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endParaRPr lang="en-US" sz="6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48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ত্মী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শব্দের 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-এর নিচে যে বর্ণটি এর নাম কী? 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একাকী চিন্তা ও দলে আলোচনা করে প্রশ্নের উত্তর বল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নাম 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-ফলা।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44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ত্মী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শব্দের স-এর নিচে এই যে বর্ণটি এর নাম ম-ফলা ।</a:t>
            </a:r>
            <a:endParaRPr lang="en-GB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7D31F020-AEE8-1081-270E-53ADB6A52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2466" b="85493" l="17110" r="78209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73" t="14588" r="14153" b="6629"/>
          <a:stretch/>
        </p:blipFill>
        <p:spPr>
          <a:xfrm>
            <a:off x="3670250" y="2783632"/>
            <a:ext cx="969890" cy="84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73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273" y="392602"/>
            <a:ext cx="7532911" cy="60996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C8C2CC8-586E-439D-B01B-E60E5C7D0658}"/>
              </a:ext>
            </a:extLst>
          </p:cNvPr>
          <p:cNvSpPr txBox="1"/>
          <p:nvPr/>
        </p:nvSpPr>
        <p:spPr>
          <a:xfrm rot="154787">
            <a:off x="4574898" y="2234338"/>
            <a:ext cx="57342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C8C2CC8-586E-439D-B01B-E60E5C7D0658}"/>
              </a:ext>
            </a:extLst>
          </p:cNvPr>
          <p:cNvSpPr txBox="1"/>
          <p:nvPr/>
        </p:nvSpPr>
        <p:spPr>
          <a:xfrm rot="154787">
            <a:off x="5167705" y="3378575"/>
            <a:ext cx="326831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ফলাচিহ্ন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শিখি</a:t>
            </a:r>
            <a:endParaRPr lang="en-US" sz="5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0549">
            <a:off x="5166093" y="4067729"/>
            <a:ext cx="2861759" cy="66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0839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E330EB3E-F707-3309-2DB3-3F01C80646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" r="1166"/>
          <a:stretch/>
        </p:blipFill>
        <p:spPr>
          <a:xfrm>
            <a:off x="6480316" y="675291"/>
            <a:ext cx="3877000" cy="5183386"/>
          </a:xfrm>
          <a:prstGeom prst="round2DiagRect">
            <a:avLst>
              <a:gd name="adj1" fmla="val 25688"/>
              <a:gd name="adj2" fmla="val 4314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E0F7900C-CDB5-5411-910A-4E9A5C97C0CD}"/>
              </a:ext>
            </a:extLst>
          </p:cNvPr>
          <p:cNvGrpSpPr/>
          <p:nvPr/>
        </p:nvGrpSpPr>
        <p:grpSpPr>
          <a:xfrm>
            <a:off x="821636" y="1119238"/>
            <a:ext cx="5207806" cy="4025762"/>
            <a:chOff x="1755915" y="933708"/>
            <a:chExt cx="5207806" cy="3607580"/>
          </a:xfrm>
        </p:grpSpPr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86442583-F8EC-A478-F2B0-25F60B75021E}"/>
                </a:ext>
              </a:extLst>
            </p:cNvPr>
            <p:cNvSpPr txBox="1"/>
            <p:nvPr/>
          </p:nvSpPr>
          <p:spPr>
            <a:xfrm>
              <a:off x="1755915" y="933708"/>
              <a:ext cx="5207806" cy="524031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</p:spPr>
          <p:txBody>
            <a:bodyPr wrap="square">
              <a:spAutoFit/>
            </a:bodyPr>
            <a:lstStyle/>
            <a:p>
              <a:pPr algn="ctr"/>
              <a:r>
                <a:rPr lang="en-GB"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গত</a:t>
              </a:r>
              <a:r>
                <a:rPr lang="en-GB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GB"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দিনের</a:t>
              </a:r>
              <a:r>
                <a:rPr lang="en-GB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GB"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মত</a:t>
              </a:r>
              <a:r>
                <a:rPr lang="en-GB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GB"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আজকেও</a:t>
              </a:r>
              <a:r>
                <a:rPr lang="en-GB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GB"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আমরা</a:t>
              </a:r>
              <a:r>
                <a:rPr lang="en-GB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GB"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পড়ব</a:t>
              </a:r>
              <a:r>
                <a:rPr lang="en-GB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-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06C1C821-3274-F0C4-B7A6-BAAECE8149EF}"/>
                </a:ext>
              </a:extLst>
            </p:cNvPr>
            <p:cNvSpPr txBox="1"/>
            <p:nvPr/>
          </p:nvSpPr>
          <p:spPr>
            <a:xfrm>
              <a:off x="2067341" y="1422388"/>
              <a:ext cx="4754068" cy="3118900"/>
            </a:xfrm>
            <a:prstGeom prst="pentagon">
              <a:avLst/>
            </a:prstGeom>
            <a:gradFill flip="none" rotWithShape="1">
              <a:gsLst>
                <a:gs pos="25246">
                  <a:srgbClr val="928666"/>
                </a:gs>
                <a:gs pos="86000">
                  <a:schemeClr val="bg1">
                    <a:lumMod val="75000"/>
                  </a:schemeClr>
                </a:gs>
                <a:gs pos="100000">
                  <a:srgbClr val="FFFF00"/>
                </a:gs>
              </a:gsLst>
              <a:path path="circle">
                <a:fillToRect l="100000" b="100000"/>
              </a:path>
              <a:tileRect t="-100000" r="-100000"/>
            </a:gradFill>
            <a:scene3d>
              <a:camera prst="isometricOffAxis2Left"/>
              <a:lightRig rig="threePt" dir="t"/>
            </a:scene3d>
          </p:spPr>
          <p:txBody>
            <a:bodyPr wrap="square">
              <a:spAutoFit/>
            </a:bodyPr>
            <a:lstStyle/>
            <a:p>
              <a:pPr algn="ctr"/>
              <a:r>
                <a:rPr lang="en-GB" sz="60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“    </a:t>
              </a:r>
              <a:r>
                <a:rPr lang="en-GB" sz="6000" b="1" u="sng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-</a:t>
              </a:r>
              <a:r>
                <a:rPr lang="en-GB" sz="6000" b="1" u="sng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ফলা</a:t>
              </a:r>
              <a:r>
                <a:rPr lang="en-GB" sz="60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”</a:t>
              </a:r>
              <a:r>
                <a:rPr lang="en-US" sz="60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as-IN" sz="48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নিয়ে কয়েকটি </a:t>
              </a:r>
              <a:r>
                <a:rPr lang="en-US" sz="48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শব্দ</a:t>
              </a:r>
              <a:r>
                <a:rPr lang="en-US" sz="48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as-IN" sz="48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বাক্য। </a:t>
              </a:r>
              <a:endParaRPr lang="en-GB" sz="4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just"/>
              <a:endParaRPr lang="en-US" sz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FFA9225F-A410-9A44-98D5-0F08703937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2466" b="85493" l="17110" r="78209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73" t="14588" r="14153" b="6629"/>
          <a:stretch/>
        </p:blipFill>
        <p:spPr>
          <a:xfrm>
            <a:off x="2576946" y="2425823"/>
            <a:ext cx="969890" cy="84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2395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BDA40AA-BEA6-33F4-C644-A8D945BEDDD2}"/>
              </a:ext>
            </a:extLst>
          </p:cNvPr>
          <p:cNvSpPr txBox="1"/>
          <p:nvPr/>
        </p:nvSpPr>
        <p:spPr>
          <a:xfrm>
            <a:off x="4585252" y="583096"/>
            <a:ext cx="3935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66F7F3A-096C-71FD-D563-C6D0D3796BFB}"/>
              </a:ext>
            </a:extLst>
          </p:cNvPr>
          <p:cNvSpPr txBox="1"/>
          <p:nvPr/>
        </p:nvSpPr>
        <p:spPr>
          <a:xfrm>
            <a:off x="1643269" y="1683027"/>
            <a:ext cx="13649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ত্ম</a:t>
            </a:r>
            <a:endParaRPr lang="en-US" sz="13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6015DF5-4424-1EAB-70A2-AEC43D6EC6B3}"/>
              </a:ext>
            </a:extLst>
          </p:cNvPr>
          <p:cNvSpPr txBox="1"/>
          <p:nvPr/>
        </p:nvSpPr>
        <p:spPr>
          <a:xfrm>
            <a:off x="5340625" y="1683027"/>
            <a:ext cx="152014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শ্ম</a:t>
            </a:r>
            <a:endParaRPr lang="en-US" sz="13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6E2DEE58-7EB6-39AD-800A-6C5371533C7A}"/>
              </a:ext>
            </a:extLst>
          </p:cNvPr>
          <p:cNvSpPr txBox="1"/>
          <p:nvPr/>
        </p:nvSpPr>
        <p:spPr>
          <a:xfrm>
            <a:off x="9037982" y="1683027"/>
            <a:ext cx="134509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দ্ম</a:t>
            </a:r>
            <a:endParaRPr lang="en-US" sz="13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5930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CB320E7-ED81-2330-E9E8-E8FC2AEBFE14}"/>
              </a:ext>
            </a:extLst>
          </p:cNvPr>
          <p:cNvSpPr txBox="1"/>
          <p:nvPr/>
        </p:nvSpPr>
        <p:spPr>
          <a:xfrm>
            <a:off x="3770243" y="671283"/>
            <a:ext cx="4651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004CD2C-2DF5-0899-DD55-F2C204F5A7BA}"/>
              </a:ext>
            </a:extLst>
          </p:cNvPr>
          <p:cNvSpPr txBox="1"/>
          <p:nvPr/>
        </p:nvSpPr>
        <p:spPr>
          <a:xfrm>
            <a:off x="1006211" y="1791038"/>
            <a:ext cx="458862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ত্মী</a:t>
            </a:r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138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C8F6DE4-8948-5136-2FB6-F518D719763F}"/>
              </a:ext>
            </a:extLst>
          </p:cNvPr>
          <p:cNvSpPr txBox="1"/>
          <p:nvPr/>
        </p:nvSpPr>
        <p:spPr>
          <a:xfrm>
            <a:off x="4913493" y="1791038"/>
            <a:ext cx="431093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রশ্মি</a:t>
            </a:r>
            <a:r>
              <a:rPr lang="en-US" sz="13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13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BB87CD7-D753-1D40-A34A-45F9D5F8C4E7}"/>
              </a:ext>
            </a:extLst>
          </p:cNvPr>
          <p:cNvSpPr txBox="1"/>
          <p:nvPr/>
        </p:nvSpPr>
        <p:spPr>
          <a:xfrm>
            <a:off x="8927183" y="1791038"/>
            <a:ext cx="244154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পদ্ম</a:t>
            </a:r>
            <a:endParaRPr lang="en-US" sz="13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6282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72B8721-61C0-6C50-D715-595AE1888FC1}"/>
              </a:ext>
            </a:extLst>
          </p:cNvPr>
          <p:cNvSpPr txBox="1"/>
          <p:nvPr/>
        </p:nvSpPr>
        <p:spPr>
          <a:xfrm>
            <a:off x="751128" y="625219"/>
            <a:ext cx="10310339" cy="5355312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3500000" scaled="1"/>
          </a:gradFill>
        </p:spPr>
        <p:txBody>
          <a:bodyPr wrap="square">
            <a:spAutoFit/>
          </a:bodyPr>
          <a:lstStyle/>
          <a:p>
            <a:endParaRPr lang="en-US" sz="3600" b="1" u="sng" dirty="0">
              <a:solidFill>
                <a:srgbClr val="1F1F1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3600" u="sng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আত্মীয়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‍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তিনটি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লিখঃ</a:t>
            </a:r>
            <a:endParaRPr lang="en-US" sz="3600" b="1" u="sng" dirty="0">
              <a:solidFill>
                <a:srgbClr val="1F1F1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indent="-685800">
              <a:buFont typeface="Wingdings" panose="05000000000000000000" pitchFamily="2" charset="2"/>
              <a:buChar char="q"/>
            </a:pP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সে আমার </a:t>
            </a:r>
            <a:r>
              <a:rPr lang="as-IN" sz="5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আত্মীয়</a:t>
            </a:r>
            <a:r>
              <a:rPr lang="en-US" sz="5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b="0" dirty="0">
              <a:solidFill>
                <a:srgbClr val="1F1F1F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আমার </a:t>
            </a:r>
            <a:r>
              <a:rPr lang="as-IN" sz="5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আত্মীয়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দের আমি ভালোবাসি।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5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আত্মীয়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দের সাথে ভালো সম্পর্ক রেখো।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479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D5B8401A-573E-B780-8215-51BBB0DFC0FC}"/>
              </a:ext>
            </a:extLst>
          </p:cNvPr>
          <p:cNvSpPr txBox="1"/>
          <p:nvPr/>
        </p:nvSpPr>
        <p:spPr>
          <a:xfrm>
            <a:off x="1363649" y="1819011"/>
            <a:ext cx="9834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শব্দ গঠন করব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যেমন-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158FC37E-C2D6-0A4B-0E1D-1D32B496B74F}"/>
              </a:ext>
            </a:extLst>
          </p:cNvPr>
          <p:cNvSpPr txBox="1"/>
          <p:nvPr/>
        </p:nvSpPr>
        <p:spPr>
          <a:xfrm>
            <a:off x="7425188" y="3919134"/>
            <a:ext cx="17631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স্মারক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924A8958-92A7-B748-EF74-03DD53A5BB83}"/>
              </a:ext>
            </a:extLst>
          </p:cNvPr>
          <p:cNvSpPr txBox="1"/>
          <p:nvPr/>
        </p:nvSpPr>
        <p:spPr>
          <a:xfrm>
            <a:off x="3151032" y="2659656"/>
            <a:ext cx="16459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গ্রীষ্ম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6000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DAE2B0E0-51A3-E33A-192D-075CCAA46227}"/>
              </a:ext>
            </a:extLst>
          </p:cNvPr>
          <p:cNvSpPr txBox="1"/>
          <p:nvPr/>
        </p:nvSpPr>
        <p:spPr>
          <a:xfrm>
            <a:off x="6652591" y="2692514"/>
            <a:ext cx="18910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স্মৃতি</a:t>
            </a:r>
            <a:r>
              <a:rPr lang="en-US" alt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6000" dirty="0"/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94FC9C94-36F5-1CAE-2D8B-C9A079D56B5F}"/>
              </a:ext>
            </a:extLst>
          </p:cNvPr>
          <p:cNvSpPr txBox="1"/>
          <p:nvPr/>
        </p:nvSpPr>
        <p:spPr>
          <a:xfrm>
            <a:off x="2948247" y="3919133"/>
            <a:ext cx="227642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আত্ম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6000" dirty="0"/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6078E570-5098-7087-2DF1-D51D9FC6C5CF}"/>
              </a:ext>
            </a:extLst>
          </p:cNvPr>
          <p:cNvSpPr txBox="1"/>
          <p:nvPr/>
        </p:nvSpPr>
        <p:spPr>
          <a:xfrm>
            <a:off x="5064641" y="2647366"/>
            <a:ext cx="207920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পদ্মা</a:t>
            </a:r>
            <a:r>
              <a:rPr lang="en-US" alt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kumimoji="0" lang="en-US" altLang="en-US" sz="6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0897D5F2-35F2-92AA-8D2D-1DA5FE7C59F3}"/>
              </a:ext>
            </a:extLst>
          </p:cNvPr>
          <p:cNvSpPr txBox="1"/>
          <p:nvPr/>
        </p:nvSpPr>
        <p:spPr>
          <a:xfrm>
            <a:off x="1252329" y="3919135"/>
            <a:ext cx="20249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ব্রহ্মা</a:t>
            </a:r>
            <a:r>
              <a:rPr lang="en-US" alt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kumimoji="0" lang="en-US" altLang="en-US" sz="6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9F7D4A28-B3F4-4B8D-447A-87A946439CF0}"/>
              </a:ext>
            </a:extLst>
          </p:cNvPr>
          <p:cNvSpPr txBox="1"/>
          <p:nvPr/>
        </p:nvSpPr>
        <p:spPr>
          <a:xfrm>
            <a:off x="5409537" y="3919135"/>
            <a:ext cx="208390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আত্মা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6000" dirty="0"/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92F5CC40-A449-70E2-4014-C6846189BAC6}"/>
              </a:ext>
            </a:extLst>
          </p:cNvPr>
          <p:cNvSpPr txBox="1"/>
          <p:nvPr/>
        </p:nvSpPr>
        <p:spPr>
          <a:xfrm>
            <a:off x="1363648" y="2647366"/>
            <a:ext cx="191360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ভষ্ম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3928E9A6-5354-6D6D-95AE-C16090721CA7}"/>
              </a:ext>
            </a:extLst>
          </p:cNvPr>
          <p:cNvSpPr txBox="1"/>
          <p:nvPr/>
        </p:nvSpPr>
        <p:spPr>
          <a:xfrm>
            <a:off x="1363648" y="5050757"/>
            <a:ext cx="773927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দলীয় কাজ শেষ হলে এক এক করে দলীয় কাজ পড়ে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শুনা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বে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অন্য দলগুলো মন দিয়ে শুনবে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খাতায় তুলে নি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বে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প্রতি দল কমপক্ষে একটি বাক্য বল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5126257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8FF62038-80DA-D9FA-5001-391D0B9A5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8677" y="2729302"/>
            <a:ext cx="695739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7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পদ্ম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,     </a:t>
            </a:r>
            <a:r>
              <a:rPr lang="en-US" altLang="en-US" sz="7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পদ্মা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,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68E1FD7-8902-E178-50DE-271F7C511395}"/>
              </a:ext>
            </a:extLst>
          </p:cNvPr>
          <p:cNvSpPr txBox="1"/>
          <p:nvPr/>
        </p:nvSpPr>
        <p:spPr>
          <a:xfrm>
            <a:off x="2078182" y="2133600"/>
            <a:ext cx="7553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বিভক্ত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হও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শব্দগুলো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পড়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তৈরী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করঃ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8C744AA0-8489-1203-E89C-7D4D461130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8350" y="3769103"/>
            <a:ext cx="9684326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7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পদ্ম-</a:t>
            </a:r>
            <a:r>
              <a:rPr lang="en-US" alt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ঝিলের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জলে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7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পদ্ম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ফুটে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।     </a:t>
            </a:r>
            <a:r>
              <a:rPr lang="en-US" altLang="en-US" sz="7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পদ্মা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alt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পদ্মা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নদীতে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ইলিশ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।    </a:t>
            </a:r>
          </a:p>
        </p:txBody>
      </p:sp>
    </p:spTree>
    <p:extLst>
      <p:ext uri="{BB962C8B-B14F-4D97-AF65-F5344CB8AC3E}">
        <p14:creationId xmlns:p14="http://schemas.microsoft.com/office/powerpoint/2010/main" val="882429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0DB3691-22DC-48C6-CC33-55E89D81AFCC}"/>
              </a:ext>
            </a:extLst>
          </p:cNvPr>
          <p:cNvSpPr txBox="1"/>
          <p:nvPr/>
        </p:nvSpPr>
        <p:spPr>
          <a:xfrm>
            <a:off x="1736035" y="2110915"/>
            <a:ext cx="776577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48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ভাবে</a:t>
            </a:r>
            <a:r>
              <a:rPr lang="en-US" sz="48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i="0" u="sng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পড়ি</a:t>
            </a:r>
            <a:r>
              <a:rPr lang="en-US" sz="4800" b="1" i="0" u="sng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</a:p>
          <a:p>
            <a:endParaRPr lang="en-US" sz="2400" b="0" i="0" dirty="0">
              <a:solidFill>
                <a:srgbClr val="1F1F1F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b="0" i="0" dirty="0" err="1"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স্মরণ</a:t>
            </a:r>
            <a:r>
              <a:rPr lang="as-IN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–</a:t>
            </a:r>
            <a:r>
              <a:rPr lang="en-US" sz="4800" b="0" i="0" dirty="0" err="1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বীর</a:t>
            </a:r>
            <a:r>
              <a:rPr lang="en-US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0" i="0" dirty="0" err="1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শহীদদের</a:t>
            </a:r>
            <a:r>
              <a:rPr lang="en-US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0" i="0" dirty="0" err="1"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স্মরণ</a:t>
            </a:r>
            <a:r>
              <a:rPr lang="en-US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0" i="0" dirty="0" err="1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as-IN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800" b="0" i="0" dirty="0">
              <a:solidFill>
                <a:srgbClr val="1F1F1F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b="0" i="0" dirty="0" err="1"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পদ্মা</a:t>
            </a:r>
            <a:r>
              <a:rPr lang="as-IN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–</a:t>
            </a:r>
            <a:r>
              <a:rPr lang="en-US" sz="4800" b="0" i="0" dirty="0" err="1"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পদ্মা</a:t>
            </a:r>
            <a:r>
              <a:rPr lang="en-US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0" i="0" dirty="0" err="1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0" i="0" dirty="0" err="1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0" i="0" dirty="0" err="1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নদী</a:t>
            </a:r>
            <a:r>
              <a:rPr lang="as-IN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800" b="0" i="0" dirty="0">
              <a:solidFill>
                <a:srgbClr val="1F1F1F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আত্মীয়</a:t>
            </a:r>
            <a:r>
              <a:rPr lang="as-IN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–</a:t>
            </a:r>
            <a:r>
              <a:rPr lang="en-US" sz="4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আত্মীয়</a:t>
            </a:r>
            <a:r>
              <a:rPr lang="en-US" sz="4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এসেছে</a:t>
            </a:r>
            <a:r>
              <a:rPr lang="en-US" sz="4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বসতে</a:t>
            </a:r>
            <a:r>
              <a:rPr lang="en-US" sz="4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দিই</a:t>
            </a:r>
            <a:r>
              <a:rPr lang="as-IN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65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="" xmlns:a16="http://schemas.microsoft.com/office/drawing/2014/main" id="{5CE1E43B-24D6-798C-1C43-7C20A8D801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4649799"/>
              </p:ext>
            </p:extLst>
          </p:nvPr>
        </p:nvGraphicFramePr>
        <p:xfrm>
          <a:off x="1383607" y="3032146"/>
          <a:ext cx="9943869" cy="26212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504277">
                  <a:extLst>
                    <a:ext uri="{9D8B030D-6E8A-4147-A177-3AD203B41FA5}">
                      <a16:colId xmlns="" xmlns:a16="http://schemas.microsoft.com/office/drawing/2014/main" val="59834889"/>
                    </a:ext>
                  </a:extLst>
                </a:gridCol>
                <a:gridCol w="3406713">
                  <a:extLst>
                    <a:ext uri="{9D8B030D-6E8A-4147-A177-3AD203B41FA5}">
                      <a16:colId xmlns="" xmlns:a16="http://schemas.microsoft.com/office/drawing/2014/main" val="1778364973"/>
                    </a:ext>
                  </a:extLst>
                </a:gridCol>
                <a:gridCol w="3032879">
                  <a:extLst>
                    <a:ext uri="{9D8B030D-6E8A-4147-A177-3AD203B41FA5}">
                      <a16:colId xmlns="" xmlns:a16="http://schemas.microsoft.com/office/drawing/2014/main" val="3480058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প্রদত্ত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শব্দ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s-IN" sz="24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ব-ফলাযুক্ত শব্দ এ ঘরে লেখ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s-IN" sz="24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ম-ফলাযুক্ত শব্দ এ ঘরে লেখ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61974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as-IN" sz="28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বিশ্ব, গ্রীষ্ম, আত্মা, অশ্ব, যুগ্ম, নিঃশ্বাস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, </a:t>
                      </a:r>
                      <a:r>
                        <a:rPr lang="as-IN" sz="28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দাসত্ব, আত্মীয়, স্মৃতি, বিস্ময়, বিশ্বাস, পদ্ম, উন্মাদ, ত্বক, জন্ম, সম্মান, লক্ষ্মী</a:t>
                      </a:r>
                    </a:p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as-IN" sz="24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বিশ্ব, 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s-IN" sz="24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লক্ষ্মী</a:t>
                      </a:r>
                    </a:p>
                    <a:p>
                      <a:pPr algn="l"/>
                      <a:endParaRPr lang="en-US" sz="24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2558358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0AF7550-4BD7-2815-053D-58FC67B55671}"/>
              </a:ext>
            </a:extLst>
          </p:cNvPr>
          <p:cNvSpPr txBox="1"/>
          <p:nvPr/>
        </p:nvSpPr>
        <p:spPr>
          <a:xfrm>
            <a:off x="1822213" y="1706400"/>
            <a:ext cx="893413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ফলাযুক্ত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বাছাই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ফলাযুক্ত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শব্দগুলো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 ব-ফলাযুক্ত শব্দ এ ঘরে লেখ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ফলাযুক্ত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শব্দগুলো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 ম-ফলাযুক্ত শব্দ এ ঘরে লেখ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</a:p>
        </p:txBody>
      </p:sp>
    </p:spTree>
    <p:extLst>
      <p:ext uri="{BB962C8B-B14F-4D97-AF65-F5344CB8AC3E}">
        <p14:creationId xmlns:p14="http://schemas.microsoft.com/office/powerpoint/2010/main" val="385284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033CEEE-AC23-78B3-6D3C-7BD8D1EA533B}"/>
              </a:ext>
            </a:extLst>
          </p:cNvPr>
          <p:cNvSpPr txBox="1"/>
          <p:nvPr/>
        </p:nvSpPr>
        <p:spPr>
          <a:xfrm>
            <a:off x="695739" y="2312504"/>
            <a:ext cx="10628244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বীরদের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স্মরণ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বাক্যটি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।) </a:t>
            </a:r>
          </a:p>
        </p:txBody>
      </p:sp>
    </p:spTree>
    <p:extLst>
      <p:ext uri="{BB962C8B-B14F-4D97-AF65-F5344CB8AC3E}">
        <p14:creationId xmlns:p14="http://schemas.microsoft.com/office/powerpoint/2010/main" val="297735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627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 (1)</Template>
  <TotalTime>5417</TotalTime>
  <Words>417</Words>
  <Application>Microsoft Office PowerPoint</Application>
  <PresentationFormat>Widescreen</PresentationFormat>
  <Paragraphs>87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ABC-DhakaSoft-Normal</vt:lpstr>
      <vt:lpstr>Arial</vt:lpstr>
      <vt:lpstr>Calibri</vt:lpstr>
      <vt:lpstr>NikoshBAN</vt:lpstr>
      <vt:lpstr>SutonnyMJ</vt:lpstr>
      <vt:lpstr>Times New Roman</vt:lpstr>
      <vt:lpstr>Wingdings</vt:lpstr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Mohammadpur AG GPS</cp:lastModifiedBy>
  <cp:revision>428</cp:revision>
  <dcterms:created xsi:type="dcterms:W3CDTF">2021-07-26T10:09:43Z</dcterms:created>
  <dcterms:modified xsi:type="dcterms:W3CDTF">2026-07-09T06:03:10Z</dcterms:modified>
</cp:coreProperties>
</file>