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sldIdLst>
    <p:sldId id="333" r:id="rId2"/>
    <p:sldId id="321" r:id="rId3"/>
    <p:sldId id="334" r:id="rId4"/>
    <p:sldId id="262" r:id="rId5"/>
    <p:sldId id="341" r:id="rId6"/>
    <p:sldId id="349" r:id="rId7"/>
    <p:sldId id="345" r:id="rId8"/>
    <p:sldId id="342" r:id="rId9"/>
    <p:sldId id="343" r:id="rId10"/>
    <p:sldId id="346" r:id="rId11"/>
    <p:sldId id="347" r:id="rId12"/>
    <p:sldId id="336" r:id="rId13"/>
    <p:sldId id="340" r:id="rId14"/>
    <p:sldId id="335" r:id="rId15"/>
    <p:sldId id="337" r:id="rId16"/>
    <p:sldId id="338" r:id="rId17"/>
    <p:sldId id="32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0152" y="0"/>
            <a:ext cx="11990231" cy="672921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349659" y="3119470"/>
            <a:ext cx="2964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১২,</a:t>
            </a:r>
          </a:p>
          <a:p>
            <a:r>
              <a:rPr lang="as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ফলাচিহ্ন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শিখি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পাঠ-২,</a:t>
            </a: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3219" t="18382" r="33561" b="4879"/>
          <a:stretch/>
        </p:blipFill>
        <p:spPr>
          <a:xfrm>
            <a:off x="6728156" y="2473139"/>
            <a:ext cx="2379874" cy="30071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4770" y="2503222"/>
            <a:ext cx="10455461" cy="720000"/>
            <a:chOff x="618509" y="2242900"/>
            <a:chExt cx="10662814" cy="939600"/>
          </a:xfrm>
        </p:grpSpPr>
        <p:grpSp>
          <p:nvGrpSpPr>
            <p:cNvPr id="7" name="Group 6"/>
            <p:cNvGrpSpPr/>
            <p:nvPr/>
          </p:nvGrpSpPr>
          <p:grpSpPr>
            <a:xfrm>
              <a:off x="618509" y="2242900"/>
              <a:ext cx="10517919" cy="939600"/>
              <a:chOff x="618509" y="2242900"/>
              <a:chExt cx="10517919" cy="9396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187628" y="224290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6" name="Oval 15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Oval 21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" name="Rounded Rectangle 12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3203396" y="2331070"/>
              <a:ext cx="8077927" cy="8434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NikoshBAN" panose="02000000000000000000"/>
                </a:rPr>
                <a:t>	</a:t>
              </a:r>
              <a:r>
                <a:rPr lang="en-US" dirty="0" err="1" smtClean="0">
                  <a:latin typeface="NikoshBAN" panose="02000000000000000000"/>
                </a:rPr>
                <a:t>বাক্য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শব্দে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ব্যবহৃত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যুক্তবর্ণের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ধ্বনি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মনোযোগ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ধৈর্য্য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সহকারে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শুনে</a:t>
              </a:r>
              <a:r>
                <a:rPr lang="en-US" dirty="0" smtClean="0">
                  <a:latin typeface="NikoshBAN" panose="02000000000000000000"/>
                </a:rPr>
                <a:t> 	</a:t>
              </a:r>
              <a:r>
                <a:rPr lang="en-US" dirty="0" err="1" smtClean="0">
                  <a:latin typeface="NikoshBAN" panose="02000000000000000000"/>
                </a:rPr>
                <a:t>শনাক্ত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করতে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পারবে</a:t>
              </a:r>
              <a:r>
                <a:rPr lang="en-US" dirty="0" smtClean="0">
                  <a:latin typeface="NikoshBAN" panose="02000000000000000000"/>
                </a:rPr>
                <a:t>।</a:t>
              </a:r>
              <a:endParaRPr lang="en-US" dirty="0">
                <a:latin typeface="NikoshBAN" panose="0200000000000000000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4770" y="1654398"/>
            <a:ext cx="10440000" cy="720000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বাক্য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ও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ব্যবহৃত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বর্ণমালার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ধ্বনি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মনোযোগ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সহকারে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শুনে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শনাক্ত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করতে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  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804581" y="4166148"/>
            <a:ext cx="10440000" cy="720000"/>
            <a:chOff x="618509" y="4352301"/>
            <a:chExt cx="10517919" cy="939600"/>
          </a:xfrm>
        </p:grpSpPr>
        <p:sp>
          <p:nvSpPr>
            <p:cNvPr id="39" name="Rectangle 38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সঠিক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আকৃতিতে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ফলাচিহ্ন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লিখতে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18509" y="4352301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9" name="Group 48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50" name="Oval 49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Oval 50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" name="Oval 51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43" name="Rounded Rectangle 42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804581" y="5011700"/>
            <a:ext cx="10440000" cy="720000"/>
            <a:chOff x="618509" y="5381588"/>
            <a:chExt cx="10517919" cy="939600"/>
          </a:xfrm>
        </p:grpSpPr>
        <p:sp>
          <p:nvSpPr>
            <p:cNvPr id="54" name="Rectangle 53"/>
            <p:cNvSpPr/>
            <p:nvPr/>
          </p:nvSpPr>
          <p:spPr>
            <a:xfrm>
              <a:off x="3187628" y="538158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ফলাচিহ্ন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সহযোগে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লিখতে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18509" y="5381588"/>
              <a:ext cx="2395887" cy="9396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2653044" y="5544246"/>
              <a:ext cx="907139" cy="581838"/>
              <a:chOff x="2758149" y="2437020"/>
              <a:chExt cx="907139" cy="58183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4" name="Group 6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65" name="Oval 6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Oval 6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Oval 6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58" name="Rounded Rectangle 5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34769" y="3343625"/>
            <a:ext cx="10439999" cy="725074"/>
            <a:chOff x="618509" y="3315690"/>
            <a:chExt cx="10517919" cy="955735"/>
          </a:xfrm>
        </p:grpSpPr>
        <p:grpSp>
          <p:nvGrpSpPr>
            <p:cNvPr id="69" name="Group 68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78" name="Oval 77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Oval 78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5" name="Rounded Rectangle 74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ounded Rectangle 75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ounded Rectangle 76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0" name="Rectangle 69"/>
            <p:cNvSpPr/>
            <p:nvPr/>
          </p:nvSpPr>
          <p:spPr>
            <a:xfrm>
              <a:off x="4076271" y="3419483"/>
              <a:ext cx="6815484" cy="851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>
                  <a:latin typeface="ABC-DhakaSoft-Normal" pitchFamily="2" charset="0"/>
                </a:rPr>
                <a:t>প্রমিত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উচ্চারণে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যুক্তবর্ণযোগে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গঠিত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শব্দ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বানান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করে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পড়ে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বুঝতে</a:t>
              </a:r>
              <a:endParaRPr lang="en-US" dirty="0">
                <a:latin typeface="ABC-DhakaSoft-Normal" pitchFamily="2" charset="0"/>
              </a:endParaRPr>
            </a:p>
            <a:p>
              <a:r>
                <a:rPr lang="en-US" dirty="0" err="1" smtClean="0">
                  <a:latin typeface="ABC-DhakaSoft-Normal" pitchFamily="2" charset="0"/>
                </a:rPr>
                <a:t>পারবে</a:t>
              </a:r>
              <a:r>
                <a:rPr lang="en-US" dirty="0" smtClean="0">
                  <a:latin typeface="ABC-DhakaSoft-Normal" pitchFamily="2" charset="0"/>
                </a:rPr>
                <a:t>।</a:t>
              </a:r>
              <a:endParaRPr lang="en-US" dirty="0">
                <a:latin typeface="ABC-DhakaSoft-Normal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5BE4FBB-76AB-3B7B-68F5-8C7A5507A909}"/>
              </a:ext>
            </a:extLst>
          </p:cNvPr>
          <p:cNvSpPr txBox="1"/>
          <p:nvPr/>
        </p:nvSpPr>
        <p:spPr>
          <a:xfrm>
            <a:off x="1180407" y="409413"/>
            <a:ext cx="8889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বলবঃ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3F2F2DE-AD23-142D-2187-D0AA1DBCBFC5}"/>
              </a:ext>
            </a:extLst>
          </p:cNvPr>
          <p:cNvSpPr txBox="1"/>
          <p:nvPr/>
        </p:nvSpPr>
        <p:spPr>
          <a:xfrm>
            <a:off x="1734588" y="5318405"/>
            <a:ext cx="5774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গাওয়া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4ABA73C-0949-7E40-C8F6-E3F491B59B31}"/>
              </a:ext>
            </a:extLst>
          </p:cNvPr>
          <p:cNvSpPr txBox="1"/>
          <p:nvPr/>
        </p:nvSpPr>
        <p:spPr>
          <a:xfrm>
            <a:off x="1734589" y="5814511"/>
            <a:ext cx="1925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বন্ধুত্ব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37F7D03-6BF8-727A-7FFE-27ADD60429A8}"/>
              </a:ext>
            </a:extLst>
          </p:cNvPr>
          <p:cNvSpPr txBox="1"/>
          <p:nvPr/>
        </p:nvSpPr>
        <p:spPr>
          <a:xfrm>
            <a:off x="5065222" y="5034838"/>
            <a:ext cx="131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বন্ধুত্ব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A6B7E18-61A2-A69A-766E-3E49AD60EB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1633" y="869816"/>
            <a:ext cx="4041913" cy="404191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A6B51B9-F074-BD95-5A2A-A9DD6B37BD1F}"/>
              </a:ext>
            </a:extLst>
          </p:cNvPr>
          <p:cNvSpPr txBox="1"/>
          <p:nvPr/>
        </p:nvSpPr>
        <p:spPr>
          <a:xfrm>
            <a:off x="1291245" y="285041"/>
            <a:ext cx="9193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125820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7CA6657-A3B0-308A-AA1E-78B10066420B}"/>
              </a:ext>
            </a:extLst>
          </p:cNvPr>
          <p:cNvSpPr txBox="1"/>
          <p:nvPr/>
        </p:nvSpPr>
        <p:spPr>
          <a:xfrm>
            <a:off x="881269" y="686665"/>
            <a:ext cx="1090653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6600" b="1" dirty="0"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as-IN" sz="6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 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as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শব্দের ত-এর নিচে যে বর্ণটি এর নাম কী?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একাকী চিন্তা ও দলে আলোচনা করে প্রশ্নের উত্তর বল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নাম </a:t>
            </a:r>
            <a:r>
              <a:rPr lang="as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-ফলা।</a:t>
            </a:r>
            <a:endParaRPr lang="en-GB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73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273" y="392602"/>
            <a:ext cx="7532911" cy="60996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C8C2CC8-586E-439D-B01B-E60E5C7D0658}"/>
              </a:ext>
            </a:extLst>
          </p:cNvPr>
          <p:cNvSpPr txBox="1"/>
          <p:nvPr/>
        </p:nvSpPr>
        <p:spPr>
          <a:xfrm rot="154787">
            <a:off x="4574898" y="2234338"/>
            <a:ext cx="57342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C8C2CC8-586E-439D-B01B-E60E5C7D0658}"/>
              </a:ext>
            </a:extLst>
          </p:cNvPr>
          <p:cNvSpPr txBox="1"/>
          <p:nvPr/>
        </p:nvSpPr>
        <p:spPr>
          <a:xfrm rot="154787">
            <a:off x="5167705" y="3378575"/>
            <a:ext cx="32683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ফলাচিহ্ন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endParaRPr lang="en-US" sz="5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6880" t="52598" r="37727" b="36967"/>
          <a:stretch/>
        </p:blipFill>
        <p:spPr>
          <a:xfrm rot="152672">
            <a:off x="5283200" y="4143132"/>
            <a:ext cx="2418080" cy="5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83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330EB3E-F707-3309-2DB3-3F01C80646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0" r="3930"/>
          <a:stretch/>
        </p:blipFill>
        <p:spPr>
          <a:xfrm>
            <a:off x="6480316" y="675291"/>
            <a:ext cx="3877000" cy="5183386"/>
          </a:xfrm>
          <a:prstGeom prst="round2DiagRect">
            <a:avLst>
              <a:gd name="adj1" fmla="val 25688"/>
              <a:gd name="adj2" fmla="val 4314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E0F7900C-CDB5-5411-910A-4E9A5C97C0CD}"/>
              </a:ext>
            </a:extLst>
          </p:cNvPr>
          <p:cNvGrpSpPr/>
          <p:nvPr/>
        </p:nvGrpSpPr>
        <p:grpSpPr>
          <a:xfrm>
            <a:off x="821636" y="1119238"/>
            <a:ext cx="5207806" cy="4025762"/>
            <a:chOff x="1755915" y="933708"/>
            <a:chExt cx="5207806" cy="360758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86442583-F8EC-A478-F2B0-25F60B75021E}"/>
                </a:ext>
              </a:extLst>
            </p:cNvPr>
            <p:cNvSpPr txBox="1"/>
            <p:nvPr/>
          </p:nvSpPr>
          <p:spPr>
            <a:xfrm>
              <a:off x="1755915" y="933708"/>
              <a:ext cx="5207806" cy="57919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</p:spPr>
          <p:txBody>
            <a:bodyPr wrap="square">
              <a:spAutoFit/>
            </a:bodyPr>
            <a:lstStyle/>
            <a:p>
              <a:pPr algn="ctr"/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আজ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আমরা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পড়ব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06C1C821-3274-F0C4-B7A6-BAAECE8149EF}"/>
                </a:ext>
              </a:extLst>
            </p:cNvPr>
            <p:cNvSpPr txBox="1"/>
            <p:nvPr/>
          </p:nvSpPr>
          <p:spPr>
            <a:xfrm>
              <a:off x="2067341" y="1422388"/>
              <a:ext cx="4754068" cy="3118900"/>
            </a:xfrm>
            <a:prstGeom prst="pentagon">
              <a:avLst/>
            </a:prstGeom>
            <a:gradFill flip="none" rotWithShape="1">
              <a:gsLst>
                <a:gs pos="25246">
                  <a:srgbClr val="928666"/>
                </a:gs>
                <a:gs pos="86000">
                  <a:schemeClr val="bg1">
                    <a:lumMod val="75000"/>
                  </a:schemeClr>
                </a:gs>
                <a:gs pos="100000">
                  <a:srgbClr val="FFFF00"/>
                </a:gs>
              </a:gsLst>
              <a:path path="circle">
                <a:fillToRect l="100000" b="100000"/>
              </a:path>
              <a:tileRect t="-100000" r="-100000"/>
            </a:gradFill>
            <a:scene3d>
              <a:camera prst="isometricOffAxis2Left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“</a:t>
              </a:r>
              <a:r>
                <a:rPr lang="en-GB" sz="6000" b="1" u="sng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ব-</a:t>
              </a:r>
              <a:r>
                <a:rPr lang="en-GB" sz="6000" b="1" u="sng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ফলা</a:t>
              </a:r>
              <a:r>
                <a:rPr lang="en-GB" sz="6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”</a:t>
              </a:r>
              <a:r>
                <a:rPr lang="en-US" sz="60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4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নিয়ে কয়েকটি বাক্য। </a:t>
              </a:r>
              <a:endParaRPr lang="en-GB" sz="4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just"/>
              <a:endParaRPr lang="en-US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0239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BDA40AA-BEA6-33F4-C644-A8D945BEDDD2}"/>
              </a:ext>
            </a:extLst>
          </p:cNvPr>
          <p:cNvSpPr txBox="1"/>
          <p:nvPr/>
        </p:nvSpPr>
        <p:spPr>
          <a:xfrm>
            <a:off x="4585252" y="583096"/>
            <a:ext cx="3935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66F7F3A-096C-71FD-D563-C6D0D3796BFB}"/>
              </a:ext>
            </a:extLst>
          </p:cNvPr>
          <p:cNvSpPr txBox="1"/>
          <p:nvPr/>
        </p:nvSpPr>
        <p:spPr>
          <a:xfrm>
            <a:off x="1643269" y="1683027"/>
            <a:ext cx="13649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6015DF5-4424-1EAB-70A2-AEC43D6EC6B3}"/>
              </a:ext>
            </a:extLst>
          </p:cNvPr>
          <p:cNvSpPr txBox="1"/>
          <p:nvPr/>
        </p:nvSpPr>
        <p:spPr>
          <a:xfrm>
            <a:off x="5340625" y="1683027"/>
            <a:ext cx="10933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E2DEE58-7EB6-39AD-800A-6C5371533C7A}"/>
              </a:ext>
            </a:extLst>
          </p:cNvPr>
          <p:cNvSpPr txBox="1"/>
          <p:nvPr/>
        </p:nvSpPr>
        <p:spPr>
          <a:xfrm>
            <a:off x="9037982" y="1683027"/>
            <a:ext cx="13450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593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CB320E7-ED81-2330-E9E8-E8FC2AEBFE14}"/>
              </a:ext>
            </a:extLst>
          </p:cNvPr>
          <p:cNvSpPr txBox="1"/>
          <p:nvPr/>
        </p:nvSpPr>
        <p:spPr>
          <a:xfrm>
            <a:off x="3770243" y="671283"/>
            <a:ext cx="4651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004CD2C-2DF5-0899-DD55-F2C204F5A7BA}"/>
              </a:ext>
            </a:extLst>
          </p:cNvPr>
          <p:cNvSpPr txBox="1"/>
          <p:nvPr/>
        </p:nvSpPr>
        <p:spPr>
          <a:xfrm>
            <a:off x="714171" y="1470527"/>
            <a:ext cx="39027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C8F6DE4-8948-5136-2FB6-F518D719763F}"/>
              </a:ext>
            </a:extLst>
          </p:cNvPr>
          <p:cNvSpPr txBox="1"/>
          <p:nvPr/>
        </p:nvSpPr>
        <p:spPr>
          <a:xfrm>
            <a:off x="4328761" y="1470527"/>
            <a:ext cx="39491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BB87CD7-D753-1D40-A34A-45F9D5F8C4E7}"/>
              </a:ext>
            </a:extLst>
          </p:cNvPr>
          <p:cNvSpPr txBox="1"/>
          <p:nvPr/>
        </p:nvSpPr>
        <p:spPr>
          <a:xfrm>
            <a:off x="8339110" y="1470526"/>
            <a:ext cx="29684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ুত্ব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28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72B8721-61C0-6C50-D715-595AE1888FC1}"/>
              </a:ext>
            </a:extLst>
          </p:cNvPr>
          <p:cNvSpPr txBox="1"/>
          <p:nvPr/>
        </p:nvSpPr>
        <p:spPr>
          <a:xfrm>
            <a:off x="884132" y="752681"/>
            <a:ext cx="10310339" cy="2031325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3500000" scaled="1"/>
          </a:gradFill>
        </p:spPr>
        <p:txBody>
          <a:bodyPr wrap="square">
            <a:spAutoFit/>
          </a:bodyPr>
          <a:lstStyle/>
          <a:p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বাক্যটি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বন্ধুত্ব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‍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লিখঃ</a:t>
            </a:r>
            <a:endParaRPr lang="en-US" sz="3600" b="1" u="sng" dirty="0">
              <a:solidFill>
                <a:srgbClr val="1F1F1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as-IN" sz="5400" b="0" i="0" dirty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ত্ব</a:t>
            </a:r>
            <a:r>
              <a:rPr lang="as-IN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-এসো বন্ধু</a:t>
            </a:r>
            <a:r>
              <a:rPr lang="as-IN" sz="5400" b="0" i="0" dirty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ত্ব </a:t>
            </a:r>
            <a:r>
              <a:rPr lang="as-IN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করি।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BCFCF2C-0D31-1D8B-C883-70053933E9BD}"/>
              </a:ext>
            </a:extLst>
          </p:cNvPr>
          <p:cNvSpPr txBox="1"/>
          <p:nvPr/>
        </p:nvSpPr>
        <p:spPr>
          <a:xfrm>
            <a:off x="1416146" y="3715856"/>
            <a:ext cx="1524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66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as-IN" sz="6600" b="0" i="0" dirty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ত্ব</a:t>
            </a:r>
            <a:r>
              <a:rPr lang="as-IN" sz="66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5F7833FC-729D-4ACD-AE9E-E68192213CF9}"/>
              </a:ext>
            </a:extLst>
          </p:cNvPr>
          <p:cNvSpPr/>
          <p:nvPr/>
        </p:nvSpPr>
        <p:spPr>
          <a:xfrm>
            <a:off x="2979195" y="4026014"/>
            <a:ext cx="2222496" cy="487680"/>
          </a:xfrm>
          <a:prstGeom prst="rightArrow">
            <a:avLst/>
          </a:prstGeom>
          <a:gradFill>
            <a:gsLst>
              <a:gs pos="0">
                <a:srgbClr val="FF0000"/>
              </a:gs>
              <a:gs pos="74000">
                <a:srgbClr val="00B050"/>
              </a:gs>
              <a:gs pos="83000">
                <a:srgbClr val="C00000"/>
              </a:gs>
              <a:gs pos="100000">
                <a:srgbClr val="7030A0"/>
              </a:gs>
            </a:gsLst>
            <a:lin ang="5400000" scaled="1"/>
          </a:gra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FA2DC70-5286-FB14-C2BB-A56415724849}"/>
              </a:ext>
            </a:extLst>
          </p:cNvPr>
          <p:cNvSpPr txBox="1"/>
          <p:nvPr/>
        </p:nvSpPr>
        <p:spPr>
          <a:xfrm>
            <a:off x="5326770" y="3372679"/>
            <a:ext cx="6001789" cy="193899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 আমি বন্ধুত্ব বজায় রাখব।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 ভালো মানুষের সাথে বন্ধুত্ব করো।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বন্ধুত্ব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পছন্দ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3906543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5B8401A-573E-B780-8215-51BBB0DFC0FC}"/>
              </a:ext>
            </a:extLst>
          </p:cNvPr>
          <p:cNvSpPr txBox="1"/>
          <p:nvPr/>
        </p:nvSpPr>
        <p:spPr>
          <a:xfrm>
            <a:off x="1363649" y="1819011"/>
            <a:ext cx="9834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শব্দ গঠন করব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যেমন-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58FC37E-C2D6-0A4B-0E1D-1D32B496B74F}"/>
              </a:ext>
            </a:extLst>
          </p:cNvPr>
          <p:cNvSpPr txBox="1"/>
          <p:nvPr/>
        </p:nvSpPr>
        <p:spPr>
          <a:xfrm>
            <a:off x="7425189" y="3919134"/>
            <a:ext cx="12987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24A8958-92A7-B748-EF74-03DD53A5BB83}"/>
              </a:ext>
            </a:extLst>
          </p:cNvPr>
          <p:cNvSpPr txBox="1"/>
          <p:nvPr/>
        </p:nvSpPr>
        <p:spPr>
          <a:xfrm>
            <a:off x="2827683" y="2643015"/>
            <a:ext cx="16459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as-IN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শ্ব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DAE2B0E0-51A3-E33A-192D-075CCAA46227}"/>
              </a:ext>
            </a:extLst>
          </p:cNvPr>
          <p:cNvSpPr txBox="1"/>
          <p:nvPr/>
        </p:nvSpPr>
        <p:spPr>
          <a:xfrm>
            <a:off x="6652591" y="2692514"/>
            <a:ext cx="18910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as-IN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শ্বা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4FC9C94-36F5-1CAE-2D8B-C9A079D56B5F}"/>
              </a:ext>
            </a:extLst>
          </p:cNvPr>
          <p:cNvSpPr txBox="1"/>
          <p:nvPr/>
        </p:nvSpPr>
        <p:spPr>
          <a:xfrm>
            <a:off x="3578751" y="3919133"/>
            <a:ext cx="16459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bn-IN" altLang="en-US" sz="6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দ্বি</a:t>
            </a:r>
            <a:r>
              <a:rPr kumimoji="0" lang="bn-IN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ধা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6078E570-5098-7087-2DF1-D51D9FC6C5CF}"/>
              </a:ext>
            </a:extLst>
          </p:cNvPr>
          <p:cNvSpPr txBox="1"/>
          <p:nvPr/>
        </p:nvSpPr>
        <p:spPr>
          <a:xfrm>
            <a:off x="4670727" y="2692514"/>
            <a:ext cx="16459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as-IN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শ্ব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897D5F2-35F2-92AA-8D2D-1DA5FE7C59F3}"/>
              </a:ext>
            </a:extLst>
          </p:cNvPr>
          <p:cNvSpPr txBox="1"/>
          <p:nvPr/>
        </p:nvSpPr>
        <p:spPr>
          <a:xfrm>
            <a:off x="1252329" y="3919135"/>
            <a:ext cx="2024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নি:</a:t>
            </a:r>
            <a:r>
              <a:rPr lang="as-IN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শ্বা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F7D4A28-B3F4-4B8D-447A-87A946439CF0}"/>
              </a:ext>
            </a:extLst>
          </p:cNvPr>
          <p:cNvSpPr txBox="1"/>
          <p:nvPr/>
        </p:nvSpPr>
        <p:spPr>
          <a:xfrm>
            <a:off x="5409537" y="3919135"/>
            <a:ext cx="20839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দাস</a:t>
            </a:r>
            <a:r>
              <a:rPr lang="as-IN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92F5CC40-A449-70E2-4014-C6846189BAC6}"/>
              </a:ext>
            </a:extLst>
          </p:cNvPr>
          <p:cNvSpPr txBox="1"/>
          <p:nvPr/>
        </p:nvSpPr>
        <p:spPr>
          <a:xfrm>
            <a:off x="1363649" y="2647366"/>
            <a:ext cx="12987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ত্ত্ব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3928E9A6-5354-6D6D-95AE-C16090721CA7}"/>
              </a:ext>
            </a:extLst>
          </p:cNvPr>
          <p:cNvSpPr txBox="1"/>
          <p:nvPr/>
        </p:nvSpPr>
        <p:spPr>
          <a:xfrm>
            <a:off x="1363649" y="5211469"/>
            <a:ext cx="77392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শেষ হলে এক এক করে দলীয় কাজ পড়ে শুনা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অন্য দলগুলো মন দিয়ে শুনবে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খাতায় তুলে নি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প্রতি দল কমপক্ষে একটি বাক্য বল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FF62038-80DA-D9FA-5001-391D0B9A5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7812" y="2977098"/>
            <a:ext cx="695739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altLang="en-US" sz="7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</a:t>
            </a:r>
            <a:r>
              <a:rPr lang="bn-IN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  <a:r>
              <a:rPr lang="bn-IN" altLang="en-US" sz="7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</a:t>
            </a:r>
            <a:r>
              <a:rPr lang="bn-IN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রণ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  <a:r>
              <a:rPr lang="bn-IN" altLang="en-US" sz="7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</a:t>
            </a:r>
            <a:r>
              <a:rPr lang="bn-IN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রিত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ত্বোরণ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  <a:r>
              <a:rPr lang="bn-IN" altLang="en-US" sz="7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ত্বি</a:t>
            </a:r>
            <a:r>
              <a:rPr lang="bn-IN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ষ্ট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  <a:r>
              <a:rPr lang="bn-IN" altLang="en-US" sz="7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ত্ব</a:t>
            </a:r>
            <a:r>
              <a:rPr lang="bn-IN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চ্ছ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68E1FD7-8902-E178-50DE-271F7C511395}"/>
              </a:ext>
            </a:extLst>
          </p:cNvPr>
          <p:cNvSpPr txBox="1"/>
          <p:nvPr/>
        </p:nvSpPr>
        <p:spPr>
          <a:xfrm>
            <a:off x="2078182" y="2133600"/>
            <a:ext cx="597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হও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শব্দগুলো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পড়ঃ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DB3691-22DC-48C6-CC33-55E89D81AFCC}"/>
              </a:ext>
            </a:extLst>
          </p:cNvPr>
          <p:cNvSpPr txBox="1"/>
          <p:nvPr/>
        </p:nvSpPr>
        <p:spPr>
          <a:xfrm>
            <a:off x="1736035" y="2110915"/>
            <a:ext cx="776577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48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48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  <a:p>
            <a:endParaRPr lang="en-US" sz="24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4800" b="0" i="0" dirty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ধীন -আমরা </a:t>
            </a:r>
            <a:r>
              <a:rPr lang="as-IN" sz="4800" b="0" i="0" dirty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ধীন দেশের মানুষ। </a:t>
            </a:r>
            <a:endParaRPr lang="en-US" sz="48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4800" b="0" i="0" dirty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দ্বি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তীয় -আমি </a:t>
            </a:r>
            <a:r>
              <a:rPr lang="as-IN" sz="4800" b="0" i="0" dirty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দ্বি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তীয় শ্রেণিতে পড়ি। </a:t>
            </a:r>
            <a:endParaRPr lang="en-US" sz="48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as-IN" sz="4800" b="0" i="0" dirty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ত্ব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-এসো বন্ধু</a:t>
            </a:r>
            <a:r>
              <a:rPr lang="as-IN" sz="4800" b="0" i="0" dirty="0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ত্ব 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করি।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57E3CB-F615-4665-4BA9-5E6D3791BE4A}"/>
              </a:ext>
            </a:extLst>
          </p:cNvPr>
          <p:cNvSpPr txBox="1"/>
          <p:nvPr/>
        </p:nvSpPr>
        <p:spPr>
          <a:xfrm>
            <a:off x="1152939" y="2279374"/>
            <a:ext cx="987949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ব-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যুক্তশব্দ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স্বাধীন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স্বপ্ন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১.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033CEEE-AC23-78B3-6D3C-7BD8D1EA533B}"/>
              </a:ext>
            </a:extLst>
          </p:cNvPr>
          <p:cNvSpPr txBox="1"/>
          <p:nvPr/>
        </p:nvSpPr>
        <p:spPr>
          <a:xfrm>
            <a:off x="695739" y="2312504"/>
            <a:ext cx="1062824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স্বাধীন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বাক্যটি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।) </a:t>
            </a: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5403</TotalTime>
  <Words>338</Words>
  <Application>Microsoft Office PowerPoint</Application>
  <PresentationFormat>Widescreen</PresentationFormat>
  <Paragraphs>82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ABC-DhakaSoft-Normal</vt:lpstr>
      <vt:lpstr>Arial</vt:lpstr>
      <vt:lpstr>Calibri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421</cp:revision>
  <dcterms:created xsi:type="dcterms:W3CDTF">2021-07-26T10:09:43Z</dcterms:created>
  <dcterms:modified xsi:type="dcterms:W3CDTF">2026-07-09T05:17:14Z</dcterms:modified>
</cp:coreProperties>
</file>