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2"/>
  </p:notesMasterIdLst>
  <p:sldIdLst>
    <p:sldId id="387" r:id="rId3"/>
    <p:sldId id="388" r:id="rId4"/>
    <p:sldId id="397" r:id="rId5"/>
    <p:sldId id="389" r:id="rId6"/>
    <p:sldId id="391" r:id="rId7"/>
    <p:sldId id="396" r:id="rId8"/>
    <p:sldId id="358" r:id="rId9"/>
    <p:sldId id="377" r:id="rId10"/>
    <p:sldId id="392" r:id="rId11"/>
    <p:sldId id="260" r:id="rId12"/>
    <p:sldId id="261" r:id="rId13"/>
    <p:sldId id="262" r:id="rId14"/>
    <p:sldId id="398" r:id="rId15"/>
    <p:sldId id="390" r:id="rId16"/>
    <p:sldId id="264" r:id="rId17"/>
    <p:sldId id="267" r:id="rId18"/>
    <p:sldId id="272" r:id="rId19"/>
    <p:sldId id="273" r:id="rId20"/>
    <p:sldId id="274" r:id="rId21"/>
    <p:sldId id="275" r:id="rId22"/>
    <p:sldId id="276" r:id="rId23"/>
    <p:sldId id="277" r:id="rId24"/>
    <p:sldId id="278" r:id="rId25"/>
    <p:sldId id="279" r:id="rId26"/>
    <p:sldId id="280" r:id="rId27"/>
    <p:sldId id="266" r:id="rId28"/>
    <p:sldId id="269" r:id="rId29"/>
    <p:sldId id="375" r:id="rId30"/>
    <p:sldId id="32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741" autoAdjust="0"/>
  </p:normalViewPr>
  <p:slideViewPr>
    <p:cSldViewPr snapToGrid="0">
      <p:cViewPr>
        <p:scale>
          <a:sx n="50" d="100"/>
          <a:sy n="50" d="100"/>
        </p:scale>
        <p:origin x="1188"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09B47-246B-4895-813F-ECDFAF84FB0D}" type="datetimeFigureOut">
              <a:rPr lang="en-US" smtClean="0"/>
              <a:t>7/9/2026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BFE5F-6087-4FBD-B42C-E9C5B4A6BBFF}" type="slidenum">
              <a:rPr lang="en-US" smtClean="0"/>
              <a:t>‹#›</a:t>
            </a:fld>
            <a:endParaRPr lang="en-US"/>
          </a:p>
        </p:txBody>
      </p:sp>
    </p:spTree>
    <p:extLst>
      <p:ext uri="{BB962C8B-B14F-4D97-AF65-F5344CB8AC3E}">
        <p14:creationId xmlns:p14="http://schemas.microsoft.com/office/powerpoint/2010/main" val="351941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4031949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ADCEB-B0D6-C7A4-6CE4-29D29F6544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E93AC6-EA3F-608C-FB68-30EAAA8763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2E44DD-BE6A-4FC8-54C8-F07588801E2E}"/>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5" name="Footer Placeholder 4">
            <a:extLst>
              <a:ext uri="{FF2B5EF4-FFF2-40B4-BE49-F238E27FC236}">
                <a16:creationId xmlns:a16="http://schemas.microsoft.com/office/drawing/2014/main" id="{8AEE8196-64E0-3525-29E2-FBE425C89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642F05-DC82-CAE9-FCC2-5F24179BCAF5}"/>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60940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D0EB-BEF9-10D0-BF67-5E7E95A86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250E5-26B1-7FDE-1B00-8E85A7DF93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722CB-C6D9-2DBF-DFA2-A9236365E955}"/>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5" name="Footer Placeholder 4">
            <a:extLst>
              <a:ext uri="{FF2B5EF4-FFF2-40B4-BE49-F238E27FC236}">
                <a16:creationId xmlns:a16="http://schemas.microsoft.com/office/drawing/2014/main" id="{220E616F-0BBD-D091-FAB2-2B8359023E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F1DF6D-ACAC-4EA1-E63B-7E99B2326C48}"/>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1514485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8E05-CE7A-F138-E20C-5123ADE568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44BA43-1043-5BDC-6455-2BA1556BBA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8C001-92CC-F47A-D95A-BB7B6466EA4D}"/>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5" name="Footer Placeholder 4">
            <a:extLst>
              <a:ext uri="{FF2B5EF4-FFF2-40B4-BE49-F238E27FC236}">
                <a16:creationId xmlns:a16="http://schemas.microsoft.com/office/drawing/2014/main" id="{7E8A83D1-2FA5-F943-7AC4-ACD8C7452D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7B6E03-B17F-8AE1-E33B-93DB8389F7EF}"/>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01970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D935-ACFE-D243-B734-AC63B2AF4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D9638-47E4-4309-A90F-15CECD90E0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3C4B52-3282-03C2-42E0-C79E712F6E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CAB77-C05B-AE94-ACDD-9E762B156D86}"/>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6" name="Footer Placeholder 5">
            <a:extLst>
              <a:ext uri="{FF2B5EF4-FFF2-40B4-BE49-F238E27FC236}">
                <a16:creationId xmlns:a16="http://schemas.microsoft.com/office/drawing/2014/main" id="{8128FCB3-E513-D75A-C427-754F915A44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55C0AE-D5D6-B361-7C1F-EDE6C2599707}"/>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58528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AE53-9B1E-1DD4-4C62-1B259FB576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BB260E-A25A-3978-6173-4E0070EA74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B0B928-E21A-A426-8AD8-C1AFCC5514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AC0517-BF23-F53A-F14A-8CDE2CCCC8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C2527C-4F1F-91B6-170C-66EAD09C1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7B9405-FBAD-E434-A136-1F37E43CF480}"/>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8" name="Footer Placeholder 7">
            <a:extLst>
              <a:ext uri="{FF2B5EF4-FFF2-40B4-BE49-F238E27FC236}">
                <a16:creationId xmlns:a16="http://schemas.microsoft.com/office/drawing/2014/main" id="{4EB5C2B9-BDCD-5358-77E8-40F65255F3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99FF90-D886-FEE6-658E-56B520689B72}"/>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1571881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89F4-6AAD-3217-84F7-0126042A74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784B15-566E-842D-284E-97808C9930FF}"/>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4" name="Footer Placeholder 3">
            <a:extLst>
              <a:ext uri="{FF2B5EF4-FFF2-40B4-BE49-F238E27FC236}">
                <a16:creationId xmlns:a16="http://schemas.microsoft.com/office/drawing/2014/main" id="{2A87B022-CD3E-78B7-42A5-B88F5C814D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FFE71A-F275-E6E5-11A0-1B4E046CF9E6}"/>
              </a:ext>
            </a:extLst>
          </p:cNvPr>
          <p:cNvSpPr>
            <a:spLocks noGrp="1"/>
          </p:cNvSpPr>
          <p:nvPr>
            <p:ph type="sldNum" sz="quarter" idx="12"/>
          </p:nvPr>
        </p:nvSpPr>
        <p:spPr/>
        <p:txBody>
          <a:bodyPr/>
          <a:lstStyle/>
          <a:p>
            <a:r>
              <a:rPr lang="en-US" dirty="0"/>
              <a:t>Abdur Rahman</a:t>
            </a:r>
          </a:p>
        </p:txBody>
      </p:sp>
    </p:spTree>
    <p:extLst>
      <p:ext uri="{BB962C8B-B14F-4D97-AF65-F5344CB8AC3E}">
        <p14:creationId xmlns:p14="http://schemas.microsoft.com/office/powerpoint/2010/main" val="2525707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2B37EC-4BD3-FEDE-D307-E982CD66FED1}"/>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3" name="Footer Placeholder 2">
            <a:extLst>
              <a:ext uri="{FF2B5EF4-FFF2-40B4-BE49-F238E27FC236}">
                <a16:creationId xmlns:a16="http://schemas.microsoft.com/office/drawing/2014/main" id="{4F91F9CE-3346-65A1-B01F-B223E3FF15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7C0746-C426-C018-DB1E-BD927BDEA1EA}"/>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56982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CF9EA-3ECE-200A-B0E4-C8123D1974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D22034-0BE5-FD04-B34C-D0DF8AAC19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6F4549-8DF5-B323-E1AC-734DDA375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78D6CE-520A-8B5A-BE63-1BB3D7A516D7}"/>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6" name="Footer Placeholder 5">
            <a:extLst>
              <a:ext uri="{FF2B5EF4-FFF2-40B4-BE49-F238E27FC236}">
                <a16:creationId xmlns:a16="http://schemas.microsoft.com/office/drawing/2014/main" id="{D72BBECF-E000-65FD-6118-0260DBC5D4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2E24F7-B63A-20C1-D162-798592BD8A8D}"/>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44892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EBC23-2050-2C9C-2400-136802052A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ED4AE5-FA6F-AB72-DE33-70CB2BC23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8EC9E6-7CB2-F5D3-EE6F-18F304AD2B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DE8B19-900D-BECD-4CF7-578C06E60C56}"/>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6" name="Footer Placeholder 5">
            <a:extLst>
              <a:ext uri="{FF2B5EF4-FFF2-40B4-BE49-F238E27FC236}">
                <a16:creationId xmlns:a16="http://schemas.microsoft.com/office/drawing/2014/main" id="{E5444878-ABEB-1F4F-B392-C845D7F600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1B5016-CFD8-9E54-DF02-EFA78FC72D94}"/>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632938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DCF86-5A4F-3E4B-4593-D7F22C7DC8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852EF-E12B-5E0C-94E9-39A94658AC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E8E416-CF36-92D2-0CA6-ACBA6591F536}"/>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5" name="Footer Placeholder 4">
            <a:extLst>
              <a:ext uri="{FF2B5EF4-FFF2-40B4-BE49-F238E27FC236}">
                <a16:creationId xmlns:a16="http://schemas.microsoft.com/office/drawing/2014/main" id="{616EAB55-8F54-12C0-4A66-2D95F9C08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E1D912-54CC-7851-F592-6004F8E5C557}"/>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567941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621700-067E-5F06-C494-FCD24351C7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ED3D29-FBA8-372E-B538-6482D07B2E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D9864-CA21-36CA-EA04-5CC0DA883E51}"/>
              </a:ext>
            </a:extLst>
          </p:cNvPr>
          <p:cNvSpPr>
            <a:spLocks noGrp="1"/>
          </p:cNvSpPr>
          <p:nvPr>
            <p:ph type="dt" sz="half" idx="10"/>
          </p:nvPr>
        </p:nvSpPr>
        <p:spPr/>
        <p:txBody>
          <a:bodyPr/>
          <a:lstStyle/>
          <a:p>
            <a:fld id="{0D8CCBD0-79F6-41A8-83B2-7395BAD04403}" type="datetimeFigureOut">
              <a:rPr lang="en-US" smtClean="0"/>
              <a:t>7/9/2026</a:t>
            </a:fld>
            <a:endParaRPr lang="en-US"/>
          </a:p>
        </p:txBody>
      </p:sp>
      <p:sp>
        <p:nvSpPr>
          <p:cNvPr id="5" name="Footer Placeholder 4">
            <a:extLst>
              <a:ext uri="{FF2B5EF4-FFF2-40B4-BE49-F238E27FC236}">
                <a16:creationId xmlns:a16="http://schemas.microsoft.com/office/drawing/2014/main" id="{38F20289-7149-5E1D-F28E-4A5391E78E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DAF72A-6561-5F8B-2D68-324D743FDF54}"/>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446159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4053634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2020874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ADA96-D8DE-F5CB-B364-AE82546E47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29989A-02F6-C82E-10A3-668937ACDF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8A2D21-BEB0-6E23-16C7-4DB01B8992C6}"/>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5" name="Footer Placeholder 4">
            <a:extLst>
              <a:ext uri="{FF2B5EF4-FFF2-40B4-BE49-F238E27FC236}">
                <a16:creationId xmlns:a16="http://schemas.microsoft.com/office/drawing/2014/main" id="{DEB7E769-C42F-013E-D992-273D136AB1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1ADE1-D849-6CE3-863A-00B7CE959E35}"/>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841393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166E-C5E2-6E6B-E1E7-7C2F5D5292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E27D3E-DA2D-32A6-4ABB-1F4893D680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4E17FE-DED0-D969-6C8D-3B3D2DDE3972}"/>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5" name="Footer Placeholder 4">
            <a:extLst>
              <a:ext uri="{FF2B5EF4-FFF2-40B4-BE49-F238E27FC236}">
                <a16:creationId xmlns:a16="http://schemas.microsoft.com/office/drawing/2014/main" id="{9D8CF338-A2EB-B5E3-2960-9ABE09F7CA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F4D345-32AF-1658-D7CC-7D616F8DA3BE}"/>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21001904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E8FD2-7F63-F7F1-952A-2E3E285E69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2A2407-F19D-8062-201C-40E1493CFC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E3689B-2538-9D90-0AF9-759DB70E15FF}"/>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5" name="Footer Placeholder 4">
            <a:extLst>
              <a:ext uri="{FF2B5EF4-FFF2-40B4-BE49-F238E27FC236}">
                <a16:creationId xmlns:a16="http://schemas.microsoft.com/office/drawing/2014/main" id="{68538D5B-2A17-D3D2-2882-F8CFE0A23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5D441D-36E5-2784-3A8F-87EED48071F7}"/>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3941143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06D5-EE69-6A12-6B22-C21B34471C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15D888-9621-247F-9C92-772CE5EA7B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17F5A1-C413-25D3-9D33-17A947FCE4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9AD62C-BCA9-F802-6F35-935614A6FB8A}"/>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6" name="Footer Placeholder 5">
            <a:extLst>
              <a:ext uri="{FF2B5EF4-FFF2-40B4-BE49-F238E27FC236}">
                <a16:creationId xmlns:a16="http://schemas.microsoft.com/office/drawing/2014/main" id="{CB5E4792-EE48-7938-3004-A6966399CF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A86860-A0DE-4F2E-A0F7-2712F33A6323}"/>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3856300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16BDF-C296-C02B-A20F-7368B9868A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D2BAF5-3DA6-F8AD-CA84-CF935AD72E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59174D-C88E-AE60-77C0-308C22B642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42EF37-2E1A-7DC7-ED04-D41FF8730A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6927FE-CAE2-20F0-E8FF-921CD1C23E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8EDF55-DBAC-CAF2-E558-E0C0BF0303CA}"/>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8" name="Footer Placeholder 7">
            <a:extLst>
              <a:ext uri="{FF2B5EF4-FFF2-40B4-BE49-F238E27FC236}">
                <a16:creationId xmlns:a16="http://schemas.microsoft.com/office/drawing/2014/main" id="{9B722974-C36C-551E-3C14-37DF049AB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0EB58C-05A0-8420-B30E-E188186E362C}"/>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3960513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1925-BA3D-6AC7-AFB2-16B8CDF36E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77563F-3EAE-1A09-558C-03B1FF64916F}"/>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4" name="Footer Placeholder 3">
            <a:extLst>
              <a:ext uri="{FF2B5EF4-FFF2-40B4-BE49-F238E27FC236}">
                <a16:creationId xmlns:a16="http://schemas.microsoft.com/office/drawing/2014/main" id="{72CBE769-03C0-6EAE-55FB-A9F1FD9B77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8CEBB3-31FF-21BF-5D80-189F4393AA78}"/>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601504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FE7415-909B-C0FE-026C-A811208F3983}"/>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3" name="Footer Placeholder 2">
            <a:extLst>
              <a:ext uri="{FF2B5EF4-FFF2-40B4-BE49-F238E27FC236}">
                <a16:creationId xmlns:a16="http://schemas.microsoft.com/office/drawing/2014/main" id="{D09A8E74-171D-E57D-B98D-36D0EDD331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77F48D-7A07-395D-BC05-ECD3805F11BC}"/>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3894087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48417-CEEB-407F-343D-6E61568C30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11A044-0795-FA40-0761-A4C0B92EB2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916723-1C73-1264-C437-E7143D438D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C0841D-8119-DF2D-DF51-9CD4201AAAB0}"/>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6" name="Footer Placeholder 5">
            <a:extLst>
              <a:ext uri="{FF2B5EF4-FFF2-40B4-BE49-F238E27FC236}">
                <a16:creationId xmlns:a16="http://schemas.microsoft.com/office/drawing/2014/main" id="{FAD8D834-8681-52C7-6496-2667066D4D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31F74-B61F-7778-3E24-4EDFB63BE7B2}"/>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1777195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CA63B-1F6D-5C27-00F4-3E8180CF4E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BC6534-3984-42F7-6CC2-2186EF94B7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A7D41B-9BDE-1234-3A20-CDF52D2848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34FAD6-D607-1CA2-134E-725211050176}"/>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6" name="Footer Placeholder 5">
            <a:extLst>
              <a:ext uri="{FF2B5EF4-FFF2-40B4-BE49-F238E27FC236}">
                <a16:creationId xmlns:a16="http://schemas.microsoft.com/office/drawing/2014/main" id="{E7B5B88B-DC97-0E70-ABD2-7C904946D0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A08DB7-A792-554D-585C-F0E7D6E14466}"/>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4308064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2A87E-0D25-42AC-3F03-2D49595BA0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9A13B7-AEF7-BDDC-C963-21EC82DCE9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11CE4E-6CE5-21E1-8421-DB2B1122A9ED}"/>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5" name="Footer Placeholder 4">
            <a:extLst>
              <a:ext uri="{FF2B5EF4-FFF2-40B4-BE49-F238E27FC236}">
                <a16:creationId xmlns:a16="http://schemas.microsoft.com/office/drawing/2014/main" id="{B045F285-A813-D852-68BB-A71518B27C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C20463-98A9-0B5B-D951-764D34E3EA7B}"/>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8131901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F2B37E-4001-9CBB-61EF-5FE8A11D66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CB6905-B1B3-7555-9D61-FE5DBDE4F3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48550-225A-1C0E-1EA8-A45BA9BC55D2}"/>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5" name="Footer Placeholder 4">
            <a:extLst>
              <a:ext uri="{FF2B5EF4-FFF2-40B4-BE49-F238E27FC236}">
                <a16:creationId xmlns:a16="http://schemas.microsoft.com/office/drawing/2014/main" id="{03771386-E567-2711-0FB1-94FE74B7BB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C0D5D-9522-ADA3-AE7E-B8548B77F5CB}"/>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1736431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D23DE-55C5-D577-88DA-446706705B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5612A7-0A40-3AC6-CD9F-E7C7B028E47C}"/>
              </a:ext>
            </a:extLst>
          </p:cNvPr>
          <p:cNvSpPr>
            <a:spLocks noGrp="1"/>
          </p:cNvSpPr>
          <p:nvPr>
            <p:ph type="dt" sz="half" idx="10"/>
          </p:nvPr>
        </p:nvSpPr>
        <p:spPr/>
        <p:txBody>
          <a:bodyPr/>
          <a:lstStyle/>
          <a:p>
            <a:fld id="{C13616CC-FBD2-4120-BE8E-99CFFC88DB82}" type="datetimeFigureOut">
              <a:rPr lang="en-US" smtClean="0"/>
              <a:t>7/9/2026</a:t>
            </a:fld>
            <a:endParaRPr lang="en-US"/>
          </a:p>
        </p:txBody>
      </p:sp>
      <p:sp>
        <p:nvSpPr>
          <p:cNvPr id="4" name="Footer Placeholder 3">
            <a:extLst>
              <a:ext uri="{FF2B5EF4-FFF2-40B4-BE49-F238E27FC236}">
                <a16:creationId xmlns:a16="http://schemas.microsoft.com/office/drawing/2014/main" id="{3D5DEA1F-66FF-38E9-D08D-98491AD41F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617021-E967-55C7-4EC5-2533E2B966D7}"/>
              </a:ext>
            </a:extLst>
          </p:cNvPr>
          <p:cNvSpPr>
            <a:spLocks noGrp="1"/>
          </p:cNvSpPr>
          <p:nvPr>
            <p:ph type="sldNum" sz="quarter" idx="12"/>
          </p:nvPr>
        </p:nvSpPr>
        <p:spPr/>
        <p:txBody>
          <a:bodyPr/>
          <a:lstStyle/>
          <a:p>
            <a:fld id="{351506A9-42DF-4E69-8A25-F03CAAE900C7}" type="slidenum">
              <a:rPr lang="en-US" smtClean="0"/>
              <a:t>‹#›</a:t>
            </a:fld>
            <a:endParaRPr lang="en-US"/>
          </a:p>
        </p:txBody>
      </p:sp>
    </p:spTree>
    <p:extLst>
      <p:ext uri="{BB962C8B-B14F-4D97-AF65-F5344CB8AC3E}">
        <p14:creationId xmlns:p14="http://schemas.microsoft.com/office/powerpoint/2010/main" val="1717211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BC6721-1A76-81D2-2A55-1DC558E4BF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E2FBFD-FFCF-123D-9D07-EF822E024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A9D8D-9399-ED11-1B07-0B99DC1415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CCBD0-79F6-41A8-83B2-7395BAD04403}" type="datetimeFigureOut">
              <a:rPr lang="en-US" smtClean="0"/>
              <a:t>7/9/2026</a:t>
            </a:fld>
            <a:endParaRPr lang="en-US"/>
          </a:p>
        </p:txBody>
      </p:sp>
      <p:sp>
        <p:nvSpPr>
          <p:cNvPr id="5" name="Footer Placeholder 4">
            <a:extLst>
              <a:ext uri="{FF2B5EF4-FFF2-40B4-BE49-F238E27FC236}">
                <a16:creationId xmlns:a16="http://schemas.microsoft.com/office/drawing/2014/main" id="{2CAE4E26-F331-F4B0-E419-DD94A5C665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E2591C-77DF-EE90-4845-CC81B01D70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Abdur Rahman</a:t>
            </a:r>
            <a:endParaRPr lang="en-US" dirty="0"/>
          </a:p>
        </p:txBody>
      </p:sp>
    </p:spTree>
    <p:extLst>
      <p:ext uri="{BB962C8B-B14F-4D97-AF65-F5344CB8AC3E}">
        <p14:creationId xmlns:p14="http://schemas.microsoft.com/office/powerpoint/2010/main" val="680034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F86DCD-0723-F03B-9C63-2B071954C2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31ECB7-F11C-2389-DA93-4D0157373B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FEED8-C563-20CE-9592-DCF87B0EA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3616CC-FBD2-4120-BE8E-99CFFC88DB82}" type="datetimeFigureOut">
              <a:rPr lang="en-US" smtClean="0"/>
              <a:t>7/9/2026</a:t>
            </a:fld>
            <a:endParaRPr lang="en-US"/>
          </a:p>
        </p:txBody>
      </p:sp>
      <p:sp>
        <p:nvSpPr>
          <p:cNvPr id="5" name="Footer Placeholder 4">
            <a:extLst>
              <a:ext uri="{FF2B5EF4-FFF2-40B4-BE49-F238E27FC236}">
                <a16:creationId xmlns:a16="http://schemas.microsoft.com/office/drawing/2014/main" id="{94B05CE0-6959-0998-2DD4-FA3C96ED16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6AD124-1993-2623-31F8-D738FF5A85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1506A9-42DF-4E69-8A25-F03CAAE900C7}" type="slidenum">
              <a:rPr lang="en-US" smtClean="0"/>
              <a:t>‹#›</a:t>
            </a:fld>
            <a:endParaRPr lang="en-US"/>
          </a:p>
        </p:txBody>
      </p:sp>
    </p:spTree>
    <p:extLst>
      <p:ext uri="{BB962C8B-B14F-4D97-AF65-F5344CB8AC3E}">
        <p14:creationId xmlns:p14="http://schemas.microsoft.com/office/powerpoint/2010/main" val="293886904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260E419-A857-3AE7-37F6-C75A7AD0A06F}"/>
              </a:ext>
            </a:extLst>
          </p:cNvPr>
          <p:cNvPicPr>
            <a:picLocks noChangeAspect="1"/>
          </p:cNvPicPr>
          <p:nvPr/>
        </p:nvPicPr>
        <p:blipFill>
          <a:blip r:embed="rId2"/>
          <a:stretch>
            <a:fillRect/>
          </a:stretch>
        </p:blipFill>
        <p:spPr>
          <a:xfrm>
            <a:off x="-1" y="0"/>
            <a:ext cx="12277259" cy="6858000"/>
          </a:xfrm>
          <a:prstGeom prst="rect">
            <a:avLst/>
          </a:prstGeom>
        </p:spPr>
      </p:pic>
    </p:spTree>
    <p:extLst>
      <p:ext uri="{BB962C8B-B14F-4D97-AF65-F5344CB8AC3E}">
        <p14:creationId xmlns:p14="http://schemas.microsoft.com/office/powerpoint/2010/main" val="27140092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203924" y="914485"/>
            <a:ext cx="5686128" cy="593924"/>
          </a:xfrm>
          <a:prstGeom prst="rect">
            <a:avLst/>
          </a:prstGeom>
          <a:noFill/>
          <a:ln/>
        </p:spPr>
        <p:txBody>
          <a:bodyPr wrap="none" lIns="0" tIns="0" rIns="0" bIns="0" rtlCol="0" anchor="t"/>
          <a:lstStyle/>
          <a:p>
            <a:pPr algn="ct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HSC</a:t>
            </a:r>
          </a:p>
          <a:p>
            <a:pPr algn="ct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ENGLISH 1</a:t>
            </a:r>
            <a:r>
              <a:rPr lang="en-US" sz="4000" baseline="30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ST</a:t>
            </a: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 PAPER</a:t>
            </a:r>
          </a:p>
          <a:p>
            <a:pPr algn="ctr"/>
            <a:endParaRPr lang="en-US" sz="3733" b="1" dirty="0"/>
          </a:p>
        </p:txBody>
      </p:sp>
      <p:sp>
        <p:nvSpPr>
          <p:cNvPr id="4" name="Text 1"/>
          <p:cNvSpPr/>
          <p:nvPr/>
        </p:nvSpPr>
        <p:spPr>
          <a:xfrm>
            <a:off x="4474581" y="2576874"/>
            <a:ext cx="6965752" cy="2466251"/>
          </a:xfrm>
          <a:prstGeom prst="rect">
            <a:avLst/>
          </a:prstGeom>
          <a:noFill/>
          <a:ln/>
        </p:spPr>
        <p:txBody>
          <a:bodyPr wrap="none" lIns="0" tIns="0" rIns="0" bIns="0" rtlCol="0" anchor="t"/>
          <a:lstStyle/>
          <a:p>
            <a:pPr algn="ctr">
              <a:lnSpc>
                <a:spcPct val="133000"/>
              </a:lnSpc>
            </a:pPr>
            <a:r>
              <a:rPr lang="en-US" sz="3600" b="1" dirty="0">
                <a:solidFill>
                  <a:schemeClr val="accent2"/>
                </a:solidFill>
                <a:latin typeface="Montserrat" pitchFamily="34" charset="0"/>
                <a:ea typeface="Montserrat" pitchFamily="34" charset="-122"/>
                <a:cs typeface="Montserrat" pitchFamily="34" charset="-120"/>
              </a:rPr>
              <a:t>Abdur Rahman</a:t>
            </a:r>
          </a:p>
          <a:p>
            <a:pPr algn="ctr">
              <a:lnSpc>
                <a:spcPct val="133000"/>
              </a:lnSpc>
            </a:pPr>
            <a:r>
              <a:rPr lang="en-US" sz="2800" b="1" dirty="0">
                <a:solidFill>
                  <a:schemeClr val="accent2"/>
                </a:solidFill>
                <a:latin typeface="Montserrat" pitchFamily="34" charset="0"/>
              </a:rPr>
              <a:t>Lecturer in English</a:t>
            </a:r>
          </a:p>
          <a:p>
            <a:pPr algn="ctr">
              <a:lnSpc>
                <a:spcPct val="133000"/>
              </a:lnSpc>
            </a:pPr>
            <a:r>
              <a:rPr lang="en-US" sz="2800" b="1" dirty="0" err="1">
                <a:solidFill>
                  <a:schemeClr val="accent2"/>
                </a:solidFill>
                <a:latin typeface="Montserrat" pitchFamily="34" charset="0"/>
              </a:rPr>
              <a:t>Nowhata</a:t>
            </a:r>
            <a:r>
              <a:rPr lang="en-US" sz="2800" b="1" dirty="0">
                <a:solidFill>
                  <a:schemeClr val="accent2"/>
                </a:solidFill>
                <a:latin typeface="Montserrat" pitchFamily="34" charset="0"/>
              </a:rPr>
              <a:t> Govt. Degree College</a:t>
            </a:r>
          </a:p>
          <a:p>
            <a:pPr algn="ctr">
              <a:lnSpc>
                <a:spcPct val="133000"/>
              </a:lnSpc>
            </a:pPr>
            <a:r>
              <a:rPr lang="en-US" sz="2800" b="1" dirty="0">
                <a:solidFill>
                  <a:schemeClr val="accent2"/>
                </a:solidFill>
                <a:latin typeface="Montserrat" pitchFamily="34" charset="0"/>
              </a:rPr>
              <a:t>Paba, Rajshahi</a:t>
            </a:r>
            <a:endParaRPr lang="en-US" sz="2800" b="1" dirty="0">
              <a:solidFill>
                <a:schemeClr val="accent2"/>
              </a:solidFill>
            </a:endParaRPr>
          </a:p>
        </p:txBody>
      </p:sp>
      <p:sp>
        <p:nvSpPr>
          <p:cNvPr id="5" name="Google Shape;86;p13">
            <a:extLst>
              <a:ext uri="{FF2B5EF4-FFF2-40B4-BE49-F238E27FC236}">
                <a16:creationId xmlns:a16="http://schemas.microsoft.com/office/drawing/2014/main" id="{580DC7B1-7B9E-D2DB-539E-5A175770667F}"/>
              </a:ext>
            </a:extLst>
          </p:cNvPr>
          <p:cNvSpPr/>
          <p:nvPr/>
        </p:nvSpPr>
        <p:spPr>
          <a:xfrm>
            <a:off x="7391402" y="2350171"/>
            <a:ext cx="952500" cy="38100"/>
          </a:xfrm>
          <a:prstGeom prst="rect">
            <a:avLst/>
          </a:prstGeom>
          <a:solidFill>
            <a:srgbClr val="38BD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i="0" u="none" strike="noStrike">
              <a:ln w="0"/>
              <a:effectLst>
                <a:outerShdw blurRad="38100" dist="19050" dir="2700000" algn="tl" rotWithShape="0">
                  <a:schemeClr val="dk1">
                    <a:alpha val="40000"/>
                  </a:schemeClr>
                </a:outerShdw>
              </a:effectLst>
              <a:latin typeface="Calibri"/>
              <a:ea typeface="Calibri"/>
              <a:cs typeface="Calibri"/>
              <a:sym typeface="Calibri"/>
            </a:endParaRPr>
          </a:p>
        </p:txBody>
      </p:sp>
      <p:pic>
        <p:nvPicPr>
          <p:cNvPr id="7" name="Picture 6">
            <a:extLst>
              <a:ext uri="{FF2B5EF4-FFF2-40B4-BE49-F238E27FC236}">
                <a16:creationId xmlns:a16="http://schemas.microsoft.com/office/drawing/2014/main" id="{A6516139-B4B9-6B6A-7AC0-2885C44AE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9" y="744990"/>
            <a:ext cx="4514850" cy="5019675"/>
          </a:xfrm>
          <a:prstGeom prst="ellipse">
            <a:avLst/>
          </a:prstGeom>
          <a:ln>
            <a:noFill/>
          </a:ln>
          <a:effectLst>
            <a:softEdge rad="112500"/>
          </a:effectLst>
        </p:spPr>
      </p:pic>
    </p:spTree>
    <p:extLst>
      <p:ext uri="{BB962C8B-B14F-4D97-AF65-F5344CB8AC3E}">
        <p14:creationId xmlns:p14="http://schemas.microsoft.com/office/powerpoint/2010/main" val="18873114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E8AA7-B329-3B2F-00E6-8F7115DB7CA6}"/>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D9AD6C33-99C0-6A4B-5919-3E655B5C0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2234249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C9562B-EACA-6753-78EF-6E27BE330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581"/>
            <a:ext cx="12192000" cy="6804837"/>
          </a:xfrm>
          <a:prstGeom prst="rect">
            <a:avLst/>
          </a:prstGeom>
        </p:spPr>
      </p:pic>
    </p:spTree>
    <p:extLst>
      <p:ext uri="{BB962C8B-B14F-4D97-AF65-F5344CB8AC3E}">
        <p14:creationId xmlns:p14="http://schemas.microsoft.com/office/powerpoint/2010/main" val="19540822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16BE43-3FAE-4CF0-59DD-F3A7A2833D81}"/>
              </a:ext>
            </a:extLst>
          </p:cNvPr>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9124972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527689-C804-E9AA-2ED3-8DB5B9CFB47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9194360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5EEF00-BE42-2DA6-818C-A4F78E58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9474217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D72B3EF-250D-F45E-6CBA-A6281D9C2462}"/>
              </a:ext>
            </a:extLst>
          </p:cNvPr>
          <p:cNvSpPr txBox="1"/>
          <p:nvPr/>
        </p:nvSpPr>
        <p:spPr>
          <a:xfrm>
            <a:off x="511629" y="231883"/>
            <a:ext cx="11212284" cy="1015663"/>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Learning Outcomes</a:t>
            </a:r>
          </a:p>
        </p:txBody>
      </p:sp>
      <p:sp>
        <p:nvSpPr>
          <p:cNvPr id="3" name="TextBox 2">
            <a:extLst>
              <a:ext uri="{FF2B5EF4-FFF2-40B4-BE49-F238E27FC236}">
                <a16:creationId xmlns:a16="http://schemas.microsoft.com/office/drawing/2014/main" id="{05C96CEB-3924-CD4A-8DB9-4A2BB8282091}"/>
              </a:ext>
            </a:extLst>
          </p:cNvPr>
          <p:cNvSpPr txBox="1"/>
          <p:nvPr/>
        </p:nvSpPr>
        <p:spPr>
          <a:xfrm>
            <a:off x="541564" y="2271743"/>
            <a:ext cx="11108871" cy="2677656"/>
          </a:xfrm>
          <a:prstGeom prst="rect">
            <a:avLst/>
          </a:prstGeom>
          <a:noFill/>
        </p:spPr>
        <p:txBody>
          <a:bodyPr wrap="square">
            <a:spAutoFit/>
          </a:bodyPr>
          <a:lstStyle/>
          <a:p>
            <a:pPr>
              <a:buFont typeface="+mj-lt"/>
              <a:buAutoNum type="arabicPeriod"/>
            </a:pPr>
            <a:r>
              <a:rPr lang="en-US" sz="2800" b="1" dirty="0"/>
              <a:t>Describe</a:t>
            </a:r>
            <a:r>
              <a:rPr lang="en-US" sz="2800" dirty="0"/>
              <a:t> who Gazi Pir was and explain his role in spreading Islam.</a:t>
            </a:r>
          </a:p>
          <a:p>
            <a:pPr>
              <a:buFont typeface="+mj-lt"/>
              <a:buAutoNum type="arabicPeriod"/>
            </a:pPr>
            <a:r>
              <a:rPr lang="en-US" sz="2800" b="1" dirty="0"/>
              <a:t>Explain</a:t>
            </a:r>
            <a:r>
              <a:rPr lang="en-US" sz="2800" dirty="0"/>
              <a:t> how Gazi Pir helped protect people from wild animals.</a:t>
            </a:r>
          </a:p>
          <a:p>
            <a:pPr>
              <a:buFont typeface="+mj-lt"/>
              <a:buAutoNum type="arabicPeriod"/>
            </a:pPr>
            <a:r>
              <a:rPr lang="en-US" sz="2800" b="1" dirty="0"/>
              <a:t>Analyze</a:t>
            </a:r>
            <a:r>
              <a:rPr lang="en-US" sz="2800" dirty="0"/>
              <a:t> the cultural and historical significance of the legend of Gazi Pir in Bangladesh's folk literature, art, and indigenous theatre.</a:t>
            </a:r>
          </a:p>
          <a:p>
            <a:pPr>
              <a:buFont typeface="+mj-lt"/>
              <a:buAutoNum type="arabicPeriod"/>
            </a:pPr>
            <a:r>
              <a:rPr lang="en-US" sz="2800" b="1" dirty="0"/>
              <a:t>Identify</a:t>
            </a:r>
            <a:r>
              <a:rPr lang="en-US" sz="2800" dirty="0"/>
              <a:t> the miraculous powers and legendary qualities attributed to Gazi Pir in Bengali folklore.</a:t>
            </a:r>
          </a:p>
        </p:txBody>
      </p:sp>
    </p:spTree>
    <p:extLst>
      <p:ext uri="{BB962C8B-B14F-4D97-AF65-F5344CB8AC3E}">
        <p14:creationId xmlns:p14="http://schemas.microsoft.com/office/powerpoint/2010/main" val="3660923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CEBB1-F2AF-0BD8-6268-36AB957F1D3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0E44E9F-027F-257A-9078-B552940341EB}"/>
              </a:ext>
            </a:extLst>
          </p:cNvPr>
          <p:cNvPicPr>
            <a:picLocks noChangeAspect="1"/>
          </p:cNvPicPr>
          <p:nvPr/>
        </p:nvPicPr>
        <p:blipFill>
          <a:blip r:embed="rId2"/>
          <a:stretch>
            <a:fillRect/>
          </a:stretch>
        </p:blipFill>
        <p:spPr>
          <a:xfrm>
            <a:off x="1397000" y="1073918"/>
            <a:ext cx="8712200" cy="5504681"/>
          </a:xfrm>
          <a:prstGeom prst="rect">
            <a:avLst/>
          </a:prstGeom>
        </p:spPr>
      </p:pic>
      <p:sp>
        <p:nvSpPr>
          <p:cNvPr id="3" name="TextBox 2">
            <a:extLst>
              <a:ext uri="{FF2B5EF4-FFF2-40B4-BE49-F238E27FC236}">
                <a16:creationId xmlns:a16="http://schemas.microsoft.com/office/drawing/2014/main" id="{07FB0316-B460-E4EB-3CD9-3138CB92FE8D}"/>
              </a:ext>
            </a:extLst>
          </p:cNvPr>
          <p:cNvSpPr txBox="1"/>
          <p:nvPr/>
        </p:nvSpPr>
        <p:spPr>
          <a:xfrm>
            <a:off x="330200" y="187319"/>
            <a:ext cx="11442700" cy="1077218"/>
          </a:xfrm>
          <a:prstGeom prst="rect">
            <a:avLst/>
          </a:prstGeom>
          <a:noFill/>
        </p:spPr>
        <p:txBody>
          <a:bodyPr wrap="square">
            <a:spAutoFit/>
          </a:bodyPr>
          <a:lstStyle/>
          <a:p>
            <a:pPr algn="ctr">
              <a:buNone/>
            </a:pPr>
            <a:r>
              <a:rPr lang="en-US" sz="9600" b="1" baseline="-25000" dirty="0">
                <a:solidFill>
                  <a:srgbClr val="7030A0"/>
                </a:solidFill>
                <a:latin typeface="Impact" panose="020B0806030902050204" pitchFamily="34" charset="0"/>
              </a:rPr>
              <a:t>READ THE TEXT CAREFULLY</a:t>
            </a:r>
            <a:endParaRPr lang="en-US" sz="9600" baseline="-25000" dirty="0">
              <a:solidFill>
                <a:srgbClr val="7030A0"/>
              </a:solidFill>
              <a:latin typeface="Impact" panose="020B0806030902050204" pitchFamily="34" charset="0"/>
            </a:endParaRPr>
          </a:p>
        </p:txBody>
      </p:sp>
    </p:spTree>
    <p:extLst>
      <p:ext uri="{BB962C8B-B14F-4D97-AF65-F5344CB8AC3E}">
        <p14:creationId xmlns:p14="http://schemas.microsoft.com/office/powerpoint/2010/main" val="9705207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278271-B1BE-726C-E363-AEE9A8EF8CEA}"/>
              </a:ext>
            </a:extLst>
          </p:cNvPr>
          <p:cNvSpPr txBox="1"/>
          <p:nvPr/>
        </p:nvSpPr>
        <p:spPr>
          <a:xfrm>
            <a:off x="575353" y="753912"/>
            <a:ext cx="11003622" cy="5016758"/>
          </a:xfrm>
          <a:prstGeom prst="rect">
            <a:avLst/>
          </a:prstGeom>
          <a:noFill/>
        </p:spPr>
        <p:txBody>
          <a:bodyPr wrap="square">
            <a:spAutoFit/>
          </a:bodyPr>
          <a:lstStyle/>
          <a:p>
            <a:pPr algn="just"/>
            <a:r>
              <a:rPr lang="en-US" sz="3200" dirty="0"/>
              <a:t>According to some myths and legends, Gazi Pir was a Muslim saint who is said to have spread Islam in the parts of Bengal close to the Sundarbans. He was credited (</a:t>
            </a:r>
            <a:r>
              <a:rPr lang="as-IN" sz="3200" dirty="0"/>
              <a:t>কৃতিত্ব</a:t>
            </a:r>
            <a:r>
              <a:rPr lang="en-US" sz="3200" dirty="0"/>
              <a:t>) with many miracles. For example, he could supposedly calm dangerous animals and make them docile (</a:t>
            </a:r>
            <a:r>
              <a:rPr lang="as-IN" sz="3200" dirty="0"/>
              <a:t>অনুগত</a:t>
            </a:r>
            <a:r>
              <a:rPr lang="en-US" sz="3200" dirty="0"/>
              <a:t>). He is usually depicted in Paats or scroll paintings riding a fierce-looking Bengal tiger, a snake in his hand, but in no apparent danger. According to some stories. he also fought crocodiles (</a:t>
            </a:r>
            <a:r>
              <a:rPr lang="as-IN" sz="3200" dirty="0"/>
              <a:t>কুমির</a:t>
            </a:r>
            <a:r>
              <a:rPr lang="en-US" sz="3200" dirty="0"/>
              <a:t>) who threatened the people of the region full of canals and creeks, indeed, a kind of watery jungle bordering the Bay of Bengal. </a:t>
            </a:r>
          </a:p>
        </p:txBody>
      </p:sp>
    </p:spTree>
    <p:extLst>
      <p:ext uri="{BB962C8B-B14F-4D97-AF65-F5344CB8AC3E}">
        <p14:creationId xmlns:p14="http://schemas.microsoft.com/office/powerpoint/2010/main" val="20546325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7995A40-FE66-EFF6-BC7A-598C6DE59B8E}"/>
              </a:ext>
            </a:extLst>
          </p:cNvPr>
          <p:cNvPicPr>
            <a:picLocks noChangeAspect="1"/>
          </p:cNvPicPr>
          <p:nvPr/>
        </p:nvPicPr>
        <p:blipFill>
          <a:blip r:embed="rId2"/>
          <a:stretch>
            <a:fillRect/>
          </a:stretch>
        </p:blipFill>
        <p:spPr>
          <a:xfrm>
            <a:off x="0" y="-1"/>
            <a:ext cx="12192000" cy="6810375"/>
          </a:xfrm>
          <a:prstGeom prst="rect">
            <a:avLst/>
          </a:prstGeom>
        </p:spPr>
      </p:pic>
    </p:spTree>
    <p:extLst>
      <p:ext uri="{BB962C8B-B14F-4D97-AF65-F5344CB8AC3E}">
        <p14:creationId xmlns:p14="http://schemas.microsoft.com/office/powerpoint/2010/main" val="42910562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F7C13B-0E03-CA4E-CBD0-F7CFE361E630}"/>
              </a:ext>
            </a:extLst>
          </p:cNvPr>
          <p:cNvSpPr txBox="1"/>
          <p:nvPr/>
        </p:nvSpPr>
        <p:spPr>
          <a:xfrm>
            <a:off x="526982" y="679451"/>
            <a:ext cx="11042583" cy="5632311"/>
          </a:xfrm>
          <a:prstGeom prst="rect">
            <a:avLst/>
          </a:prstGeom>
          <a:noFill/>
        </p:spPr>
        <p:txBody>
          <a:bodyPr wrap="square">
            <a:spAutoFit/>
          </a:bodyPr>
          <a:lstStyle/>
          <a:p>
            <a:pPr algn="just"/>
            <a:r>
              <a:rPr lang="en-US" sz="3600" dirty="0"/>
              <a:t>Because of his alert and vigilant (</a:t>
            </a:r>
            <a:r>
              <a:rPr lang="as-IN" sz="3600" dirty="0"/>
              <a:t>সতর্ক</a:t>
            </a:r>
            <a:r>
              <a:rPr lang="en-US" sz="3600" dirty="0"/>
              <a:t>) presence, all predatory (</a:t>
            </a:r>
            <a:r>
              <a:rPr lang="as-IN" sz="3600" dirty="0"/>
              <a:t>শিকারী</a:t>
            </a:r>
            <a:r>
              <a:rPr lang="en-US" sz="3600" dirty="0"/>
              <a:t>) animals were said to have been kept within bounds. It was also believed that he enabled villagers to live close to forests and jungles and cultivate (</a:t>
            </a:r>
            <a:r>
              <a:rPr lang="as-IN" sz="3600" dirty="0"/>
              <a:t>চাষ করা</a:t>
            </a:r>
            <a:r>
              <a:rPr lang="en-US" sz="3600" dirty="0"/>
              <a:t>) their lands. Consequently, people of these regions would pray to him for protection (</a:t>
            </a:r>
            <a:r>
              <a:rPr lang="as-IN" sz="3600" dirty="0"/>
              <a:t>সুরক্ষা</a:t>
            </a:r>
            <a:r>
              <a:rPr lang="en-US" sz="3600" dirty="0"/>
              <a:t>). The story of Gazi Pir has been preserved (</a:t>
            </a:r>
            <a:r>
              <a:rPr lang="as-IN" sz="3600" dirty="0"/>
              <a:t>সংরক্ষিত</a:t>
            </a:r>
            <a:r>
              <a:rPr lang="en-US" sz="3600" dirty="0"/>
              <a:t>) in folk literature as well as art and has been performed in indigenous theatre. Some Gazir </a:t>
            </a:r>
            <a:r>
              <a:rPr lang="en-US" sz="3600" dirty="0" err="1"/>
              <a:t>paat</a:t>
            </a:r>
            <a:r>
              <a:rPr lang="en-US" sz="3600" dirty="0"/>
              <a:t> scrolls are part of the collection of the British Museum.</a:t>
            </a:r>
          </a:p>
        </p:txBody>
      </p:sp>
    </p:spTree>
    <p:extLst>
      <p:ext uri="{BB962C8B-B14F-4D97-AF65-F5344CB8AC3E}">
        <p14:creationId xmlns:p14="http://schemas.microsoft.com/office/powerpoint/2010/main" val="41476783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3BDCD5-99B7-382D-24D5-A34E9F45F3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545"/>
            <a:ext cx="12192000" cy="6562909"/>
          </a:xfrm>
          <a:prstGeom prst="rect">
            <a:avLst/>
          </a:prstGeom>
        </p:spPr>
      </p:pic>
    </p:spTree>
    <p:extLst>
      <p:ext uri="{BB962C8B-B14F-4D97-AF65-F5344CB8AC3E}">
        <p14:creationId xmlns:p14="http://schemas.microsoft.com/office/powerpoint/2010/main" val="373277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29ACA-4728-3E90-A6D2-DC55EB492B0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347AB72-C35D-8305-14C4-2E07E8160C3E}"/>
              </a:ext>
            </a:extLst>
          </p:cNvPr>
          <p:cNvSpPr/>
          <p:nvPr/>
        </p:nvSpPr>
        <p:spPr>
          <a:xfrm>
            <a:off x="0" y="-1842"/>
            <a:ext cx="12192000" cy="1743556"/>
          </a:xfrm>
          <a:prstGeom prst="rect">
            <a:avLst/>
          </a:prstGeom>
          <a:ln w="38100"/>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2" name="TextBox 1">
            <a:extLst>
              <a:ext uri="{FF2B5EF4-FFF2-40B4-BE49-F238E27FC236}">
                <a16:creationId xmlns:a16="http://schemas.microsoft.com/office/drawing/2014/main" id="{8969952F-D67E-EE87-ED87-5CAD998ADF88}"/>
              </a:ext>
            </a:extLst>
          </p:cNvPr>
          <p:cNvSpPr txBox="1"/>
          <p:nvPr/>
        </p:nvSpPr>
        <p:spPr>
          <a:xfrm>
            <a:off x="642257" y="413657"/>
            <a:ext cx="10961914" cy="1107996"/>
          </a:xfrm>
          <a:prstGeom prst="rect">
            <a:avLst/>
          </a:prstGeom>
          <a:noFill/>
        </p:spPr>
        <p:txBody>
          <a:bodyPr wrap="square" rtlCol="0">
            <a:spAutoFit/>
          </a:bodyPr>
          <a:lstStyle/>
          <a:p>
            <a:pPr algn="ctr"/>
            <a:r>
              <a:rPr lang="en-US" sz="6600" b="1" spc="50" dirty="0">
                <a:ln w="9525" cmpd="sng">
                  <a:solidFill>
                    <a:schemeClr val="accent1"/>
                  </a:solidFill>
                  <a:prstDash val="solid"/>
                </a:ln>
                <a:solidFill>
                  <a:srgbClr val="70AD47">
                    <a:tint val="1000"/>
                  </a:srgbClr>
                </a:solidFill>
                <a:effectLst>
                  <a:glow rad="38100">
                    <a:schemeClr val="accent1">
                      <a:alpha val="40000"/>
                    </a:schemeClr>
                  </a:glow>
                </a:effectLst>
              </a:rPr>
              <a:t>GROUP DISCUSSION</a:t>
            </a:r>
          </a:p>
        </p:txBody>
      </p:sp>
      <p:sp>
        <p:nvSpPr>
          <p:cNvPr id="4" name="TextBox 3">
            <a:extLst>
              <a:ext uri="{FF2B5EF4-FFF2-40B4-BE49-F238E27FC236}">
                <a16:creationId xmlns:a16="http://schemas.microsoft.com/office/drawing/2014/main" id="{6B3FA335-4A35-50F1-6C36-B5B35417E431}"/>
              </a:ext>
            </a:extLst>
          </p:cNvPr>
          <p:cNvSpPr txBox="1"/>
          <p:nvPr/>
        </p:nvSpPr>
        <p:spPr>
          <a:xfrm>
            <a:off x="285749" y="3428999"/>
            <a:ext cx="11634107" cy="1938992"/>
          </a:xfrm>
          <a:prstGeom prst="rect">
            <a:avLst/>
          </a:prstGeom>
          <a:noFill/>
        </p:spPr>
        <p:txBody>
          <a:bodyPr wrap="square">
            <a:spAutoFit/>
          </a:bodyPr>
          <a:lstStyle/>
          <a:p>
            <a:pPr algn="ctr"/>
            <a:r>
              <a:rPr lang="en-US" sz="6000" b="1" dirty="0"/>
              <a:t>Discuss about some uncommon words</a:t>
            </a:r>
          </a:p>
        </p:txBody>
      </p:sp>
    </p:spTree>
    <p:extLst>
      <p:ext uri="{BB962C8B-B14F-4D97-AF65-F5344CB8AC3E}">
        <p14:creationId xmlns:p14="http://schemas.microsoft.com/office/powerpoint/2010/main" val="37472250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153DB8-A78E-E055-971B-DB69491A7C7C}"/>
              </a:ext>
            </a:extLst>
          </p:cNvPr>
          <p:cNvSpPr txBox="1"/>
          <p:nvPr/>
        </p:nvSpPr>
        <p:spPr>
          <a:xfrm>
            <a:off x="461643" y="813135"/>
            <a:ext cx="6071237" cy="2123658"/>
          </a:xfrm>
          <a:prstGeom prst="rect">
            <a:avLst/>
          </a:prstGeom>
          <a:noFill/>
        </p:spPr>
        <p:txBody>
          <a:bodyPr wrap="square">
            <a:spAutoFit/>
          </a:bodyPr>
          <a:lstStyle/>
          <a:p>
            <a:pPr algn="ctr"/>
            <a:r>
              <a:rPr lang="en-US" sz="6600" b="1" dirty="0"/>
              <a:t>Choose the best answer</a:t>
            </a:r>
          </a:p>
        </p:txBody>
      </p:sp>
      <p:pic>
        <p:nvPicPr>
          <p:cNvPr id="4" name="Picture 3">
            <a:extLst>
              <a:ext uri="{FF2B5EF4-FFF2-40B4-BE49-F238E27FC236}">
                <a16:creationId xmlns:a16="http://schemas.microsoft.com/office/drawing/2014/main" id="{1EBA4F61-4B11-134D-A02D-2EC83F3229E4}"/>
              </a:ext>
            </a:extLst>
          </p:cNvPr>
          <p:cNvPicPr>
            <a:picLocks noChangeAspect="1"/>
          </p:cNvPicPr>
          <p:nvPr/>
        </p:nvPicPr>
        <p:blipFill>
          <a:blip r:embed="rId2"/>
          <a:stretch>
            <a:fillRect/>
          </a:stretch>
        </p:blipFill>
        <p:spPr>
          <a:xfrm>
            <a:off x="6853227" y="317499"/>
            <a:ext cx="5054314" cy="6060442"/>
          </a:xfrm>
          <a:prstGeom prst="rect">
            <a:avLst/>
          </a:prstGeom>
        </p:spPr>
      </p:pic>
    </p:spTree>
    <p:extLst>
      <p:ext uri="{BB962C8B-B14F-4D97-AF65-F5344CB8AC3E}">
        <p14:creationId xmlns:p14="http://schemas.microsoft.com/office/powerpoint/2010/main" val="23622618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B5959E-51CB-E997-A734-90C1E8B43A7D}"/>
              </a:ext>
            </a:extLst>
          </p:cNvPr>
          <p:cNvSpPr txBox="1"/>
          <p:nvPr/>
        </p:nvSpPr>
        <p:spPr>
          <a:xfrm>
            <a:off x="897154" y="1180802"/>
            <a:ext cx="10705566" cy="3970318"/>
          </a:xfrm>
          <a:prstGeom prst="rect">
            <a:avLst/>
          </a:prstGeom>
          <a:noFill/>
        </p:spPr>
        <p:txBody>
          <a:bodyPr wrap="square">
            <a:spAutoFit/>
          </a:bodyPr>
          <a:lstStyle/>
          <a:p>
            <a:pPr marL="742950" indent="-742950">
              <a:buAutoNum type="arabicPeriod"/>
            </a:pPr>
            <a:r>
              <a:rPr lang="en-US" sz="3600" b="1" dirty="0"/>
              <a:t>Who was Gazi Pir?</a:t>
            </a:r>
            <a:br>
              <a:rPr lang="en-US" sz="3600" dirty="0"/>
            </a:br>
            <a:r>
              <a:rPr lang="en-US" sz="3600" dirty="0"/>
              <a:t>a) A warrior</a:t>
            </a:r>
            <a:br>
              <a:rPr lang="en-US" sz="3600" dirty="0"/>
            </a:br>
            <a:r>
              <a:rPr lang="en-US" sz="3600" dirty="0"/>
              <a:t>b) A poet</a:t>
            </a:r>
            <a:br>
              <a:rPr lang="en-US" sz="3600" dirty="0"/>
            </a:br>
            <a:r>
              <a:rPr lang="en-US" sz="3600" dirty="0"/>
              <a:t>c) A Muslim saint</a:t>
            </a:r>
            <a:br>
              <a:rPr lang="en-US" sz="3600" dirty="0"/>
            </a:br>
            <a:r>
              <a:rPr lang="en-US" sz="3600" dirty="0"/>
              <a:t>d) A ruler</a:t>
            </a:r>
          </a:p>
          <a:p>
            <a:br>
              <a:rPr lang="en-US" sz="3600" dirty="0"/>
            </a:br>
            <a:r>
              <a:rPr lang="en-US" sz="3600" b="1" dirty="0"/>
              <a:t>Answer: c) A Muslim saint</a:t>
            </a:r>
            <a:endParaRPr lang="en-US" sz="3600" dirty="0"/>
          </a:p>
        </p:txBody>
      </p:sp>
      <p:pic>
        <p:nvPicPr>
          <p:cNvPr id="9" name="Picture 8">
            <a:extLst>
              <a:ext uri="{FF2B5EF4-FFF2-40B4-BE49-F238E27FC236}">
                <a16:creationId xmlns:a16="http://schemas.microsoft.com/office/drawing/2014/main" id="{D6F4F9C9-95CE-CA6B-25CE-D341DFCE37DA}"/>
              </a:ext>
            </a:extLst>
          </p:cNvPr>
          <p:cNvPicPr>
            <a:picLocks noChangeAspect="1"/>
          </p:cNvPicPr>
          <p:nvPr/>
        </p:nvPicPr>
        <p:blipFill>
          <a:blip r:embed="rId2"/>
          <a:stretch>
            <a:fillRect/>
          </a:stretch>
        </p:blipFill>
        <p:spPr>
          <a:xfrm>
            <a:off x="7422187" y="1000758"/>
            <a:ext cx="3461337" cy="4150362"/>
          </a:xfrm>
          <a:prstGeom prst="rect">
            <a:avLst/>
          </a:prstGeom>
        </p:spPr>
      </p:pic>
    </p:spTree>
    <p:extLst>
      <p:ext uri="{BB962C8B-B14F-4D97-AF65-F5344CB8AC3E}">
        <p14:creationId xmlns:p14="http://schemas.microsoft.com/office/powerpoint/2010/main" val="21604279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64D724-AF70-FBDC-130F-9D3EDB5BAF1A}"/>
              </a:ext>
            </a:extLst>
          </p:cNvPr>
          <p:cNvSpPr txBox="1"/>
          <p:nvPr/>
        </p:nvSpPr>
        <p:spPr>
          <a:xfrm>
            <a:off x="680586" y="727582"/>
            <a:ext cx="10830827" cy="4524315"/>
          </a:xfrm>
          <a:prstGeom prst="rect">
            <a:avLst/>
          </a:prstGeom>
          <a:noFill/>
        </p:spPr>
        <p:txBody>
          <a:bodyPr wrap="square">
            <a:spAutoFit/>
          </a:bodyPr>
          <a:lstStyle/>
          <a:p>
            <a:pPr marL="457200" indent="-457200"/>
            <a:r>
              <a:rPr lang="en-US" sz="3600" b="1" dirty="0"/>
              <a:t>2. Where did Gazi Pir spread Islam?</a:t>
            </a:r>
            <a:br>
              <a:rPr lang="en-US" sz="3600" dirty="0"/>
            </a:br>
            <a:r>
              <a:rPr lang="en-US" sz="3600" dirty="0"/>
              <a:t>a) Northern India</a:t>
            </a:r>
            <a:br>
              <a:rPr lang="en-US" sz="3600" dirty="0"/>
            </a:br>
            <a:r>
              <a:rPr lang="en-US" sz="3600" dirty="0"/>
              <a:t>b) The parts of Bengal close to the </a:t>
            </a:r>
            <a:r>
              <a:rPr lang="en-US" sz="3600" dirty="0" err="1"/>
              <a:t>Sunderbans</a:t>
            </a:r>
            <a:br>
              <a:rPr lang="en-US" sz="3600" dirty="0"/>
            </a:br>
            <a:r>
              <a:rPr lang="en-US" sz="3600" dirty="0"/>
              <a:t>c) The Himalayan region</a:t>
            </a:r>
            <a:br>
              <a:rPr lang="en-US" sz="3600" dirty="0"/>
            </a:br>
            <a:r>
              <a:rPr lang="en-US" sz="3600" dirty="0"/>
              <a:t>d) The Bay of Bengal</a:t>
            </a:r>
          </a:p>
          <a:p>
            <a:br>
              <a:rPr lang="en-US" sz="3600" dirty="0"/>
            </a:br>
            <a:r>
              <a:rPr lang="en-US" sz="3600" b="1" dirty="0"/>
              <a:t>    b) The parts of Bengal close </a:t>
            </a:r>
          </a:p>
          <a:p>
            <a:r>
              <a:rPr lang="en-US" sz="3600" b="1" dirty="0"/>
              <a:t>	to the </a:t>
            </a:r>
            <a:r>
              <a:rPr lang="en-US" sz="3600" b="1" dirty="0" err="1"/>
              <a:t>Sunderbans</a:t>
            </a:r>
            <a:endParaRPr lang="en-US" sz="3600" dirty="0"/>
          </a:p>
        </p:txBody>
      </p:sp>
      <p:pic>
        <p:nvPicPr>
          <p:cNvPr id="4" name="Picture 3">
            <a:extLst>
              <a:ext uri="{FF2B5EF4-FFF2-40B4-BE49-F238E27FC236}">
                <a16:creationId xmlns:a16="http://schemas.microsoft.com/office/drawing/2014/main" id="{514702D4-479F-54A8-515C-1CCE21CAEC97}"/>
              </a:ext>
            </a:extLst>
          </p:cNvPr>
          <p:cNvPicPr>
            <a:picLocks noChangeAspect="1"/>
          </p:cNvPicPr>
          <p:nvPr/>
        </p:nvPicPr>
        <p:blipFill>
          <a:blip r:embed="rId2"/>
          <a:stretch>
            <a:fillRect/>
          </a:stretch>
        </p:blipFill>
        <p:spPr>
          <a:xfrm>
            <a:off x="8275627" y="2583554"/>
            <a:ext cx="2717493" cy="3258446"/>
          </a:xfrm>
          <a:prstGeom prst="rect">
            <a:avLst/>
          </a:prstGeom>
        </p:spPr>
      </p:pic>
    </p:spTree>
    <p:extLst>
      <p:ext uri="{BB962C8B-B14F-4D97-AF65-F5344CB8AC3E}">
        <p14:creationId xmlns:p14="http://schemas.microsoft.com/office/powerpoint/2010/main" val="21277128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1CFD9B-1ADD-0C64-C98C-94DCED8087E5}"/>
              </a:ext>
            </a:extLst>
          </p:cNvPr>
          <p:cNvSpPr txBox="1"/>
          <p:nvPr/>
        </p:nvSpPr>
        <p:spPr>
          <a:xfrm>
            <a:off x="1056640" y="905917"/>
            <a:ext cx="10668000" cy="3970318"/>
          </a:xfrm>
          <a:prstGeom prst="rect">
            <a:avLst/>
          </a:prstGeom>
          <a:noFill/>
        </p:spPr>
        <p:txBody>
          <a:bodyPr wrap="square">
            <a:spAutoFit/>
          </a:bodyPr>
          <a:lstStyle/>
          <a:p>
            <a:r>
              <a:rPr lang="en-US" sz="3600" b="1" dirty="0"/>
              <a:t>3. What miracle is Gazi Pir known for?</a:t>
            </a:r>
            <a:endParaRPr lang="en-US" sz="3600" dirty="0"/>
          </a:p>
          <a:p>
            <a:pPr marL="457200"/>
            <a:r>
              <a:rPr lang="en-US" sz="3600" dirty="0"/>
              <a:t>a) Flying across rivers</a:t>
            </a:r>
            <a:br>
              <a:rPr lang="en-US" sz="3600" dirty="0"/>
            </a:br>
            <a:r>
              <a:rPr lang="en-US" sz="3600" dirty="0"/>
              <a:t>b) Calming dangerous animals</a:t>
            </a:r>
            <a:br>
              <a:rPr lang="en-US" sz="3600" dirty="0"/>
            </a:br>
            <a:r>
              <a:rPr lang="en-US" sz="3600" dirty="0"/>
              <a:t>c) Turning water into food</a:t>
            </a:r>
            <a:br>
              <a:rPr lang="en-US" sz="3600" dirty="0"/>
            </a:br>
            <a:r>
              <a:rPr lang="en-US" sz="3600" dirty="0"/>
              <a:t>d) Building canals</a:t>
            </a:r>
          </a:p>
          <a:p>
            <a:pPr marL="457200"/>
            <a:br>
              <a:rPr lang="en-US" sz="3600" dirty="0"/>
            </a:br>
            <a:r>
              <a:rPr lang="en-US" sz="3600" b="1" dirty="0"/>
              <a:t>Answer: b) Calming dangerous animals</a:t>
            </a:r>
            <a:endParaRPr lang="en-US" sz="3600" dirty="0"/>
          </a:p>
        </p:txBody>
      </p:sp>
      <p:pic>
        <p:nvPicPr>
          <p:cNvPr id="4" name="Picture 3">
            <a:extLst>
              <a:ext uri="{FF2B5EF4-FFF2-40B4-BE49-F238E27FC236}">
                <a16:creationId xmlns:a16="http://schemas.microsoft.com/office/drawing/2014/main" id="{C1D7F622-D20A-3292-3D2F-91459A753E66}"/>
              </a:ext>
            </a:extLst>
          </p:cNvPr>
          <p:cNvPicPr>
            <a:picLocks noChangeAspect="1"/>
          </p:cNvPicPr>
          <p:nvPr/>
        </p:nvPicPr>
        <p:blipFill>
          <a:blip r:embed="rId2"/>
          <a:stretch>
            <a:fillRect/>
          </a:stretch>
        </p:blipFill>
        <p:spPr>
          <a:xfrm>
            <a:off x="9261148" y="1391920"/>
            <a:ext cx="2118320" cy="2540000"/>
          </a:xfrm>
          <a:prstGeom prst="rect">
            <a:avLst/>
          </a:prstGeom>
        </p:spPr>
      </p:pic>
    </p:spTree>
    <p:extLst>
      <p:ext uri="{BB962C8B-B14F-4D97-AF65-F5344CB8AC3E}">
        <p14:creationId xmlns:p14="http://schemas.microsoft.com/office/powerpoint/2010/main" val="37910432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750471-5070-5976-FC3E-1DBDE9849001}"/>
              </a:ext>
            </a:extLst>
          </p:cNvPr>
          <p:cNvSpPr txBox="1"/>
          <p:nvPr/>
        </p:nvSpPr>
        <p:spPr>
          <a:xfrm>
            <a:off x="975360" y="682397"/>
            <a:ext cx="10414000" cy="3970318"/>
          </a:xfrm>
          <a:prstGeom prst="rect">
            <a:avLst/>
          </a:prstGeom>
          <a:noFill/>
        </p:spPr>
        <p:txBody>
          <a:bodyPr wrap="square">
            <a:spAutoFit/>
          </a:bodyPr>
          <a:lstStyle/>
          <a:p>
            <a:r>
              <a:rPr lang="en-US" sz="3600" b="1" dirty="0"/>
              <a:t>4. How is Gazi Pir depicted in scroll paintings?</a:t>
            </a:r>
            <a:endParaRPr lang="en-US" sz="3600" dirty="0"/>
          </a:p>
          <a:p>
            <a:pPr marL="457200"/>
            <a:r>
              <a:rPr lang="en-US" sz="3600" dirty="0"/>
              <a:t>a) Riding a horse with a sword</a:t>
            </a:r>
            <a:br>
              <a:rPr lang="en-US" sz="3600" dirty="0"/>
            </a:br>
            <a:r>
              <a:rPr lang="en-US" sz="3600" dirty="0"/>
              <a:t>b) Riding a tiger with a snake in his hand</a:t>
            </a:r>
            <a:br>
              <a:rPr lang="en-US" sz="3600" dirty="0"/>
            </a:br>
            <a:r>
              <a:rPr lang="en-US" sz="3600" dirty="0"/>
              <a:t>c) Sitting under a tree</a:t>
            </a:r>
            <a:br>
              <a:rPr lang="en-US" sz="3600" dirty="0"/>
            </a:br>
            <a:r>
              <a:rPr lang="en-US" sz="3600" dirty="0"/>
              <a:t>d) Fighting with villagers</a:t>
            </a:r>
          </a:p>
          <a:p>
            <a:pPr marL="457200"/>
            <a:br>
              <a:rPr lang="en-US" sz="3600" dirty="0"/>
            </a:br>
            <a:r>
              <a:rPr lang="en-US" sz="3600" b="1" dirty="0"/>
              <a:t>b) Riding a tiger with a snake in his hand</a:t>
            </a:r>
            <a:endParaRPr lang="en-US" sz="3600" dirty="0"/>
          </a:p>
        </p:txBody>
      </p:sp>
    </p:spTree>
    <p:extLst>
      <p:ext uri="{BB962C8B-B14F-4D97-AF65-F5344CB8AC3E}">
        <p14:creationId xmlns:p14="http://schemas.microsoft.com/office/powerpoint/2010/main" val="36944848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312CA2-7FF2-5F1E-3094-2C1DE6290891}"/>
              </a:ext>
            </a:extLst>
          </p:cNvPr>
          <p:cNvSpPr txBox="1"/>
          <p:nvPr/>
        </p:nvSpPr>
        <p:spPr>
          <a:xfrm>
            <a:off x="731520" y="651917"/>
            <a:ext cx="10932160" cy="3970318"/>
          </a:xfrm>
          <a:prstGeom prst="rect">
            <a:avLst/>
          </a:prstGeom>
          <a:noFill/>
        </p:spPr>
        <p:txBody>
          <a:bodyPr wrap="square">
            <a:spAutoFit/>
          </a:bodyPr>
          <a:lstStyle/>
          <a:p>
            <a:r>
              <a:rPr lang="en-US" sz="3600" b="1" dirty="0"/>
              <a:t>5. What kind of animals did Gazi Pir reportedly fight?</a:t>
            </a:r>
            <a:endParaRPr lang="en-US" sz="3600" dirty="0"/>
          </a:p>
          <a:p>
            <a:pPr marL="396875"/>
            <a:r>
              <a:rPr lang="en-US" sz="3600" dirty="0"/>
              <a:t>a) Lions</a:t>
            </a:r>
            <a:br>
              <a:rPr lang="en-US" sz="3600" dirty="0"/>
            </a:br>
            <a:r>
              <a:rPr lang="en-US" sz="3600" dirty="0"/>
              <a:t>b) Elephants</a:t>
            </a:r>
            <a:br>
              <a:rPr lang="en-US" sz="3600" dirty="0"/>
            </a:br>
            <a:r>
              <a:rPr lang="en-US" sz="3600" dirty="0"/>
              <a:t>c) Crocodiles</a:t>
            </a:r>
            <a:br>
              <a:rPr lang="en-US" sz="3600" dirty="0"/>
            </a:br>
            <a:r>
              <a:rPr lang="en-US" sz="3600" dirty="0"/>
              <a:t>d) Wolves</a:t>
            </a:r>
          </a:p>
          <a:p>
            <a:pPr marL="396875"/>
            <a:br>
              <a:rPr lang="en-US" sz="3600" dirty="0"/>
            </a:br>
            <a:r>
              <a:rPr lang="en-US" sz="3600" b="1" dirty="0"/>
              <a:t>Answer: c) Crocodiles</a:t>
            </a:r>
            <a:endParaRPr lang="en-US" sz="3600" dirty="0"/>
          </a:p>
        </p:txBody>
      </p:sp>
      <p:pic>
        <p:nvPicPr>
          <p:cNvPr id="4" name="Picture 3">
            <a:extLst>
              <a:ext uri="{FF2B5EF4-FFF2-40B4-BE49-F238E27FC236}">
                <a16:creationId xmlns:a16="http://schemas.microsoft.com/office/drawing/2014/main" id="{584745AD-7481-B07B-6570-FCA10A72E434}"/>
              </a:ext>
            </a:extLst>
          </p:cNvPr>
          <p:cNvPicPr>
            <a:picLocks noChangeAspect="1"/>
          </p:cNvPicPr>
          <p:nvPr/>
        </p:nvPicPr>
        <p:blipFill>
          <a:blip r:embed="rId2"/>
          <a:stretch>
            <a:fillRect/>
          </a:stretch>
        </p:blipFill>
        <p:spPr>
          <a:xfrm>
            <a:off x="7533947" y="1742438"/>
            <a:ext cx="3461337" cy="4150362"/>
          </a:xfrm>
          <a:prstGeom prst="rect">
            <a:avLst/>
          </a:prstGeom>
        </p:spPr>
      </p:pic>
    </p:spTree>
    <p:extLst>
      <p:ext uri="{BB962C8B-B14F-4D97-AF65-F5344CB8AC3E}">
        <p14:creationId xmlns:p14="http://schemas.microsoft.com/office/powerpoint/2010/main" val="16336498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17924D-EC87-EB66-7EDF-4701772B887B}"/>
              </a:ext>
            </a:extLst>
          </p:cNvPr>
          <p:cNvSpPr txBox="1"/>
          <p:nvPr/>
        </p:nvSpPr>
        <p:spPr>
          <a:xfrm>
            <a:off x="883920" y="523578"/>
            <a:ext cx="10444480" cy="5078313"/>
          </a:xfrm>
          <a:prstGeom prst="rect">
            <a:avLst/>
          </a:prstGeom>
          <a:noFill/>
        </p:spPr>
        <p:txBody>
          <a:bodyPr wrap="square">
            <a:spAutoFit/>
          </a:bodyPr>
          <a:lstStyle/>
          <a:p>
            <a:r>
              <a:rPr lang="en-US" sz="3600" b="1" dirty="0"/>
              <a:t>6. What geographical feature is associated with Gazi Pir’s stories?</a:t>
            </a:r>
            <a:br>
              <a:rPr lang="en-US" sz="3600" dirty="0"/>
            </a:br>
            <a:endParaRPr lang="en-US" sz="3600" dirty="0"/>
          </a:p>
          <a:p>
            <a:pPr marL="457200"/>
            <a:r>
              <a:rPr lang="en-US" sz="3600" dirty="0"/>
              <a:t>a) Deserts</a:t>
            </a:r>
            <a:br>
              <a:rPr lang="en-US" sz="3600" dirty="0"/>
            </a:br>
            <a:r>
              <a:rPr lang="en-US" sz="3600" dirty="0"/>
              <a:t>b) Snowy mountains</a:t>
            </a:r>
            <a:br>
              <a:rPr lang="en-US" sz="3600" dirty="0"/>
            </a:br>
            <a:r>
              <a:rPr lang="en-US" sz="3600" dirty="0"/>
              <a:t>c) Canals and creeks</a:t>
            </a:r>
            <a:br>
              <a:rPr lang="en-US" sz="3600" dirty="0"/>
            </a:br>
            <a:r>
              <a:rPr lang="en-US" sz="3600" dirty="0"/>
              <a:t>d) Open plains</a:t>
            </a:r>
          </a:p>
          <a:p>
            <a:pPr marL="457200"/>
            <a:br>
              <a:rPr lang="en-US" sz="3600" dirty="0"/>
            </a:br>
            <a:r>
              <a:rPr lang="en-US" sz="3600" b="1" dirty="0"/>
              <a:t>Answer: c) Canals and creeks</a:t>
            </a:r>
            <a:endParaRPr lang="en-US" sz="3600" dirty="0"/>
          </a:p>
        </p:txBody>
      </p:sp>
      <p:pic>
        <p:nvPicPr>
          <p:cNvPr id="4" name="Picture 3">
            <a:extLst>
              <a:ext uri="{FF2B5EF4-FFF2-40B4-BE49-F238E27FC236}">
                <a16:creationId xmlns:a16="http://schemas.microsoft.com/office/drawing/2014/main" id="{8B8D80CE-F389-8C4C-BDC2-B56E29C29C38}"/>
              </a:ext>
            </a:extLst>
          </p:cNvPr>
          <p:cNvPicPr>
            <a:picLocks noChangeAspect="1"/>
          </p:cNvPicPr>
          <p:nvPr/>
        </p:nvPicPr>
        <p:blipFill>
          <a:blip r:embed="rId2"/>
          <a:stretch>
            <a:fillRect/>
          </a:stretch>
        </p:blipFill>
        <p:spPr>
          <a:xfrm>
            <a:off x="8113067" y="1935478"/>
            <a:ext cx="3461337" cy="4150362"/>
          </a:xfrm>
          <a:prstGeom prst="rect">
            <a:avLst/>
          </a:prstGeom>
        </p:spPr>
      </p:pic>
    </p:spTree>
    <p:extLst>
      <p:ext uri="{BB962C8B-B14F-4D97-AF65-F5344CB8AC3E}">
        <p14:creationId xmlns:p14="http://schemas.microsoft.com/office/powerpoint/2010/main" val="7182236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E1666D-B67A-E359-199F-A3F7E6B73943}"/>
              </a:ext>
            </a:extLst>
          </p:cNvPr>
          <p:cNvSpPr txBox="1"/>
          <p:nvPr/>
        </p:nvSpPr>
        <p:spPr>
          <a:xfrm>
            <a:off x="751840" y="641757"/>
            <a:ext cx="10759440" cy="4524315"/>
          </a:xfrm>
          <a:prstGeom prst="rect">
            <a:avLst/>
          </a:prstGeom>
          <a:noFill/>
        </p:spPr>
        <p:txBody>
          <a:bodyPr wrap="square">
            <a:spAutoFit/>
          </a:bodyPr>
          <a:lstStyle/>
          <a:p>
            <a:r>
              <a:rPr lang="en-US" sz="3600" b="1" dirty="0"/>
              <a:t>7. How did Gazi Pir help villagers?</a:t>
            </a:r>
            <a:br>
              <a:rPr lang="en-US" sz="3600" dirty="0"/>
            </a:br>
            <a:endParaRPr lang="en-US" sz="3600" dirty="0"/>
          </a:p>
          <a:p>
            <a:pPr marL="517525"/>
            <a:r>
              <a:rPr lang="en-US" sz="3600" dirty="0"/>
              <a:t>a) By building houses for them</a:t>
            </a:r>
            <a:br>
              <a:rPr lang="en-US" sz="3600" dirty="0"/>
            </a:br>
            <a:r>
              <a:rPr lang="en-US" sz="3600" dirty="0"/>
              <a:t>b) By ensuring safety from predators</a:t>
            </a:r>
            <a:br>
              <a:rPr lang="en-US" sz="3600" dirty="0"/>
            </a:br>
            <a:r>
              <a:rPr lang="en-US" sz="3600" dirty="0"/>
              <a:t>c) By teaching them new farming techniques</a:t>
            </a:r>
            <a:br>
              <a:rPr lang="en-US" sz="3600" dirty="0"/>
            </a:br>
            <a:r>
              <a:rPr lang="en-US" sz="3600" dirty="0"/>
              <a:t>d) By bringing rain</a:t>
            </a:r>
          </a:p>
          <a:p>
            <a:pPr marL="517525"/>
            <a:br>
              <a:rPr lang="en-US" sz="3600" dirty="0"/>
            </a:br>
            <a:r>
              <a:rPr lang="en-US" sz="3600" b="1" dirty="0"/>
              <a:t>Answer: b) By ensuring safety from predators</a:t>
            </a:r>
            <a:endParaRPr lang="en-US" sz="3600" dirty="0"/>
          </a:p>
        </p:txBody>
      </p:sp>
    </p:spTree>
    <p:extLst>
      <p:ext uri="{BB962C8B-B14F-4D97-AF65-F5344CB8AC3E}">
        <p14:creationId xmlns:p14="http://schemas.microsoft.com/office/powerpoint/2010/main" val="23116763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BD93D3-A301-9188-B115-4AA95EEF3419}"/>
              </a:ext>
            </a:extLst>
          </p:cNvPr>
          <p:cNvSpPr txBox="1"/>
          <p:nvPr/>
        </p:nvSpPr>
        <p:spPr>
          <a:xfrm>
            <a:off x="955040" y="611277"/>
            <a:ext cx="10271760" cy="4524315"/>
          </a:xfrm>
          <a:prstGeom prst="rect">
            <a:avLst/>
          </a:prstGeom>
          <a:noFill/>
        </p:spPr>
        <p:txBody>
          <a:bodyPr wrap="square">
            <a:spAutoFit/>
          </a:bodyPr>
          <a:lstStyle/>
          <a:p>
            <a:r>
              <a:rPr lang="en-US" sz="3600" b="1" dirty="0"/>
              <a:t>8. Why did villagers pray to Gazi Pir?</a:t>
            </a:r>
            <a:br>
              <a:rPr lang="en-US" sz="3600" dirty="0"/>
            </a:br>
            <a:endParaRPr lang="en-US" sz="3600" dirty="0"/>
          </a:p>
          <a:p>
            <a:pPr marL="457200"/>
            <a:r>
              <a:rPr lang="en-US" sz="3600" dirty="0"/>
              <a:t>a) To gain wealth</a:t>
            </a:r>
            <a:br>
              <a:rPr lang="en-US" sz="3600" dirty="0"/>
            </a:br>
            <a:r>
              <a:rPr lang="en-US" sz="3600" dirty="0"/>
              <a:t>b) For protection from predators</a:t>
            </a:r>
            <a:br>
              <a:rPr lang="en-US" sz="3600" dirty="0"/>
            </a:br>
            <a:r>
              <a:rPr lang="en-US" sz="3600" dirty="0"/>
              <a:t>c) To improve trade</a:t>
            </a:r>
            <a:br>
              <a:rPr lang="en-US" sz="3600" dirty="0"/>
            </a:br>
            <a:r>
              <a:rPr lang="en-US" sz="3600" dirty="0"/>
              <a:t>d) To win wars</a:t>
            </a:r>
          </a:p>
          <a:p>
            <a:pPr marL="457200"/>
            <a:br>
              <a:rPr lang="en-US" sz="3600" dirty="0"/>
            </a:br>
            <a:r>
              <a:rPr lang="en-US" sz="3600" b="1" dirty="0"/>
              <a:t>Answer: b) For protection from predators</a:t>
            </a:r>
            <a:endParaRPr lang="en-US" sz="3600" dirty="0"/>
          </a:p>
        </p:txBody>
      </p:sp>
      <p:pic>
        <p:nvPicPr>
          <p:cNvPr id="4" name="Picture 3">
            <a:extLst>
              <a:ext uri="{FF2B5EF4-FFF2-40B4-BE49-F238E27FC236}">
                <a16:creationId xmlns:a16="http://schemas.microsoft.com/office/drawing/2014/main" id="{720C6E7D-43BE-D89D-DA45-9B2B9FAC8082}"/>
              </a:ext>
            </a:extLst>
          </p:cNvPr>
          <p:cNvPicPr>
            <a:picLocks noChangeAspect="1"/>
          </p:cNvPicPr>
          <p:nvPr/>
        </p:nvPicPr>
        <p:blipFill>
          <a:blip r:embed="rId2"/>
          <a:stretch>
            <a:fillRect/>
          </a:stretch>
        </p:blipFill>
        <p:spPr>
          <a:xfrm>
            <a:off x="8854747" y="1004566"/>
            <a:ext cx="2585413" cy="3100074"/>
          </a:xfrm>
          <a:prstGeom prst="rect">
            <a:avLst/>
          </a:prstGeom>
        </p:spPr>
      </p:pic>
    </p:spTree>
    <p:extLst>
      <p:ext uri="{BB962C8B-B14F-4D97-AF65-F5344CB8AC3E}">
        <p14:creationId xmlns:p14="http://schemas.microsoft.com/office/powerpoint/2010/main" val="17452437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4D6673-C096-0AE3-79FA-BF407014B452}"/>
              </a:ext>
            </a:extLst>
          </p:cNvPr>
          <p:cNvSpPr txBox="1"/>
          <p:nvPr/>
        </p:nvSpPr>
        <p:spPr>
          <a:xfrm>
            <a:off x="475916" y="810734"/>
            <a:ext cx="11240168" cy="4524315"/>
          </a:xfrm>
          <a:prstGeom prst="rect">
            <a:avLst/>
          </a:prstGeom>
          <a:noFill/>
        </p:spPr>
        <p:txBody>
          <a:bodyPr wrap="square">
            <a:spAutoFit/>
          </a:bodyPr>
          <a:lstStyle/>
          <a:p>
            <a:r>
              <a:rPr lang="en-US" sz="3600" b="1" dirty="0"/>
              <a:t>9. In what forms has the story of Gazi Pir been preserved?</a:t>
            </a:r>
            <a:br>
              <a:rPr lang="en-US" sz="3600" dirty="0"/>
            </a:br>
            <a:endParaRPr lang="en-US" sz="3600" dirty="0"/>
          </a:p>
          <a:p>
            <a:pPr marL="517525"/>
            <a:r>
              <a:rPr lang="en-US" sz="3600" dirty="0"/>
              <a:t>a) Historical records only</a:t>
            </a:r>
            <a:br>
              <a:rPr lang="en-US" sz="3600" dirty="0"/>
            </a:br>
            <a:r>
              <a:rPr lang="en-US" sz="3600" dirty="0"/>
              <a:t>b) Folk literature, art, and theatre</a:t>
            </a:r>
            <a:br>
              <a:rPr lang="en-US" sz="3600" dirty="0"/>
            </a:br>
            <a:r>
              <a:rPr lang="en-US" sz="3600" dirty="0"/>
              <a:t>c) Ancient scriptures</a:t>
            </a:r>
            <a:br>
              <a:rPr lang="en-US" sz="3600" dirty="0"/>
            </a:br>
            <a:r>
              <a:rPr lang="en-US" sz="3600" dirty="0"/>
              <a:t>d) Modern books</a:t>
            </a:r>
          </a:p>
          <a:p>
            <a:pPr marL="517525"/>
            <a:br>
              <a:rPr lang="en-US" sz="3600" dirty="0"/>
            </a:br>
            <a:r>
              <a:rPr lang="en-US" sz="3600" b="1" dirty="0"/>
              <a:t>Answer: b) Folk literature, art, and theatre</a:t>
            </a:r>
            <a:endParaRPr lang="en-US" sz="3600" dirty="0"/>
          </a:p>
        </p:txBody>
      </p:sp>
      <p:pic>
        <p:nvPicPr>
          <p:cNvPr id="4" name="Picture 3">
            <a:extLst>
              <a:ext uri="{FF2B5EF4-FFF2-40B4-BE49-F238E27FC236}">
                <a16:creationId xmlns:a16="http://schemas.microsoft.com/office/drawing/2014/main" id="{19054736-50AE-A44A-A97B-16F8F72A1CEC}"/>
              </a:ext>
            </a:extLst>
          </p:cNvPr>
          <p:cNvPicPr>
            <a:picLocks noChangeAspect="1"/>
          </p:cNvPicPr>
          <p:nvPr/>
        </p:nvPicPr>
        <p:blipFill>
          <a:blip r:embed="rId2"/>
          <a:stretch>
            <a:fillRect/>
          </a:stretch>
        </p:blipFill>
        <p:spPr>
          <a:xfrm>
            <a:off x="8915707" y="1522951"/>
            <a:ext cx="2595573" cy="3112256"/>
          </a:xfrm>
          <a:prstGeom prst="rect">
            <a:avLst/>
          </a:prstGeom>
        </p:spPr>
      </p:pic>
    </p:spTree>
    <p:extLst>
      <p:ext uri="{BB962C8B-B14F-4D97-AF65-F5344CB8AC3E}">
        <p14:creationId xmlns:p14="http://schemas.microsoft.com/office/powerpoint/2010/main" val="15066208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62FEF4-8937-3341-C929-ACFD18C600BD}"/>
              </a:ext>
            </a:extLst>
          </p:cNvPr>
          <p:cNvSpPr txBox="1"/>
          <p:nvPr/>
        </p:nvSpPr>
        <p:spPr>
          <a:xfrm>
            <a:off x="792480" y="743357"/>
            <a:ext cx="10728960" cy="3970318"/>
          </a:xfrm>
          <a:prstGeom prst="rect">
            <a:avLst/>
          </a:prstGeom>
          <a:noFill/>
        </p:spPr>
        <p:txBody>
          <a:bodyPr wrap="square">
            <a:spAutoFit/>
          </a:bodyPr>
          <a:lstStyle/>
          <a:p>
            <a:r>
              <a:rPr lang="en-US" sz="3600" b="1" dirty="0"/>
              <a:t>10. Where are some of the </a:t>
            </a:r>
            <a:r>
              <a:rPr lang="en-US" sz="3600" b="1" dirty="0" err="1"/>
              <a:t>Gazirpaat</a:t>
            </a:r>
            <a:r>
              <a:rPr lang="en-US" sz="3600" b="1" dirty="0"/>
              <a:t> scrolls preserved?</a:t>
            </a:r>
            <a:endParaRPr lang="en-US" sz="3600" dirty="0"/>
          </a:p>
          <a:p>
            <a:pPr lvl="1"/>
            <a:r>
              <a:rPr lang="en-US" sz="3600" dirty="0"/>
              <a:t>a) The National Museum of India</a:t>
            </a:r>
            <a:br>
              <a:rPr lang="en-US" sz="3600" dirty="0"/>
            </a:br>
            <a:r>
              <a:rPr lang="en-US" sz="3600" dirty="0"/>
              <a:t>b) The Louvre Museum</a:t>
            </a:r>
            <a:br>
              <a:rPr lang="en-US" sz="3600" dirty="0"/>
            </a:br>
            <a:r>
              <a:rPr lang="en-US" sz="3600" dirty="0"/>
              <a:t>c) The British Museum</a:t>
            </a:r>
            <a:br>
              <a:rPr lang="en-US" sz="3600" dirty="0"/>
            </a:br>
            <a:r>
              <a:rPr lang="en-US" sz="3600" dirty="0"/>
              <a:t>d) The Smithsonian Institution</a:t>
            </a:r>
          </a:p>
          <a:p>
            <a:pPr lvl="1"/>
            <a:br>
              <a:rPr lang="en-US" sz="3600" dirty="0"/>
            </a:br>
            <a:r>
              <a:rPr lang="en-US" sz="3600" b="1" dirty="0"/>
              <a:t>Answer: c) The British Museum</a:t>
            </a:r>
            <a:endParaRPr lang="en-US" sz="3600" dirty="0"/>
          </a:p>
        </p:txBody>
      </p:sp>
      <p:pic>
        <p:nvPicPr>
          <p:cNvPr id="4" name="Picture 3">
            <a:extLst>
              <a:ext uri="{FF2B5EF4-FFF2-40B4-BE49-F238E27FC236}">
                <a16:creationId xmlns:a16="http://schemas.microsoft.com/office/drawing/2014/main" id="{6EEAAD3C-BBA4-2BB9-622C-0FB533C7CA22}"/>
              </a:ext>
            </a:extLst>
          </p:cNvPr>
          <p:cNvPicPr>
            <a:picLocks noChangeAspect="1"/>
          </p:cNvPicPr>
          <p:nvPr/>
        </p:nvPicPr>
        <p:blipFill>
          <a:blip r:embed="rId2"/>
          <a:stretch>
            <a:fillRect/>
          </a:stretch>
        </p:blipFill>
        <p:spPr>
          <a:xfrm>
            <a:off x="8060103" y="1964281"/>
            <a:ext cx="3461337" cy="4150362"/>
          </a:xfrm>
          <a:prstGeom prst="rect">
            <a:avLst/>
          </a:prstGeom>
        </p:spPr>
      </p:pic>
    </p:spTree>
    <p:extLst>
      <p:ext uri="{BB962C8B-B14F-4D97-AF65-F5344CB8AC3E}">
        <p14:creationId xmlns:p14="http://schemas.microsoft.com/office/powerpoint/2010/main" val="30432277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0C549-517F-2500-0467-773E04FA4D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C8BACAC-28EE-38F6-C881-2E2C0B0EB067}"/>
              </a:ext>
            </a:extLst>
          </p:cNvPr>
          <p:cNvSpPr txBox="1"/>
          <p:nvPr/>
        </p:nvSpPr>
        <p:spPr>
          <a:xfrm>
            <a:off x="2561122" y="407804"/>
            <a:ext cx="7009598" cy="1015663"/>
          </a:xfrm>
          <a:prstGeom prst="rect">
            <a:avLst/>
          </a:prstGeom>
          <a:noFill/>
        </p:spPr>
        <p:txBody>
          <a:bodyPr wrap="square">
            <a:spAutoFit/>
          </a:bodyPr>
          <a:lstStyle/>
          <a:p>
            <a:pPr algn="ctr"/>
            <a:r>
              <a:rPr lang="en-US" sz="6000" b="1" dirty="0"/>
              <a:t>Flowchart</a:t>
            </a:r>
          </a:p>
        </p:txBody>
      </p:sp>
      <p:sp>
        <p:nvSpPr>
          <p:cNvPr id="2" name="TextBox 1">
            <a:extLst>
              <a:ext uri="{FF2B5EF4-FFF2-40B4-BE49-F238E27FC236}">
                <a16:creationId xmlns:a16="http://schemas.microsoft.com/office/drawing/2014/main" id="{BBDA76A9-86ED-1895-0387-235B1BC49D45}"/>
              </a:ext>
            </a:extLst>
          </p:cNvPr>
          <p:cNvSpPr txBox="1"/>
          <p:nvPr/>
        </p:nvSpPr>
        <p:spPr>
          <a:xfrm>
            <a:off x="844617" y="1800811"/>
            <a:ext cx="10686983" cy="3046988"/>
          </a:xfrm>
          <a:prstGeom prst="rect">
            <a:avLst/>
          </a:prstGeom>
          <a:noFill/>
        </p:spPr>
        <p:txBody>
          <a:bodyPr wrap="square">
            <a:spAutoFit/>
          </a:bodyPr>
          <a:lstStyle/>
          <a:p>
            <a:pPr marL="342900" indent="-342900">
              <a:buAutoNum type="arabicPeriod"/>
            </a:pPr>
            <a:r>
              <a:rPr lang="en-US" sz="3200" dirty="0"/>
              <a:t>Muslim saint spreading Islam near </a:t>
            </a:r>
            <a:r>
              <a:rPr lang="en-US" sz="3200" dirty="0" err="1"/>
              <a:t>Sunderbans</a:t>
            </a:r>
            <a:r>
              <a:rPr lang="en-US" sz="3200" dirty="0"/>
              <a:t>.</a:t>
            </a:r>
          </a:p>
          <a:p>
            <a:pPr marL="342900" indent="-342900">
              <a:buAutoNum type="arabicPeriod"/>
            </a:pPr>
            <a:r>
              <a:rPr lang="en-US" sz="3200" dirty="0"/>
              <a:t>Credited with calming dangerous animals.</a:t>
            </a:r>
          </a:p>
          <a:p>
            <a:pPr marL="342900" indent="-342900">
              <a:buAutoNum type="arabicPeriod"/>
            </a:pPr>
            <a:r>
              <a:rPr lang="en-US" sz="3200" dirty="0"/>
              <a:t>Shown riding a Bengal tiger, holding a snake. </a:t>
            </a:r>
          </a:p>
          <a:p>
            <a:pPr marL="342900" indent="-342900">
              <a:buAutoNum type="arabicPeriod"/>
            </a:pPr>
            <a:r>
              <a:rPr lang="en-US" sz="3200" dirty="0"/>
              <a:t>Protected people from crocodiles in canals and creeks.</a:t>
            </a:r>
          </a:p>
          <a:p>
            <a:pPr marL="342900" indent="-342900">
              <a:buAutoNum type="arabicPeriod"/>
            </a:pPr>
            <a:r>
              <a:rPr lang="en-US" sz="3200" dirty="0"/>
              <a:t>Enabled safe living near forests and farming.</a:t>
            </a:r>
          </a:p>
          <a:p>
            <a:pPr marL="342900" indent="-342900">
              <a:buAutoNum type="arabicPeriod"/>
            </a:pPr>
            <a:r>
              <a:rPr lang="en-US" sz="3200" dirty="0"/>
              <a:t>Some scrolls are in the British Museum. </a:t>
            </a:r>
          </a:p>
        </p:txBody>
      </p:sp>
    </p:spTree>
    <p:extLst>
      <p:ext uri="{BB962C8B-B14F-4D97-AF65-F5344CB8AC3E}">
        <p14:creationId xmlns:p14="http://schemas.microsoft.com/office/powerpoint/2010/main" val="22945295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7585C-5044-3740-ACD1-D39FF66C75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C0318B7-4913-265A-9FD7-6B33829897C5}"/>
              </a:ext>
            </a:extLst>
          </p:cNvPr>
          <p:cNvSpPr txBox="1"/>
          <p:nvPr/>
        </p:nvSpPr>
        <p:spPr>
          <a:xfrm>
            <a:off x="3047198" y="471638"/>
            <a:ext cx="6097604" cy="1200329"/>
          </a:xfrm>
          <a:prstGeom prst="rect">
            <a:avLst/>
          </a:prstGeom>
          <a:noFill/>
        </p:spPr>
        <p:txBody>
          <a:bodyPr wrap="square">
            <a:spAutoFit/>
          </a:bodyPr>
          <a:lstStyle/>
          <a:p>
            <a:pPr algn="ctr"/>
            <a:r>
              <a:rPr lang="en-US" sz="7200" b="1" dirty="0"/>
              <a:t>Summary</a:t>
            </a:r>
            <a:r>
              <a:rPr lang="en-US" sz="7200" dirty="0"/>
              <a:t> </a:t>
            </a:r>
          </a:p>
        </p:txBody>
      </p:sp>
      <p:sp>
        <p:nvSpPr>
          <p:cNvPr id="4" name="TextBox 3">
            <a:extLst>
              <a:ext uri="{FF2B5EF4-FFF2-40B4-BE49-F238E27FC236}">
                <a16:creationId xmlns:a16="http://schemas.microsoft.com/office/drawing/2014/main" id="{0219F91B-C91D-119E-9959-8725A1474E59}"/>
              </a:ext>
            </a:extLst>
          </p:cNvPr>
          <p:cNvSpPr txBox="1"/>
          <p:nvPr/>
        </p:nvSpPr>
        <p:spPr>
          <a:xfrm>
            <a:off x="596765" y="2023242"/>
            <a:ext cx="11040177" cy="4031873"/>
          </a:xfrm>
          <a:prstGeom prst="rect">
            <a:avLst/>
          </a:prstGeom>
          <a:noFill/>
        </p:spPr>
        <p:txBody>
          <a:bodyPr wrap="square">
            <a:spAutoFit/>
          </a:bodyPr>
          <a:lstStyle/>
          <a:p>
            <a:pPr algn="just"/>
            <a:r>
              <a:rPr lang="en-US" sz="3200" b="0" i="0" dirty="0">
                <a:solidFill>
                  <a:srgbClr val="000000"/>
                </a:solidFill>
                <a:effectLst/>
                <a:latin typeface="SolaimanLipi"/>
              </a:rPr>
              <a:t>The legend of Gazi Pir tell us that he was a Muslim saint who spread Islam in the parts of Bengal close to the Sundarbans. He is usually depicted in Paats or scroll paintings riding a fierce- looking Bengal tiger and having a snake in his hand. He could make a dangerous animal calm and docile. His vigilant presence kept the predatory animals away. So, the people were able to live close to forests and jungles and cultivate their lands. His story has been preserved in folk literature and art and also in British Museum.</a:t>
            </a:r>
            <a:endParaRPr lang="en-US" sz="3200" dirty="0"/>
          </a:p>
        </p:txBody>
      </p:sp>
    </p:spTree>
    <p:extLst>
      <p:ext uri="{BB962C8B-B14F-4D97-AF65-F5344CB8AC3E}">
        <p14:creationId xmlns:p14="http://schemas.microsoft.com/office/powerpoint/2010/main" val="16266632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073CBB-76CE-340D-208B-E3E03EF78149}"/>
              </a:ext>
            </a:extLst>
          </p:cNvPr>
          <p:cNvPicPr>
            <a:picLocks noChangeAspect="1"/>
          </p:cNvPicPr>
          <p:nvPr/>
        </p:nvPicPr>
        <p:blipFill>
          <a:blip r:embed="rId2"/>
          <a:stretch>
            <a:fillRect/>
          </a:stretch>
        </p:blipFill>
        <p:spPr>
          <a:xfrm>
            <a:off x="3740050" y="0"/>
            <a:ext cx="4160777" cy="2766917"/>
          </a:xfrm>
          <a:prstGeom prst="rect">
            <a:avLst/>
          </a:prstGeom>
        </p:spPr>
      </p:pic>
      <p:sp>
        <p:nvSpPr>
          <p:cNvPr id="3" name="TextBox 2">
            <a:extLst>
              <a:ext uri="{FF2B5EF4-FFF2-40B4-BE49-F238E27FC236}">
                <a16:creationId xmlns:a16="http://schemas.microsoft.com/office/drawing/2014/main" id="{CFF64485-95A8-7D46-BED0-912C24D1CD4E}"/>
              </a:ext>
            </a:extLst>
          </p:cNvPr>
          <p:cNvSpPr txBox="1"/>
          <p:nvPr/>
        </p:nvSpPr>
        <p:spPr>
          <a:xfrm>
            <a:off x="582385" y="2872541"/>
            <a:ext cx="11027229" cy="3108543"/>
          </a:xfrm>
          <a:prstGeom prst="rect">
            <a:avLst/>
          </a:prstGeom>
          <a:noFill/>
        </p:spPr>
        <p:txBody>
          <a:bodyPr wrap="square">
            <a:spAutoFit/>
          </a:bodyPr>
          <a:lstStyle/>
          <a:p>
            <a:r>
              <a:rPr lang="en-US" sz="2800" dirty="0"/>
              <a:t>1. What kind of extraordinary power did Gazi have?</a:t>
            </a:r>
          </a:p>
          <a:p>
            <a:r>
              <a:rPr lang="en-US" sz="2800" dirty="0"/>
              <a:t>2. What was the geographical nature of the region where Gazi performed his miracles?</a:t>
            </a:r>
          </a:p>
          <a:p>
            <a:r>
              <a:rPr lang="en-US" sz="2800" dirty="0"/>
              <a:t>3. Why, do you think, was Gazi admired in parts of rural Bangladesh for a long time?</a:t>
            </a:r>
          </a:p>
          <a:p>
            <a:r>
              <a:rPr lang="en-US" sz="2800" dirty="0"/>
              <a:t>4. What are the different art forms in which the myth of Gazi is kept alive in Bangladesh and even outside the country?</a:t>
            </a:r>
          </a:p>
        </p:txBody>
      </p:sp>
    </p:spTree>
    <p:extLst>
      <p:ext uri="{BB962C8B-B14F-4D97-AF65-F5344CB8AC3E}">
        <p14:creationId xmlns:p14="http://schemas.microsoft.com/office/powerpoint/2010/main" val="2518810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47,200+ Thank You Sign Stock Photos ...">
            <a:extLst>
              <a:ext uri="{FF2B5EF4-FFF2-40B4-BE49-F238E27FC236}">
                <a16:creationId xmlns:a16="http://schemas.microsoft.com/office/drawing/2014/main" id="{C61E9CBC-6A51-1006-38DC-420409B71E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371" y="1625600"/>
            <a:ext cx="6746644" cy="3187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0762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993</Words>
  <Application>Microsoft Office PowerPoint</Application>
  <PresentationFormat>Widescreen</PresentationFormat>
  <Paragraphs>60</Paragraphs>
  <Slides>29</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Arial</vt:lpstr>
      <vt:lpstr>Arial Black</vt:lpstr>
      <vt:lpstr>Calibri</vt:lpstr>
      <vt:lpstr>Calibri Light</vt:lpstr>
      <vt:lpstr>Impact</vt:lpstr>
      <vt:lpstr>Montserrat</vt:lpstr>
      <vt:lpstr>SolaimanLipi</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Laptop &amp; Gadget</dc:creator>
  <cp:lastModifiedBy>Laptop &amp; Gadget</cp:lastModifiedBy>
  <cp:revision>72</cp:revision>
  <dcterms:created xsi:type="dcterms:W3CDTF">2024-12-02T08:20:17Z</dcterms:created>
  <dcterms:modified xsi:type="dcterms:W3CDTF">2026-07-09T17:42:00Z</dcterms:modified>
</cp:coreProperties>
</file>