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1"/>
  </p:notesMasterIdLst>
  <p:sldIdLst>
    <p:sldId id="333" r:id="rId2"/>
    <p:sldId id="321" r:id="rId3"/>
    <p:sldId id="334" r:id="rId4"/>
    <p:sldId id="262" r:id="rId5"/>
    <p:sldId id="341" r:id="rId6"/>
    <p:sldId id="349" r:id="rId7"/>
    <p:sldId id="345" r:id="rId8"/>
    <p:sldId id="342" r:id="rId9"/>
    <p:sldId id="343" r:id="rId10"/>
    <p:sldId id="351" r:id="rId11"/>
    <p:sldId id="350" r:id="rId12"/>
    <p:sldId id="344" r:id="rId13"/>
    <p:sldId id="347" r:id="rId14"/>
    <p:sldId id="336" r:id="rId15"/>
    <p:sldId id="340" r:id="rId16"/>
    <p:sldId id="335" r:id="rId17"/>
    <p:sldId id="337" r:id="rId18"/>
    <p:sldId id="338" r:id="rId19"/>
    <p:sldId id="32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9T14:58:36.6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1063 1 24575,'4'0'0,"-1"0"0,0 0 0,1 1 0,-1-1 0,0 1 0,1-1 0,-1 1 0,0 0 0,0 1 0,0-1 0,0 0 0,0 1 0,0 0 0,0-1 0,4 5 0,-4-3 0,-1 0 0,0 0 0,1 0 0,-1 0 0,-1 0 0,1 1 0,0-1 0,-1 1 0,0-1 0,1 1 0,-1-1 0,-1 1 0,1 0 0,0 4 0,1 24 0,-4 51 0,0-30 0,2-53 0,0 1 0,0-1 0,0 0 0,0 0 0,0 0 0,0 0 0,0 0 0,0 0 0,0 0 0,0 0 0,0 0 0,0 0 0,0 0 0,0 0 0,0 0 0,0 0 0,0 0 0,0 0 0,0 0 0,0 1 0,0-1 0,0 0 0,0 0 0,0 0 0,0 0 0,0 0 0,-1 0 0,1 0 0,0 0 0,0 0 0,0 0 0,0 0 0,0 0 0,0 0 0,0 0 0,0 0 0,0 0 0,0 0 0,0 0 0,0 0 0,0 0 0,0 0 0,0 0 0,0 0 0,-1 0 0,1 0 0,0 0 0,0 0 0,0 0 0,0 0 0,0 0 0,0 0 0,0 0 0,0 0 0,0 0 0,0 0 0,0 0 0,0-1 0,0 1 0,0 0 0,0 0 0,0 0 0,0 0 0,0 0 0,0 0 0,0 0 0,0 0 0,0 0 0,-6-7 0,-5-9 0,-1-9 0,2-1 0,1 0 0,1 0 0,2-1 0,-7-45 0,14 167 0,-2-41 0,1 292 0,0-624 0,0 537 0,0-343 0,1-98 0,-1 174 0,1 1 0,0 0 0,1-1 0,2-7 0,-4 13 0,1 0 0,-1 1 0,1-1 0,0 0 0,-1 0 0,1 1 0,0-1 0,0 1 0,0-1 0,0 1 0,1-1 0,-1 1 0,0 0 0,1-1 0,-1 1 0,0 0 0,1 0 0,0 0 0,-1 0 0,1 0 0,-1 1 0,3-2 0,-2 2 0,-1 0 0,0 0 0,0 0 0,0 0 0,0 0 0,0 0 0,0 0 0,1 1 0,-1-1 0,0 0 0,0 1 0,0-1 0,0 1 0,0-1 0,0 1 0,0-1 0,0 1 0,0 0 0,0 0 0,-1-1 0,1 1 0,0 0 0,0 0 0,-1 0 0,1 0 0,0 0 0,-1 0 0,1 0 0,0 1 0,2 4 0,-1 1 0,0-1 0,3 13 0,-4-15 0,8 33 0,11 56 0,-17-71 0,2 9 0,-1 1 0,-1 54 0,-7-66 0,4-20 0,0 0 0,0 0 0,0 0 0,0 0 0,0 0 0,0 0 0,0 0 0,0 0 0,-1 0 0,1 1 0,0-1 0,0 0 0,0 0 0,0 0 0,0 0 0,0 0 0,0 0 0,0 0 0,0 0 0,0 0 0,-1 0 0,1 0 0,0 0 0,0 0 0,0 0 0,0 0 0,0 0 0,0 0 0,0 0 0,0 0 0,0 0 0,-1 0 0,1 0 0,0 0 0,0 0 0,0 0 0,0 0 0,0 0 0,0 0 0,0 0 0,0 0 0,0 0 0,0 0 0,-1-1 0,1 1 0,0 0 0,0 0 0,0 0 0,0 0 0,-5-11 0,-10-31 0,0-2 0,-14-64 0,28 104 0,-3-16 0,3 21 0,0 12 0,3 38 0,-1-27 0,0-1 0,-2 1 0,-3 25 0,3-47 0,1 1 0,-1 0 0,1-1 0,-1 1 0,0 0 0,0-1 0,0 1 0,-1-1 0,1 0 0,0 1 0,-1-1 0,0 0 0,1 0 0,-1 0 0,0 0 0,0 0 0,0 0 0,-4 2 0,3-3 0,0 0 0,0 0 0,1 0 0,-1 0 0,0-1 0,0 1 0,0-1 0,0 0 0,0 0 0,0 0 0,0 0 0,0 0 0,0-1 0,1 1 0,-1-1 0,0 0 0,-3-1 0,-13-5 0,1-2 0,0 0 0,-21-15 0,17 10 0,-26-11 0,40 21 0,-1 0 0,0 1 0,0 1 0,0 0 0,0 0 0,-17-1 0,-34 3 0,-77 10 0,-25 0 0,107-9 0,-85-3 0,118 1 0,0-2 0,0 0 0,1-2 0,-28-9 0,44 12 0,-1 0 0,1 0 0,0-1 0,0 0 0,0 0 0,1 0 0,-1 0 0,1-1 0,0 0 0,0 0 0,0 0 0,0 0 0,1-1 0,-1 1 0,1-1 0,0 0 0,1 0 0,-1 0 0,1 0 0,0-1 0,-2-8 0,2 9 0,3 12 0,-1-5 0,0 0 0,1 0 0,0 0 0,0 0 0,-1 0 0,1 0 0,2 3 0,0-2 0,0-1 0,0 0 0,0 0 0,0 0 0,0 0 0,0 0 0,1-1 0,-1 1 0,0-1 0,1 0 0,-1 0 0,1 0 0,5 0 0,7 1 0,27-1 0,-38-1 0,16 0 0,142-3 0,-145 2 0,1-2 0,26-7 0,-26 5 0,-1 1 0,27-2 0,182 4 0,-111 4 0,-108-2 0,1 1 0,-1 0 0,1 1 0,-1 0 0,1 0 0,-1 0 0,0 1 0,0 1 0,0-1 0,12 9 0,0 2 0,1 1 0,23 23 0,-38-31 0,0-1 0,0 1 0,-1 0 0,7 12 0,-9-12 0,2-1 0,-1 1 0,1-1 0,0 0 0,8 8 0,41 26 0,-54-40 0,1 1 0,-1-1 0,0 0 0,1 1 0,-1-1 0,1 0 0,-1 1 0,0-1 0,1 0 0,-1 1 0,0-1 0,0 1 0,1-1 0,-1 1 0,0-1 0,0 1 0,0-1 0,0 1 0,0-1 0,1 1 0,-1-1 0,0 2 0,-1-2 0,1 0 0,0 1 0,0-1 0,-1 0 0,1 0 0,0 1 0,-1-1 0,1 0 0,0 1 0,-1-1 0,1 0 0,0 0 0,-1 0 0,1 0 0,0 1 0,-1-1 0,1 0 0,-1 0 0,1 0 0,-1 0 0,-3 1 0,1-1 0,-1 0 0,1 0 0,-1 0 0,-4-1 0,-12-5 0,1 0 0,0 0 0,0-2 0,-19-11 0,23 11 0,-1 0 0,0 1 0,-1 1 0,1 1 0,-1 0 0,-19-3 0,-409-8 0,435 15 0,-1 0 0,1-1 0,0 0 0,0 0 0,0-1 0,0-1 0,-17-8 0,-24-8 0,47 19 0,-9-3 0,-20-9 0,30 11 0,1 1 0,-1-1 0,0 1 0,1-1 0,-1 0 0,1 0 0,-1 0 0,1 0 0,0-1 0,0 1 0,0-1 0,-3-4 0,5 6 0,0 1 0,-1-1 0,1 0 0,0 1 0,0-1 0,0 0 0,0 1 0,-1-1 0,1 0 0,0 1 0,0-1 0,1 0 0,-1 0 0,0 1 0,0-1 0,0 0 0,0 1 0,1-1 0,-1 0 0,0 1 0,0-1 0,1 1 0,-1-1 0,1 0 0,-1 1 0,1-1 0,-1 1 0,1-1 0,-1 1 0,1-1 0,-1 1 0,1 0 0,-1-1 0,1 1 0,0-1 0,-1 1 0,1 0 0,0 0 0,-1-1 0,1 1 0,0 0 0,-1 0 0,2 0 0,4-2 0,0 1 0,0 0 0,10-1 0,-15 2 0,183 0 0,-83 2 0,-46-3 0,62 3 0,-110-1 0,0 0 0,0 0 0,-1 1 0,13 4 0,-17-5 0,1 0 0,-1 0 0,0 0 0,0 0 0,0 1 0,0-1 0,0 1 0,0-1 0,0 1 0,0-1 0,-1 1 0,1 0 0,-1 0 0,1 0 0,-1 0 0,2 4 0,-2-5 0,-1 0 0,0-1 0,0 1 0,0 0 0,0 0 0,1-1 0,-1 1 0,0 0 0,0 0 0,0-1 0,0 1 0,-1 0 0,1 0 0,0-1 0,0 1 0,0 0 0,-1 0 0,1-1 0,0 1 0,-1 0 0,1-1 0,0 1 0,-1 0 0,0 0 0,-1 1 0,1-1 0,-1 0 0,0 0 0,1 0 0,-1 0 0,0 0 0,0 0 0,0 0 0,-3 0 0,-4 1 0,0 0 0,0-1 0,-10 1 0,17-2 0,-208 0 0,86-2 0,-23 2 0,364 0-1365,-200 0-5461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9T14:58:36.6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1198 1 24575,'0'417'0,"0"-413"0,0 0 0,0 0 0,0-1 0,-1 1 0,0 0 0,0 0 0,0-1 0,0 1 0,-3 4 0,4-7 0,-1 0 0,0 0 0,1 0 0,-1 0 0,0 0 0,0 0 0,0 0 0,0 0 0,0 0 0,0 0 0,0-1 0,0 1 0,0 0 0,0-1 0,-1 1 0,1-1 0,0 1 0,0-1 0,-1 0 0,1 1 0,0-1 0,0 0 0,-1 0 0,1 0 0,0 0 0,-1 0 0,1 0 0,0 0 0,0-1 0,-3 0 0,-4-1 0,1 0 0,-1-1 0,1-1 0,0 1 0,0-1 0,1 0 0,-13-10 0,-40-43 0,30 28 0,24 24 0,0 1 0,0 0 0,0 0 0,-1 1 0,1-1 0,-1 1 0,0 1 0,0-1 0,0 1 0,0 0 0,0 0 0,0 0 0,0 1 0,-1 0 0,-11 0 0,8 2 0,0 0 0,0 0 0,0 1 0,0 0 0,0 0 0,1 1 0,-1 1 0,1 0 0,-14 7 0,-118 64 0,126-68 0,-1-1 0,1-1 0,-1 0 0,0-1 0,0-1 0,-30 3 0,7-5 0,-70-5 0,86 0 0,0 0 0,0-2 0,0 0 0,-40-18 0,15 7 0,34 13 0,0-1 0,1 0 0,-1-1 0,1-1 0,0 0 0,-18-14 0,11 5-1365,4 0-5461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9T15:01:28.818"/>
    </inkml:context>
    <inkml:brush xml:id="br0">
      <inkml:brushProperty name="width" value="0.2" units="cm"/>
      <inkml:brushProperty name="height" value="0.2" units="cm"/>
      <inkml:brushProperty name="color" value="#C00000"/>
    </inkml:brush>
  </inkml:definitions>
  <inkml:trace contextRef="#ctx0" brushRef="#br0">1489 1 24575,'0'608'0,"0"-615"0,-1 0 0,0 1 0,-1-1 0,1 0 0,-1 1 0,0-1 0,-1 1 0,0-1 0,0 1 0,0 0 0,-1 0 0,0 1 0,0-1 0,0 1 0,-1 0 0,1 0 0,-1 0 0,-1 0 0,1 1 0,-9-5 0,-6-6 0,-19-19 0,-11-7 0,45 37 0,-1 1 0,-1-1 0,1 1 0,0 0 0,-1 1 0,0 0 0,1 0 0,-1 0 0,0 1 0,-8-1 0,-10 1 0,-38 2 0,35 0 0,5-1 0,9 0 0,0 0 0,-21 4 0,31-4 0,1 1 0,-1 0 0,1 0 0,-1 0 0,1 1 0,0-1 0,-1 1 0,1 0 0,0 0 0,0 0 0,0 0 0,1 0 0,-1 1 0,-4 3 0,-4 10 0,-14 26 0,15-25 0,-16 22 0,22-33 0,-1-2 0,1 1 0,-1 0 0,0-1 0,0 0 0,0 0 0,0 0 0,-9 3 0,4-2 0,0-2 0,0 1 0,0-1 0,-1-1 0,1 0 0,-1 0 0,-12 0 0,-77-5 0,47 1 0,-17 2 0,32 1 0,-76-9 0,102 6 0,0 0 0,0-1 0,0-1 0,1 0 0,-1 0 0,1-1 0,0-1 0,1 1 0,-1-2 0,-13-11 0,0-2 0,1-2 0,0 0 0,2-2 0,1 0 0,1-2 0,1 0 0,1-1 0,2 0 0,-22-52 0,16 29-1365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9T15:02:21.8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860 1 24575,'0'329'0,"0"-331"0,-1 1 0,1-1 0,-1 1 0,1-1 0,-1 0 0,0 1 0,1-1 0,-1 1 0,0-1 0,0 1 0,0 0 0,0-1 0,-1 1 0,1 0 0,0 0 0,0 0 0,-1 0 0,1 0 0,0 0 0,-1 0 0,1 0 0,-3 0 0,-3-3 0,0 1 0,0 0 0,-13-2 0,2 1 0,1 1 0,-33-2 0,42 4 0,0 2 0,0-1 0,0 1 0,1 0 0,-1 0 0,0 1 0,1 0 0,-15 6 0,-14 13 0,26-15 0,0-1 0,0 1 0,0-1 0,0-1 0,-1 0 0,-20 4 0,-5-4 0,0-2 0,-39-3 0,35 0 0,25 0 0,0-1 0,1 0 0,0-1 0,0-1 0,0 0 0,0-1 0,0 0 0,1-1 0,0-1 0,-23-15 0,25 14 0,-1-1 0,2-1 0,-15-15 0,-6-7 0,1 4-1365,15 15-5461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0152" y="0"/>
            <a:ext cx="11990231" cy="6729211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 userDrawn="1"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 userDrawn="1"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686520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flickr.com/photos/iloasiapacific/8386154388/" TargetMode="External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customXml" Target="../ink/ink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349659" y="3119470"/>
            <a:ext cx="2964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১২,</a:t>
            </a:r>
          </a:p>
          <a:p>
            <a:r>
              <a:rPr lang="as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ফলাচিহ্ন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শিখি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পাঠ-৭,</a:t>
            </a: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২৬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3219" t="18382" r="33561" b="4879"/>
          <a:stretch/>
        </p:blipFill>
        <p:spPr>
          <a:xfrm>
            <a:off x="6728156" y="2473139"/>
            <a:ext cx="2379874" cy="30071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34770" y="2503222"/>
            <a:ext cx="10455461" cy="720000"/>
            <a:chOff x="618509" y="2242900"/>
            <a:chExt cx="10662814" cy="939600"/>
          </a:xfrm>
        </p:grpSpPr>
        <p:grpSp>
          <p:nvGrpSpPr>
            <p:cNvPr id="7" name="Group 6"/>
            <p:cNvGrpSpPr/>
            <p:nvPr/>
          </p:nvGrpSpPr>
          <p:grpSpPr>
            <a:xfrm>
              <a:off x="618509" y="2242900"/>
              <a:ext cx="10517919" cy="939600"/>
              <a:chOff x="618509" y="2242900"/>
              <a:chExt cx="10517919" cy="9396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187628" y="224290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6" name="Oval 15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20" name="Oval 19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Oval 20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" name="Oval 21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3" name="Rounded Rectangle 12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Rectangle 7"/>
            <p:cNvSpPr/>
            <p:nvPr/>
          </p:nvSpPr>
          <p:spPr>
            <a:xfrm>
              <a:off x="3203396" y="2331070"/>
              <a:ext cx="8077927" cy="8434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NikoshBAN" panose="02000000000000000000"/>
                </a:rPr>
                <a:t>	</a:t>
              </a:r>
              <a:r>
                <a:rPr lang="en-US" dirty="0" err="1" smtClean="0">
                  <a:latin typeface="NikoshBAN" panose="02000000000000000000"/>
                </a:rPr>
                <a:t>বাক্য</a:t>
              </a:r>
              <a:r>
                <a:rPr lang="en-US" dirty="0" smtClean="0">
                  <a:latin typeface="NikoshBAN" panose="02000000000000000000"/>
                </a:rPr>
                <a:t> ও </a:t>
              </a:r>
              <a:r>
                <a:rPr lang="en-US" dirty="0" err="1" smtClean="0">
                  <a:latin typeface="NikoshBAN" panose="02000000000000000000"/>
                </a:rPr>
                <a:t>শব্দে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ব্যবহৃত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যুক্তবর্ণের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ধ্বনি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মনোযোগ</a:t>
              </a:r>
              <a:r>
                <a:rPr lang="en-US" dirty="0" smtClean="0">
                  <a:latin typeface="NikoshBAN" panose="02000000000000000000"/>
                </a:rPr>
                <a:t> ও </a:t>
              </a:r>
              <a:r>
                <a:rPr lang="en-US" dirty="0" err="1" smtClean="0">
                  <a:latin typeface="NikoshBAN" panose="02000000000000000000"/>
                </a:rPr>
                <a:t>ধৈর্য্য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সহকারে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শুনে</a:t>
              </a:r>
              <a:r>
                <a:rPr lang="en-US" dirty="0" smtClean="0">
                  <a:latin typeface="NikoshBAN" panose="02000000000000000000"/>
                </a:rPr>
                <a:t> 	</a:t>
              </a:r>
              <a:r>
                <a:rPr lang="en-US" dirty="0" err="1" smtClean="0">
                  <a:latin typeface="NikoshBAN" panose="02000000000000000000"/>
                </a:rPr>
                <a:t>শনাক্ত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করতে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পারবে</a:t>
              </a:r>
              <a:r>
                <a:rPr lang="en-US" dirty="0" smtClean="0">
                  <a:latin typeface="NikoshBAN" panose="02000000000000000000"/>
                </a:rPr>
                <a:t>।</a:t>
              </a:r>
              <a:endParaRPr lang="en-US" dirty="0">
                <a:latin typeface="NikoshBAN" panose="0200000000000000000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4770" y="1654398"/>
            <a:ext cx="10440000" cy="720000"/>
            <a:chOff x="618509" y="1211338"/>
            <a:chExt cx="10517919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বাক্য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ও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ব্যবহৃত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বর্ণমালার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ধ্বনি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মনোযোগ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সহকারে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শুনে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শনাক্ত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করতে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  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804581" y="4166148"/>
            <a:ext cx="10440000" cy="720000"/>
            <a:chOff x="618509" y="4352301"/>
            <a:chExt cx="10517919" cy="939600"/>
          </a:xfrm>
        </p:grpSpPr>
        <p:sp>
          <p:nvSpPr>
            <p:cNvPr id="39" name="Rectangle 38"/>
            <p:cNvSpPr/>
            <p:nvPr/>
          </p:nvSpPr>
          <p:spPr>
            <a:xfrm>
              <a:off x="3187628" y="4352301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সঠিক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আকৃতিতে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ফলাচিহ্ন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লিখতে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18509" y="4352301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2653044" y="4497048"/>
              <a:ext cx="907139" cy="581838"/>
              <a:chOff x="2758149" y="2437020"/>
              <a:chExt cx="907139" cy="581838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9" name="Group 48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50" name="Oval 49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" name="Oval 50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" name="Oval 51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43" name="Rounded Rectangle 42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ounded Rectangle 43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804581" y="5011700"/>
            <a:ext cx="10440000" cy="720000"/>
            <a:chOff x="618509" y="5381588"/>
            <a:chExt cx="10517919" cy="939600"/>
          </a:xfrm>
        </p:grpSpPr>
        <p:sp>
          <p:nvSpPr>
            <p:cNvPr id="54" name="Rectangle 53"/>
            <p:cNvSpPr/>
            <p:nvPr/>
          </p:nvSpPr>
          <p:spPr>
            <a:xfrm>
              <a:off x="3187628" y="538158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ফলাচিহ্ন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সহযোগে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লিখতে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18509" y="5381588"/>
              <a:ext cx="2395887" cy="9396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2653044" y="5544246"/>
              <a:ext cx="907139" cy="581838"/>
              <a:chOff x="2758149" y="2437020"/>
              <a:chExt cx="907139" cy="58183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61" name="Oval 6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4" name="Group 6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65" name="Oval 6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Oval 6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Oval 6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58" name="Rounded Rectangle 5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34769" y="3343625"/>
            <a:ext cx="10439999" cy="725074"/>
            <a:chOff x="618509" y="3315690"/>
            <a:chExt cx="10517919" cy="955735"/>
          </a:xfrm>
        </p:grpSpPr>
        <p:grpSp>
          <p:nvGrpSpPr>
            <p:cNvPr id="69" name="Group 68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78" name="Oval 77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Oval 78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1" name="Group 80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82" name="Oval 81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3" name="Oval 82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4" name="Oval 83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75" name="Rounded Rectangle 74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ounded Rectangle 75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ounded Rectangle 76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0" name="Rectangle 69"/>
            <p:cNvSpPr/>
            <p:nvPr/>
          </p:nvSpPr>
          <p:spPr>
            <a:xfrm>
              <a:off x="4076271" y="3419483"/>
              <a:ext cx="6815484" cy="851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>
                  <a:latin typeface="ABC-DhakaSoft-Normal" pitchFamily="2" charset="0"/>
                </a:rPr>
                <a:t>প্রমিত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উচ্চারণে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যুক্তবর্ণযোগে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গঠিত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শব্দ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বানান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করে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পড়ে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বুঝতে</a:t>
              </a:r>
              <a:endParaRPr lang="en-US" dirty="0">
                <a:latin typeface="ABC-DhakaSoft-Normal" pitchFamily="2" charset="0"/>
              </a:endParaRPr>
            </a:p>
            <a:p>
              <a:r>
                <a:rPr lang="en-US" dirty="0" err="1" smtClean="0">
                  <a:latin typeface="ABC-DhakaSoft-Normal" pitchFamily="2" charset="0"/>
                </a:rPr>
                <a:t>পারবে</a:t>
              </a:r>
              <a:r>
                <a:rPr lang="en-US" dirty="0" smtClean="0">
                  <a:latin typeface="ABC-DhakaSoft-Normal" pitchFamily="2" charset="0"/>
                </a:rPr>
                <a:t>।</a:t>
              </a:r>
              <a:endParaRPr lang="en-US" dirty="0">
                <a:latin typeface="ABC-DhakaSoft-Normal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5BE4FBB-76AB-3B7B-68F5-8C7A5507A909}"/>
              </a:ext>
            </a:extLst>
          </p:cNvPr>
          <p:cNvSpPr txBox="1"/>
          <p:nvPr/>
        </p:nvSpPr>
        <p:spPr>
          <a:xfrm>
            <a:off x="1180407" y="409413"/>
            <a:ext cx="96664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একাকী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বলবঃ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3F2F2DE-AD23-142D-2187-D0AA1DBCBFC5}"/>
              </a:ext>
            </a:extLst>
          </p:cNvPr>
          <p:cNvSpPr txBox="1"/>
          <p:nvPr/>
        </p:nvSpPr>
        <p:spPr>
          <a:xfrm>
            <a:off x="1734588" y="5318405"/>
            <a:ext cx="74038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বিনিময়ে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উপার্জন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4ABA73C-0949-7E40-C8F6-E3F491B59B31}"/>
              </a:ext>
            </a:extLst>
          </p:cNvPr>
          <p:cNvSpPr txBox="1"/>
          <p:nvPr/>
        </p:nvSpPr>
        <p:spPr>
          <a:xfrm>
            <a:off x="1734589" y="5814511"/>
            <a:ext cx="1925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37F7D03-6BF8-727A-7FFE-27ADD60429A8}"/>
              </a:ext>
            </a:extLst>
          </p:cNvPr>
          <p:cNvSpPr txBox="1"/>
          <p:nvPr/>
        </p:nvSpPr>
        <p:spPr>
          <a:xfrm>
            <a:off x="1352203" y="4602576"/>
            <a:ext cx="7248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DA6B7E18-61A2-A69A-766E-3E49AD60E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/>
          <a:stretch/>
        </p:blipFill>
        <p:spPr>
          <a:xfrm>
            <a:off x="1454063" y="1124990"/>
            <a:ext cx="4041913" cy="32826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C61DB2A8-D7F8-7661-DCFF-D6DB977470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rcRect/>
          <a:stretch/>
        </p:blipFill>
        <p:spPr>
          <a:xfrm>
            <a:off x="5609374" y="1124989"/>
            <a:ext cx="4781535" cy="32826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A6B51B9-F074-BD95-5A2A-A9DD6B37BD1F}"/>
              </a:ext>
            </a:extLst>
          </p:cNvPr>
          <p:cNvSpPr txBox="1"/>
          <p:nvPr/>
        </p:nvSpPr>
        <p:spPr>
          <a:xfrm>
            <a:off x="1274619" y="469707"/>
            <a:ext cx="9543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 -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F02A32C-C9B4-8ABE-756F-F0712D8D11B4}"/>
              </a:ext>
            </a:extLst>
          </p:cNvPr>
          <p:cNvSpPr txBox="1"/>
          <p:nvPr/>
        </p:nvSpPr>
        <p:spPr>
          <a:xfrm>
            <a:off x="1352203" y="5241592"/>
            <a:ext cx="6685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শ্রমিক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দিনমজুর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125820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71311ACB-B720-640E-B85E-E2429DEC4B98}"/>
              </a:ext>
            </a:extLst>
          </p:cNvPr>
          <p:cNvSpPr/>
          <p:nvPr/>
        </p:nvSpPr>
        <p:spPr>
          <a:xfrm>
            <a:off x="6188765" y="2517913"/>
            <a:ext cx="430695" cy="212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7CA6657-A3B0-308A-AA1E-78B10066420B}"/>
              </a:ext>
            </a:extLst>
          </p:cNvPr>
          <p:cNvSpPr txBox="1"/>
          <p:nvPr/>
        </p:nvSpPr>
        <p:spPr>
          <a:xfrm>
            <a:off x="881269" y="686665"/>
            <a:ext cx="10906539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</a:t>
            </a:r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শব্দের </a:t>
            </a:r>
            <a:r>
              <a:rPr lang="en-US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-এর নিচে যে 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বর্ণটি এর নাম কী?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একাকী চিন্তা ও দলে আলোচনা করে প্রশ্নের উত্তর বল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নাম 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-ফলা।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শব্দের 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-এর নিচে এই যে বর্ণটি এর নাম 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-ফলা ।</a:t>
            </a:r>
            <a:endParaRPr lang="en-GB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="" xmlns:a16="http://schemas.microsoft.com/office/drawing/2014/main" id="{052720F3-7EC0-66D5-B8B2-83326C2707DC}"/>
                  </a:ext>
                </a:extLst>
              </p14:cNvPr>
              <p14:cNvContentPartPr/>
              <p14:nvPr/>
            </p14:nvContentPartPr>
            <p14:xfrm>
              <a:off x="3778996" y="3258065"/>
              <a:ext cx="426960" cy="2113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52720F3-7EC0-66D5-B8B2-83326C2707D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70356" y="3249425"/>
                <a:ext cx="44460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="" xmlns:a16="http://schemas.microsoft.com/office/drawing/2014/main" id="{657CBA01-E17B-56D7-3708-F4254689C76F}"/>
                  </a:ext>
                </a:extLst>
              </p14:cNvPr>
              <p14:cNvContentPartPr/>
              <p14:nvPr/>
            </p14:nvContentPartPr>
            <p14:xfrm>
              <a:off x="6855916" y="2105345"/>
              <a:ext cx="431640" cy="171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57CBA01-E17B-56D7-3708-F4254689C76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38276" y="2087705"/>
                <a:ext cx="467280" cy="20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6373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273" y="392602"/>
            <a:ext cx="7532911" cy="60996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C8C2CC8-586E-439D-B01B-E60E5C7D0658}"/>
              </a:ext>
            </a:extLst>
          </p:cNvPr>
          <p:cNvSpPr txBox="1"/>
          <p:nvPr/>
        </p:nvSpPr>
        <p:spPr>
          <a:xfrm rot="154787">
            <a:off x="4574898" y="2234338"/>
            <a:ext cx="57342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C8C2CC8-586E-439D-B01B-E60E5C7D0658}"/>
              </a:ext>
            </a:extLst>
          </p:cNvPr>
          <p:cNvSpPr txBox="1"/>
          <p:nvPr/>
        </p:nvSpPr>
        <p:spPr>
          <a:xfrm rot="154787">
            <a:off x="5167705" y="3378575"/>
            <a:ext cx="32683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ফলাচিহ্ন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endParaRPr lang="en-US" sz="5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984">
            <a:off x="5304744" y="4073445"/>
            <a:ext cx="2664237" cy="59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83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330EB3E-F707-3309-2DB3-3F01C80646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" r="245"/>
          <a:stretch/>
        </p:blipFill>
        <p:spPr>
          <a:xfrm>
            <a:off x="6480316" y="675291"/>
            <a:ext cx="3877000" cy="5183386"/>
          </a:xfrm>
          <a:prstGeom prst="round2DiagRect">
            <a:avLst>
              <a:gd name="adj1" fmla="val 25688"/>
              <a:gd name="adj2" fmla="val 4314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E0F7900C-CDB5-5411-910A-4E9A5C97C0CD}"/>
              </a:ext>
            </a:extLst>
          </p:cNvPr>
          <p:cNvGrpSpPr/>
          <p:nvPr/>
        </p:nvGrpSpPr>
        <p:grpSpPr>
          <a:xfrm>
            <a:off x="821636" y="1119238"/>
            <a:ext cx="5207806" cy="4049980"/>
            <a:chOff x="1755915" y="933708"/>
            <a:chExt cx="5207806" cy="3629282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86442583-F8EC-A478-F2B0-25F60B75021E}"/>
                </a:ext>
              </a:extLst>
            </p:cNvPr>
            <p:cNvSpPr txBox="1"/>
            <p:nvPr/>
          </p:nvSpPr>
          <p:spPr>
            <a:xfrm>
              <a:off x="1755915" y="933708"/>
              <a:ext cx="5207806" cy="57919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</p:spPr>
          <p:txBody>
            <a:bodyPr wrap="square">
              <a:spAutoFit/>
            </a:bodyPr>
            <a:lstStyle/>
            <a:p>
              <a:pPr algn="ctr"/>
              <a:r>
                <a:rPr lang="en-GB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আজ</a:t>
              </a:r>
              <a:r>
                <a:rPr lang="en-GB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GB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আমরা</a:t>
              </a:r>
              <a:r>
                <a:rPr lang="en-GB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GB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পড়ব</a:t>
              </a:r>
              <a:r>
                <a:rPr lang="en-GB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06C1C821-3274-F0C4-B7A6-BAAECE8149EF}"/>
                </a:ext>
              </a:extLst>
            </p:cNvPr>
            <p:cNvSpPr txBox="1"/>
            <p:nvPr/>
          </p:nvSpPr>
          <p:spPr>
            <a:xfrm>
              <a:off x="2087220" y="1444090"/>
              <a:ext cx="4754068" cy="3118900"/>
            </a:xfrm>
            <a:prstGeom prst="pentagon">
              <a:avLst/>
            </a:prstGeom>
            <a:gradFill flip="none" rotWithShape="1">
              <a:gsLst>
                <a:gs pos="25246">
                  <a:srgbClr val="928666"/>
                </a:gs>
                <a:gs pos="86000">
                  <a:schemeClr val="bg1">
                    <a:lumMod val="75000"/>
                  </a:schemeClr>
                </a:gs>
                <a:gs pos="100000">
                  <a:srgbClr val="FFFF00"/>
                </a:gs>
              </a:gsLst>
              <a:path path="circle">
                <a:fillToRect l="100000" b="100000"/>
              </a:path>
              <a:tileRect t="-100000" r="-100000"/>
            </a:gradFill>
            <a:scene3d>
              <a:camera prst="isometricOffAxis2Left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/>
              <a:r>
                <a:rPr lang="en-GB" sz="6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“    </a:t>
              </a:r>
              <a:r>
                <a:rPr lang="en-GB" sz="6000" b="1" u="sng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en-GB" sz="6000" b="1" u="sng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ফলা</a:t>
              </a:r>
              <a:r>
                <a:rPr lang="en-GB" sz="6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”</a:t>
              </a:r>
              <a:r>
                <a:rPr lang="en-US" sz="60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4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নিয়ে কয়েকটি বাক্য। </a:t>
              </a:r>
              <a:endParaRPr lang="en-GB" sz="4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just"/>
              <a:endParaRPr lang="en-US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Ink 13">
                <a:extLst>
                  <a:ext uri="{FF2B5EF4-FFF2-40B4-BE49-F238E27FC236}">
                    <a16:creationId xmlns="" xmlns:a16="http://schemas.microsoft.com/office/drawing/2014/main" id="{075C5E7E-3614-E24B-529F-ABEBB974A156}"/>
                  </a:ext>
                </a:extLst>
              </p14:cNvPr>
              <p14:cNvContentPartPr/>
              <p14:nvPr/>
            </p14:nvContentPartPr>
            <p14:xfrm>
              <a:off x="2584769" y="2828958"/>
              <a:ext cx="536400" cy="219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75C5E7E-3614-E24B-529F-ABEBB974A15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49129" y="2793318"/>
                <a:ext cx="608040" cy="29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0239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3DBAFC2-633A-6236-8459-0F616583BB57}"/>
              </a:ext>
            </a:extLst>
          </p:cNvPr>
          <p:cNvSpPr txBox="1"/>
          <p:nvPr/>
        </p:nvSpPr>
        <p:spPr>
          <a:xfrm>
            <a:off x="4711148" y="457200"/>
            <a:ext cx="2047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5F1053B-F7DC-45DC-DC2D-96CF6452907D}"/>
              </a:ext>
            </a:extLst>
          </p:cNvPr>
          <p:cNvSpPr txBox="1"/>
          <p:nvPr/>
        </p:nvSpPr>
        <p:spPr>
          <a:xfrm>
            <a:off x="2219740" y="1523497"/>
            <a:ext cx="88723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ব্যঞ্জনবর্ণের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সংক্ষিপ্ত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রূপকে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আকারের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সাধিত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ছয়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যথাঃ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ব, ম, য, র, </a:t>
            </a:r>
            <a:r>
              <a:rPr lang="en-US" sz="4000" b="1" dirty="0" smtClean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ন-</a:t>
            </a:r>
            <a:r>
              <a:rPr lang="en-US" sz="4000" b="1" dirty="0" err="1" smtClean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4000" b="1" dirty="0" smtClean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 smtClean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রেফ</a:t>
            </a:r>
            <a:r>
              <a:rPr lang="en-US" sz="4000" b="1" dirty="0" smtClean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solidFill>
                <a:srgbClr val="002060"/>
              </a:solidFill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593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24104B5-E1F7-A1A4-6A20-8E679ADB466B}"/>
              </a:ext>
            </a:extLst>
          </p:cNvPr>
          <p:cNvSpPr txBox="1"/>
          <p:nvPr/>
        </p:nvSpPr>
        <p:spPr>
          <a:xfrm>
            <a:off x="4585252" y="583096"/>
            <a:ext cx="3935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77F5CC5-9D76-F249-9AEC-8F4BB4BD782D}"/>
              </a:ext>
            </a:extLst>
          </p:cNvPr>
          <p:cNvSpPr txBox="1"/>
          <p:nvPr/>
        </p:nvSpPr>
        <p:spPr>
          <a:xfrm>
            <a:off x="1643269" y="1683027"/>
            <a:ext cx="13649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19C6ED2-7A93-F0B5-F8F3-D34E6DE76B46}"/>
              </a:ext>
            </a:extLst>
          </p:cNvPr>
          <p:cNvSpPr txBox="1"/>
          <p:nvPr/>
        </p:nvSpPr>
        <p:spPr>
          <a:xfrm>
            <a:off x="5340625" y="1683027"/>
            <a:ext cx="15201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EC4C2C6-F3C0-78FD-5E01-622C4B49ECD7}"/>
              </a:ext>
            </a:extLst>
          </p:cNvPr>
          <p:cNvSpPr txBox="1"/>
          <p:nvPr/>
        </p:nvSpPr>
        <p:spPr>
          <a:xfrm>
            <a:off x="9037982" y="1683027"/>
            <a:ext cx="13450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95383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BDA40AA-BEA6-33F4-C644-A8D945BEDDD2}"/>
              </a:ext>
            </a:extLst>
          </p:cNvPr>
          <p:cNvSpPr txBox="1"/>
          <p:nvPr/>
        </p:nvSpPr>
        <p:spPr>
          <a:xfrm>
            <a:off x="4585252" y="583096"/>
            <a:ext cx="3935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66F7F3A-096C-71FD-D563-C6D0D3796BFB}"/>
              </a:ext>
            </a:extLst>
          </p:cNvPr>
          <p:cNvSpPr txBox="1"/>
          <p:nvPr/>
        </p:nvSpPr>
        <p:spPr>
          <a:xfrm>
            <a:off x="728869" y="2246245"/>
            <a:ext cx="287572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13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6015DF5-4424-1EAB-70A2-AEC43D6EC6B3}"/>
              </a:ext>
            </a:extLst>
          </p:cNvPr>
          <p:cNvSpPr txBox="1"/>
          <p:nvPr/>
        </p:nvSpPr>
        <p:spPr>
          <a:xfrm>
            <a:off x="3604590" y="2246244"/>
            <a:ext cx="33017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থম</a:t>
            </a:r>
            <a:r>
              <a:rPr lang="en-US" sz="13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E2DEE58-7EB6-39AD-800A-6C5371533C7A}"/>
              </a:ext>
            </a:extLst>
          </p:cNvPr>
          <p:cNvSpPr txBox="1"/>
          <p:nvPr/>
        </p:nvSpPr>
        <p:spPr>
          <a:xfrm>
            <a:off x="6906308" y="2246244"/>
            <a:ext cx="48237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থমিক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F158B08-2668-0D7D-C66E-4747A018D2F3}"/>
              </a:ext>
            </a:extLst>
          </p:cNvPr>
          <p:cNvSpPr txBox="1"/>
          <p:nvPr/>
        </p:nvSpPr>
        <p:spPr>
          <a:xfrm>
            <a:off x="801756" y="4516905"/>
            <a:ext cx="10689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থম, 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থমিক শব্দের 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-এর নিচে যে চিহ্নটি আছে এর নাম 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FD780FC-75FE-A347-AD4E-DBB84363C803}"/>
              </a:ext>
            </a:extLst>
          </p:cNvPr>
          <p:cNvSpPr txBox="1"/>
          <p:nvPr/>
        </p:nvSpPr>
        <p:spPr>
          <a:xfrm>
            <a:off x="801756" y="5217905"/>
            <a:ext cx="10689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(     )  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র-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="" xmlns:a16="http://schemas.microsoft.com/office/drawing/2014/main" id="{531425BB-B539-735B-BE1A-0A78F80E7151}"/>
                  </a:ext>
                </a:extLst>
              </p14:cNvPr>
              <p14:cNvContentPartPr/>
              <p14:nvPr/>
            </p14:nvContentPartPr>
            <p14:xfrm>
              <a:off x="2168504" y="5565678"/>
              <a:ext cx="309960" cy="1270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31425BB-B539-735B-BE1A-0A78F80E71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59504" y="5557038"/>
                <a:ext cx="327600" cy="14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0774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CB320E7-ED81-2330-E9E8-E8FC2AEBFE14}"/>
              </a:ext>
            </a:extLst>
          </p:cNvPr>
          <p:cNvSpPr txBox="1"/>
          <p:nvPr/>
        </p:nvSpPr>
        <p:spPr>
          <a:xfrm>
            <a:off x="3770243" y="671283"/>
            <a:ext cx="4651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004CD2C-2DF5-0899-DD55-F2C204F5A7BA}"/>
              </a:ext>
            </a:extLst>
          </p:cNvPr>
          <p:cNvSpPr txBox="1"/>
          <p:nvPr/>
        </p:nvSpPr>
        <p:spPr>
          <a:xfrm>
            <a:off x="1721336" y="1556666"/>
            <a:ext cx="24796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C8F6DE4-8948-5136-2FB6-F518D719763F}"/>
              </a:ext>
            </a:extLst>
          </p:cNvPr>
          <p:cNvSpPr txBox="1"/>
          <p:nvPr/>
        </p:nvSpPr>
        <p:spPr>
          <a:xfrm>
            <a:off x="4328761" y="1470527"/>
            <a:ext cx="43109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ম্র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BB87CD7-D753-1D40-A34A-45F9D5F8C4E7}"/>
              </a:ext>
            </a:extLst>
          </p:cNvPr>
          <p:cNvSpPr txBox="1"/>
          <p:nvPr/>
        </p:nvSpPr>
        <p:spPr>
          <a:xfrm>
            <a:off x="8715954" y="1470527"/>
            <a:ext cx="28609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ত্রি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A466FB1-132E-98CB-2E62-CD010599230C}"/>
              </a:ext>
            </a:extLst>
          </p:cNvPr>
          <p:cNvSpPr txBox="1"/>
          <p:nvPr/>
        </p:nvSpPr>
        <p:spPr>
          <a:xfrm>
            <a:off x="1586284" y="3429000"/>
            <a:ext cx="28609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ত্রা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A9D88B2-0562-31B2-CCDA-137CBD3188BD}"/>
              </a:ext>
            </a:extLst>
          </p:cNvPr>
          <p:cNvSpPr txBox="1"/>
          <p:nvPr/>
        </p:nvSpPr>
        <p:spPr>
          <a:xfrm>
            <a:off x="5151119" y="3438490"/>
            <a:ext cx="28609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3B4AC3D-F331-BBB6-7A26-FE5BF8B530DB}"/>
              </a:ext>
            </a:extLst>
          </p:cNvPr>
          <p:cNvSpPr txBox="1"/>
          <p:nvPr/>
        </p:nvSpPr>
        <p:spPr>
          <a:xfrm>
            <a:off x="8730291" y="3428999"/>
            <a:ext cx="28609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2336040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72B8721-61C0-6C50-D715-595AE1888FC1}"/>
              </a:ext>
            </a:extLst>
          </p:cNvPr>
          <p:cNvSpPr txBox="1"/>
          <p:nvPr/>
        </p:nvSpPr>
        <p:spPr>
          <a:xfrm>
            <a:off x="884132" y="752681"/>
            <a:ext cx="10310339" cy="5078313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3500000" scaled="1"/>
          </a:gradFill>
        </p:spPr>
        <p:txBody>
          <a:bodyPr wrap="square">
            <a:spAutoFit/>
          </a:bodyPr>
          <a:lstStyle/>
          <a:p>
            <a:endParaRPr lang="en-US" sz="3600" b="1" u="sng" dirty="0">
              <a:solidFill>
                <a:srgbClr val="1F1F1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/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বাক্যগুলো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লিখঃ</a:t>
            </a:r>
            <a:endParaRPr lang="en-US" sz="3600" b="1" u="sng" dirty="0">
              <a:solidFill>
                <a:srgbClr val="1F1F1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6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600200" lvl="2" indent="-685800">
              <a:buFont typeface="Wingdings" panose="05000000000000000000" pitchFamily="2" charset="2"/>
              <a:buChar char="q"/>
            </a:pPr>
            <a:r>
              <a:rPr lang="en-US" sz="5400" b="0" i="0" dirty="0" err="1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শ্র</a:t>
            </a:r>
            <a:r>
              <a:rPr lang="en-US" sz="5400" b="0" i="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54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–</a:t>
            </a:r>
            <a:r>
              <a:rPr lang="en-US" sz="54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0" i="0" dirty="0" err="1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শ্র</a:t>
            </a:r>
            <a:r>
              <a:rPr lang="en-US" sz="54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54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বৃথা</a:t>
            </a:r>
            <a:r>
              <a:rPr lang="en-US" sz="54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4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as-IN" sz="54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600200" lvl="2" indent="-685800">
              <a:buFont typeface="Wingdings" panose="05000000000000000000" pitchFamily="2" charset="2"/>
              <a:buChar char="q"/>
            </a:pP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ম্র</a:t>
            </a:r>
            <a:r>
              <a:rPr lang="as-IN" sz="5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–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1600200" lvl="2" indent="-685800">
              <a:buFont typeface="Wingdings" panose="05000000000000000000" pitchFamily="2" charset="2"/>
              <a:buChar char="q"/>
            </a:pP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</a:t>
            </a:r>
            <a:r>
              <a:rPr lang="as-IN" sz="5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–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543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5B8401A-573E-B780-8215-51BBB0DFC0FC}"/>
              </a:ext>
            </a:extLst>
          </p:cNvPr>
          <p:cNvSpPr txBox="1"/>
          <p:nvPr/>
        </p:nvSpPr>
        <p:spPr>
          <a:xfrm>
            <a:off x="1363649" y="1819011"/>
            <a:ext cx="9834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শব্দ গঠন করব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যেমন-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58FC37E-C2D6-0A4B-0E1D-1D32B496B74F}"/>
              </a:ext>
            </a:extLst>
          </p:cNvPr>
          <p:cNvSpPr txBox="1"/>
          <p:nvPr/>
        </p:nvSpPr>
        <p:spPr>
          <a:xfrm>
            <a:off x="7425188" y="3919134"/>
            <a:ext cx="13176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দ্ধা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24A8958-92A7-B748-EF74-03DD53A5BB83}"/>
              </a:ext>
            </a:extLst>
          </p:cNvPr>
          <p:cNvSpPr txBox="1"/>
          <p:nvPr/>
        </p:nvSpPr>
        <p:spPr>
          <a:xfrm>
            <a:off x="2763381" y="2659656"/>
            <a:ext cx="20335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কৃতি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000" dirty="0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DAE2B0E0-51A3-E33A-192D-075CCAA46227}"/>
              </a:ext>
            </a:extLst>
          </p:cNvPr>
          <p:cNvSpPr txBox="1"/>
          <p:nvPr/>
        </p:nvSpPr>
        <p:spPr>
          <a:xfrm>
            <a:off x="6029739" y="2685247"/>
            <a:ext cx="18910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ন্দ্র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000" dirty="0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94FC9C94-36F5-1CAE-2D8B-C9A079D56B5F}"/>
              </a:ext>
            </a:extLst>
          </p:cNvPr>
          <p:cNvSpPr txBox="1"/>
          <p:nvPr/>
        </p:nvSpPr>
        <p:spPr>
          <a:xfrm>
            <a:off x="3122036" y="3922249"/>
            <a:ext cx="2461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থমিক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000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6078E570-5098-7087-2DF1-D51D9FC6C5CF}"/>
              </a:ext>
            </a:extLst>
          </p:cNvPr>
          <p:cNvSpPr txBox="1"/>
          <p:nvPr/>
        </p:nvSpPr>
        <p:spPr>
          <a:xfrm>
            <a:off x="4685168" y="2659656"/>
            <a:ext cx="20792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ত্রি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0897D5F2-35F2-92AA-8D2D-1DA5FE7C59F3}"/>
              </a:ext>
            </a:extLst>
          </p:cNvPr>
          <p:cNvSpPr txBox="1"/>
          <p:nvPr/>
        </p:nvSpPr>
        <p:spPr>
          <a:xfrm>
            <a:off x="1252329" y="3919135"/>
            <a:ext cx="2024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থম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9F7D4A28-B3F4-4B8D-447A-87A946439CF0}"/>
              </a:ext>
            </a:extLst>
          </p:cNvPr>
          <p:cNvSpPr txBox="1"/>
          <p:nvPr/>
        </p:nvSpPr>
        <p:spPr>
          <a:xfrm>
            <a:off x="5409537" y="3919135"/>
            <a:ext cx="20839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মিক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92F5CC40-A449-70E2-4014-C6846189BAC6}"/>
              </a:ext>
            </a:extLst>
          </p:cNvPr>
          <p:cNvSpPr txBox="1"/>
          <p:nvPr/>
        </p:nvSpPr>
        <p:spPr>
          <a:xfrm>
            <a:off x="1363648" y="2647366"/>
            <a:ext cx="19136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3928E9A6-5354-6D6D-95AE-C16090721CA7}"/>
              </a:ext>
            </a:extLst>
          </p:cNvPr>
          <p:cNvSpPr txBox="1"/>
          <p:nvPr/>
        </p:nvSpPr>
        <p:spPr>
          <a:xfrm>
            <a:off x="1363648" y="5050757"/>
            <a:ext cx="773927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শেষ হলে এক এক করে দলীয় কাজ পড়ে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শুনা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অন্য দলগুলো মন দিয়ে শুনবে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খাতায় তুলে নি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প্রতি দল কমপক্ষে একটি বাক্য বল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EAD5BD9A-E112-38A5-6B32-80B101BB5868}"/>
              </a:ext>
            </a:extLst>
          </p:cNvPr>
          <p:cNvSpPr txBox="1"/>
          <p:nvPr/>
        </p:nvSpPr>
        <p:spPr>
          <a:xfrm>
            <a:off x="7414058" y="2683566"/>
            <a:ext cx="18910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000" dirty="0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4C44D019-204C-F7C1-5112-A2941D03CF44}"/>
              </a:ext>
            </a:extLst>
          </p:cNvPr>
          <p:cNvSpPr txBox="1"/>
          <p:nvPr/>
        </p:nvSpPr>
        <p:spPr>
          <a:xfrm>
            <a:off x="9102919" y="2690193"/>
            <a:ext cx="11564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ম্র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000" dirty="0"/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1E9EE293-DFBA-E4D4-6024-F654CAA988D7}"/>
              </a:ext>
            </a:extLst>
          </p:cNvPr>
          <p:cNvSpPr txBox="1"/>
          <p:nvPr/>
        </p:nvSpPr>
        <p:spPr>
          <a:xfrm>
            <a:off x="8742835" y="3917453"/>
            <a:ext cx="17631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ক্রে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FF62038-80DA-D9FA-5001-391D0B9A5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8677" y="2729302"/>
            <a:ext cx="69573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ভদ্র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,     </a:t>
            </a: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নম্র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,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68E1FD7-8902-E178-50DE-271F7C511395}"/>
              </a:ext>
            </a:extLst>
          </p:cNvPr>
          <p:cNvSpPr txBox="1"/>
          <p:nvPr/>
        </p:nvSpPr>
        <p:spPr>
          <a:xfrm>
            <a:off x="2078182" y="2133600"/>
            <a:ext cx="7553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হও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শব্দগুলো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তৈরী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করঃ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C744AA0-8489-1203-E89C-7D4D46113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365" y="3769103"/>
            <a:ext cx="10747513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ভদ্র-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সবসময়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ভদ্র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চলব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।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নম্র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নম্র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অন্যের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বলব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।    </a:t>
            </a:r>
          </a:p>
        </p:txBody>
      </p: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0DB3691-22DC-48C6-CC33-55E89D81AFCC}"/>
              </a:ext>
            </a:extLst>
          </p:cNvPr>
          <p:cNvSpPr txBox="1"/>
          <p:nvPr/>
        </p:nvSpPr>
        <p:spPr>
          <a:xfrm>
            <a:off x="1736035" y="2110915"/>
            <a:ext cx="776577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48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i="0" u="sng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4800" b="1" i="0" u="sng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</a:p>
          <a:p>
            <a:endParaRPr lang="en-US" sz="24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0" i="0" dirty="0" err="1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শ্রেণিতে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প্র্রথম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8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স্রষ্টা</a:t>
            </a:r>
            <a:r>
              <a:rPr lang="as-IN" sz="4800" b="0" i="0" dirty="0" smtClean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–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স্রষ্টা</a:t>
            </a:r>
            <a:r>
              <a:rPr lang="en-US" sz="4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আল্লাহ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8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প্রভাত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প্রভাতে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ঘুম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উঠি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557E3CB-F615-4665-4BA9-5E6D3791BE4A}"/>
              </a:ext>
            </a:extLst>
          </p:cNvPr>
          <p:cNvSpPr txBox="1"/>
          <p:nvPr/>
        </p:nvSpPr>
        <p:spPr>
          <a:xfrm>
            <a:off x="1152939" y="2279374"/>
            <a:ext cx="987949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ফলাযুক্ত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( </a:t>
            </a:r>
            <a:r>
              <a:rPr lang="en-US" sz="4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য়োজন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ট্রে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ট্রা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ফিক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) 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১.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২.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033CEEE-AC23-78B3-6D3C-7BD8D1EA533B}"/>
              </a:ext>
            </a:extLst>
          </p:cNvPr>
          <p:cNvSpPr txBox="1"/>
          <p:nvPr/>
        </p:nvSpPr>
        <p:spPr>
          <a:xfrm>
            <a:off x="695739" y="2312504"/>
            <a:ext cx="1062824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সবসময়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ভদ্র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নম্র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চলব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বাক্যটি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।) </a:t>
            </a:r>
          </a:p>
        </p:txBody>
      </p: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5402</TotalTime>
  <Words>455</Words>
  <Application>Microsoft Office PowerPoint</Application>
  <PresentationFormat>Widescreen</PresentationFormat>
  <Paragraphs>105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ABC-DhakaSoft-Normal</vt:lpstr>
      <vt:lpstr>Arial</vt:lpstr>
      <vt:lpstr>Calibri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421</cp:revision>
  <dcterms:created xsi:type="dcterms:W3CDTF">2021-07-26T10:09:43Z</dcterms:created>
  <dcterms:modified xsi:type="dcterms:W3CDTF">2026-07-09T16:25:14Z</dcterms:modified>
</cp:coreProperties>
</file>