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7" r:id="rId2"/>
  </p:sldMasterIdLst>
  <p:notesMasterIdLst>
    <p:notesMasterId r:id="rId23"/>
  </p:notesMasterIdLst>
  <p:sldIdLst>
    <p:sldId id="296" r:id="rId3"/>
    <p:sldId id="297" r:id="rId4"/>
    <p:sldId id="260" r:id="rId5"/>
    <p:sldId id="285" r:id="rId6"/>
    <p:sldId id="282" r:id="rId7"/>
    <p:sldId id="290" r:id="rId8"/>
    <p:sldId id="298" r:id="rId9"/>
    <p:sldId id="299" r:id="rId10"/>
    <p:sldId id="288" r:id="rId11"/>
    <p:sldId id="300" r:id="rId12"/>
    <p:sldId id="289" r:id="rId13"/>
    <p:sldId id="294" r:id="rId14"/>
    <p:sldId id="301" r:id="rId15"/>
    <p:sldId id="302" r:id="rId16"/>
    <p:sldId id="292" r:id="rId17"/>
    <p:sldId id="293" r:id="rId18"/>
    <p:sldId id="303" r:id="rId19"/>
    <p:sldId id="284" r:id="rId20"/>
    <p:sldId id="283" r:id="rId21"/>
    <p:sldId id="27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65 Pro Plus" initials="3PP" lastIdx="1" clrIdx="0">
    <p:extLst>
      <p:ext uri="{19B8F6BF-5375-455C-9EA6-DF929625EA0E}">
        <p15:presenceInfo xmlns:p15="http://schemas.microsoft.com/office/powerpoint/2012/main" xmlns="" userId="365 Pro Pl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734F"/>
    <a:srgbClr val="A3619B"/>
    <a:srgbClr val="32823F"/>
    <a:srgbClr val="3B8547"/>
    <a:srgbClr val="3B7947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756" y="-9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0EE-3F3C-4694-AA03-809908AB2D60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F6C6E-6825-46BF-98FA-71628EAC5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F6C6E-6825-46BF-98FA-71628EAC5F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3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B5E2FA-9E3F-4409-84CC-F487AC53D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1CAB199-821A-4258-B64D-30F0D0314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7998B7A-51F8-423A-BAA8-D6B9C6F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C0B2BB-E36A-439D-83D3-6316F8E7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11277E-D40E-4FFA-A6B9-687316E0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499F36-22EE-4D82-9DF6-974A8258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5BC703-2969-45D7-BBA4-D7F85461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A6696F-C245-4812-BB3A-8057271F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122627A-A287-4ED7-A76C-811EB640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4F726D-3A63-4210-AB3B-0BC4E03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83BF31-BDC1-460C-879D-4F8E6C17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93F7D8-9A4A-4569-A6FE-C5B2F8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1B6032-1E99-42DD-9521-CFC04B1C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56ED07-C179-4AC8-97C0-E1811433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AF3604-3B1D-4AB9-98A1-1BE59272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CB2213-75E2-487D-8411-AFD6E607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D81393-1E7E-4EE4-A2F5-974342603F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89CEC44-6A82-4A5B-8644-3757FB6E6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6BA134E-0F97-4349-89C4-477A5370F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423F830-F0F6-4231-8D92-858AFCF6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1E9E188-E399-4A1C-A7FD-86E4D954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9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DD236E-F7A7-4085-8A51-CB84452B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AE195B-9E39-444C-9FE4-E9047289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B0A2F9-394C-46C4-8A80-0601A9E43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17A2693-6411-4EC7-AF08-79E1A8EE8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33B2335-AE15-4E18-AD88-E085CF82E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BDF6A26-07BB-4F08-81A4-60B703A9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0DD9CBD-224A-4A9B-B95F-96F87228C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EC94571-566C-4D44-9ED4-E6B44738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3CBEBE-A38A-40A4-AC12-265EE155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BE87E56-56CA-43FE-B948-285AA0A8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79B0B07-7E33-4FD9-B9F1-97E1C685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14BB8A9-2345-4017-936C-057FA7FF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32F244D-7D71-4970-AB12-58624FA98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0B017F8-BBDD-451C-99C9-D790E029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9CABEC2-5DF4-4DB0-9AAC-6513BD15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BF81B2-41F3-4DD8-B9DF-33B1FD3F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62C0B4-D95C-43F0-9B72-0028B1CE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7B417F9-A2DD-4E16-A4FC-9C379EA1A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645BFFE-BA58-4793-A966-73C3CE0B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E29399E-4190-41D7-BE73-86028CEE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98146AE-37F5-4F5F-A344-BBBFBDDB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84C71B-D24F-48F7-BEA9-D6C4B3D8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1A2C7FB-988E-4CB4-9DAC-799F28747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6F5F63-3F61-4DA9-878D-D2D9A2CFF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314B2A-A3A1-4B0C-81A5-F9E8B8DA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EA575EC-50ED-45F2-BD35-DD4BBF70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65B2F01-337A-4EEC-990D-8A5C837F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7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45D7CA-2013-4960-A10A-1E292C5D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DDAF145-ED7C-4F99-8F77-6EA622590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0C6FE4-BC11-4154-832F-89A52C33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178848-6B1B-49BB-AF37-E69D3C7F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56A40AB-BB0D-4732-B0F1-757972BE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6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09B5EB5-B147-46FA-853E-50ECC52BF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7EC946C-A97C-4342-96EC-DE1E670FD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9A355A7-7ED1-4143-86C1-BFC2D5FD0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8BF1C8-CE09-488F-AA60-C5BBCDC4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E0F647-4071-4CAF-A56B-7054834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34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4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47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1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92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29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9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64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62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90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9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664A936-367D-48E6-A93F-7A6C41A1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90A53FF-48DD-4C68-9E56-5F4D6C85D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A37C2B-9378-4BC9-AB7E-15210681A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E84B4C-A9BF-48F0-B6FA-B08C65DCE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499C90-F298-485F-B15D-F23D5E8E6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3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3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Images\Gif\b7e8d618134a11d98729f7645e59a87b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571" y="2351314"/>
            <a:ext cx="3918858" cy="399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" y="423975"/>
            <a:ext cx="12192000" cy="1183181"/>
          </a:xfrm>
          <a:prstGeom prst="rect">
            <a:avLst/>
          </a:prstGeom>
        </p:spPr>
        <p:txBody>
          <a:bodyPr wrap="square" lIns="74458" tIns="37229" rIns="74458" bIns="37229">
            <a:spAutoFit/>
          </a:bodyPr>
          <a:lstStyle/>
          <a:p>
            <a:pPr algn="ctr"/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রসায়ন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01605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987964" y="659486"/>
            <a:ext cx="2760365" cy="861770"/>
          </a:xfrm>
          <a:prstGeom prst="rect">
            <a:avLst/>
          </a:prstGeom>
        </p:spPr>
        <p:txBody>
          <a:bodyPr wrap="none" lIns="76197" tIns="38098" rIns="76197" bIns="38098">
            <a:spAutoFit/>
          </a:bodyPr>
          <a:lstStyle/>
          <a:p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370" y="3292200"/>
            <a:ext cx="578572" cy="30411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435" y="533400"/>
            <a:ext cx="3090455" cy="281120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08001" y="3475807"/>
            <a:ext cx="5384799" cy="2857500"/>
          </a:xfrm>
          <a:prstGeom prst="roundRect">
            <a:avLst/>
          </a:prstGeom>
          <a:ln w="571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7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519331" y="3410207"/>
            <a:ext cx="4266269" cy="2988699"/>
          </a:xfrm>
          <a:prstGeom prst="roundRect">
            <a:avLst/>
          </a:prstGeom>
          <a:ln w="571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6197" tIns="38098" rIns="76197" bIns="38098" rtlCol="0" anchor="ctr"/>
          <a:lstStyle/>
          <a:p>
            <a:pPr>
              <a:spcBef>
                <a:spcPct val="50000"/>
              </a:spcBef>
            </a:pPr>
            <a:r>
              <a:rPr lang="bn-BD" sz="2300" b="1" dirty="0"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IN" sz="2300" b="1" u="sng" dirty="0" smtClean="0">
                <a:latin typeface="NikoshBAN" pitchFamily="2" charset="0"/>
                <a:cs typeface="NikoshBAN" pitchFamily="2" charset="0"/>
              </a:rPr>
              <a:t>রসায়ন</a:t>
            </a:r>
            <a:r>
              <a:rPr lang="en-US" sz="2300" b="1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300" b="1" u="sng" dirty="0" smtClean="0">
                <a:latin typeface="NikoshBAN" pitchFamily="2" charset="0"/>
                <a:cs typeface="NikoshBAN" pitchFamily="2" charset="0"/>
              </a:rPr>
              <a:t>১ম</a:t>
            </a:r>
            <a:r>
              <a:rPr lang="en-US" sz="2300" b="1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300" b="1" u="sng" dirty="0" err="1" smtClean="0">
                <a:latin typeface="NikoshBAN" pitchFamily="2" charset="0"/>
                <a:cs typeface="NikoshBAN" pitchFamily="2" charset="0"/>
              </a:rPr>
              <a:t>পত্র</a:t>
            </a:r>
            <a:endParaRPr lang="en-US" sz="2300" b="1" u="sng" dirty="0" smtClean="0">
              <a:latin typeface="NikoshBAN" pitchFamily="2" charset="0"/>
              <a:cs typeface="NikoshBAN" pitchFamily="2" charset="0"/>
            </a:endParaRPr>
          </a:p>
          <a:p>
            <a:pPr>
              <a:spcBef>
                <a:spcPct val="50000"/>
              </a:spcBef>
            </a:pPr>
            <a:r>
              <a:rPr lang="bn-BD" sz="2300" b="1" dirty="0" smtClean="0">
                <a:latin typeface="NikoshBAN" pitchFamily="2" charset="0"/>
                <a:cs typeface="NikoshBAN" pitchFamily="2" charset="0"/>
              </a:rPr>
              <a:t>শ্রেণি-</a:t>
            </a:r>
            <a:r>
              <a:rPr lang="en-US" sz="2300" b="1" dirty="0" err="1" smtClean="0">
                <a:latin typeface="NikoshBAN" pitchFamily="2" charset="0"/>
                <a:cs typeface="NikoshBAN" pitchFamily="2" charset="0"/>
              </a:rPr>
              <a:t>একাদশ</a:t>
            </a:r>
            <a:r>
              <a:rPr lang="en-US" sz="23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bn-IN" sz="2300" b="1" dirty="0">
              <a:latin typeface="NikoshBAN" pitchFamily="2" charset="0"/>
              <a:cs typeface="NikoshBAN" pitchFamily="2" charset="0"/>
            </a:endParaRPr>
          </a:p>
          <a:p>
            <a:pPr>
              <a:spcBef>
                <a:spcPct val="50000"/>
              </a:spcBef>
            </a:pPr>
            <a:r>
              <a:rPr lang="bn-IN" sz="2300" b="1" dirty="0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2300" b="1" dirty="0" err="1" smtClean="0"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23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300" b="1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23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bn-IN" sz="2300" b="1" dirty="0">
              <a:latin typeface="NikoshBAN" pitchFamily="2" charset="0"/>
              <a:cs typeface="NikoshBAN" pitchFamily="2" charset="0"/>
            </a:endParaRPr>
          </a:p>
          <a:p>
            <a:pPr>
              <a:spcBef>
                <a:spcPct val="50000"/>
              </a:spcBef>
            </a:pPr>
            <a:r>
              <a:rPr lang="bn-BD" sz="2300" b="1" dirty="0" smtClean="0">
                <a:latin typeface="NikoshBAN" pitchFamily="2" charset="0"/>
                <a:cs typeface="NikoshBAN" pitchFamily="2" charset="0"/>
              </a:rPr>
              <a:t>সময়-</a:t>
            </a:r>
            <a:r>
              <a:rPr lang="en-US" sz="2300" b="1" dirty="0">
                <a:latin typeface="NikoshBAN" pitchFamily="2" charset="0"/>
                <a:cs typeface="NikoshBAN" pitchFamily="2" charset="0"/>
              </a:rPr>
              <a:t>৪</a:t>
            </a:r>
            <a:r>
              <a:rPr lang="bn-IN" sz="2300" b="1" dirty="0" smtClean="0">
                <a:latin typeface="NikoshBAN" pitchFamily="2" charset="0"/>
                <a:cs typeface="NikoshBAN" pitchFamily="2" charset="0"/>
              </a:rPr>
              <a:t>০</a:t>
            </a:r>
            <a:r>
              <a:rPr lang="bn-BD" sz="2300" b="1" dirty="0">
                <a:latin typeface="NikoshBAN" pitchFamily="2" charset="0"/>
                <a:cs typeface="NikoshBAN" pitchFamily="2" charset="0"/>
              </a:rPr>
              <a:t>মি</a:t>
            </a:r>
            <a:r>
              <a:rPr lang="bn-IN" sz="2300" b="1" dirty="0" smtClean="0">
                <a:latin typeface="NikoshBAN" pitchFamily="2" charset="0"/>
                <a:cs typeface="NikoshBAN" pitchFamily="2" charset="0"/>
              </a:rPr>
              <a:t>নিট</a:t>
            </a:r>
            <a:r>
              <a:rPr lang="en-US" sz="2300" b="1" dirty="0" smtClean="0">
                <a:latin typeface="NikoshBAN" pitchFamily="2" charset="0"/>
                <a:cs typeface="NikoshBAN" pitchFamily="2" charset="0"/>
              </a:rPr>
              <a:t>,   </a:t>
            </a:r>
          </a:p>
        </p:txBody>
      </p:sp>
    </p:spTree>
    <p:extLst>
      <p:ext uri="{BB962C8B-B14F-4D97-AF65-F5344CB8AC3E}">
        <p14:creationId xmlns:p14="http://schemas.microsoft.com/office/powerpoint/2010/main" val="1252494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1000">
              <a:srgbClr val="32823F"/>
            </a:gs>
            <a:gs pos="82000">
              <a:schemeClr val="accent6">
                <a:lumMod val="50000"/>
              </a:schemeClr>
            </a:gs>
            <a:gs pos="74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xmlns="" id="{39244A97-0ABE-43BA-81E1-8869BBC7EB69}"/>
              </a:ext>
            </a:extLst>
          </p:cNvPr>
          <p:cNvSpPr/>
          <p:nvPr/>
        </p:nvSpPr>
        <p:spPr>
          <a:xfrm>
            <a:off x="3934691" y="1510145"/>
            <a:ext cx="3909603" cy="353291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NH</a:t>
            </a:r>
            <a:r>
              <a:rPr lang="en-US" sz="40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OH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ক্ষারকের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sz="4000" baseline="30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endParaRPr lang="en-US" sz="4400" b="1" dirty="0">
              <a:solidFill>
                <a:schemeClr val="tx1"/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39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61672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90800" y="533401"/>
            <a:ext cx="6807200" cy="132343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2872" y="2286001"/>
            <a:ext cx="119888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……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অসওয়াল্ড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লঘুকরন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ক্ষারকের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ধ্রূবক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NH</a:t>
            </a:r>
            <a:r>
              <a:rPr lang="en-US" sz="4000" baseline="-25000" dirty="0" smtClean="0">
                <a:latin typeface="NikoshBAN" pitchFamily="2" charset="0"/>
                <a:cs typeface="NikoshBAN" pitchFamily="2" charset="0"/>
              </a:rPr>
              <a:t>4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OHএর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ঘনমাত্রা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NH</a:t>
            </a:r>
            <a:r>
              <a:rPr lang="en-US" sz="3600" baseline="-25000" dirty="0">
                <a:latin typeface="NikoshBAN" pitchFamily="2" charset="0"/>
                <a:cs typeface="NikoshBAN" pitchFamily="2" charset="0"/>
              </a:rPr>
              <a:t>4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OH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ধ্রূবক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NH</a:t>
            </a:r>
            <a:r>
              <a:rPr lang="en-US" sz="4000" baseline="-25000" dirty="0" smtClean="0">
                <a:latin typeface="NikoshBAN" pitchFamily="2" charset="0"/>
                <a:cs typeface="NikoshBAN" pitchFamily="2" charset="0"/>
              </a:rPr>
              <a:t>4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OH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P</a:t>
            </a:r>
            <a:r>
              <a:rPr lang="en-US" sz="4000" baseline="30000" dirty="0" smtClean="0">
                <a:latin typeface="NikoshBAN" pitchFamily="2" charset="0"/>
                <a:cs typeface="NikoshBAN" pitchFamily="2" charset="0"/>
              </a:rPr>
              <a:t>H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6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68582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অসওয়াল্ড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লঘুকরন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সূত্রঃ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468583"/>
                <a:ext cx="12192000" cy="5389417"/>
              </a:xfrm>
              <a:solidFill>
                <a:schemeClr val="accent5">
                  <a:lumMod val="60000"/>
                  <a:lumOff val="40000"/>
                </a:schemeClr>
              </a:solidFill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লঘু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দ্রবনে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মৃদু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এসিড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বা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ক্ষারকের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মাত্রা</a:t>
                </a:r>
                <a:r>
                  <a:rPr lang="en-US" sz="43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ঐ </a:t>
                </a:r>
                <a:r>
                  <a:rPr lang="en-US" sz="43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এসিড</a:t>
                </a:r>
                <a:r>
                  <a:rPr lang="en-US" sz="43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বা</a:t>
                </a:r>
                <a:r>
                  <a:rPr lang="en-US" sz="43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ক্ষারকের</a:t>
                </a:r>
                <a:r>
                  <a:rPr lang="en-US" sz="43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দ্রবনের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মোলার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ঘনমাত্রার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বর্গমূলের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ব্যস্তানুপাতিক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। </a:t>
                </a:r>
                <a:endParaRPr lang="en-US" sz="4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9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39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মাত্রা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l-GR" sz="72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α</a:t>
                </a:r>
                <a:r>
                  <a:rPr lang="en-US" sz="40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হলে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অসওয়াল্ড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লঘুকরন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সূত্র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>
                  <a:buNone/>
                </a:pP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অনুযায়ী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</a:p>
              <a:p>
                <a:pPr>
                  <a:buNone/>
                </a:pPr>
                <a:r>
                  <a:rPr lang="en-US" sz="40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       </a:t>
                </a:r>
                <a:r>
                  <a:rPr lang="en-US" sz="6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l-GR" sz="6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α</a:t>
                </a:r>
                <a:r>
                  <a:rPr lang="en-US" sz="66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40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pt-BR" sz="40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4000" i="1" dirty="0">
                                <a:solidFill>
                                  <a:schemeClr val="tx1"/>
                                </a:solidFill>
                                <a:latin typeface="Cambria Math"/>
                                <a:cs typeface="NikoshBAN" pitchFamily="2" charset="0"/>
                              </a:rPr>
                              <m:t>𝐾</m:t>
                            </m:r>
                            <m:r>
                              <a:rPr lang="en-US" sz="4000" i="1" baseline="-25000" dirty="0">
                                <a:solidFill>
                                  <a:schemeClr val="tx1"/>
                                </a:solidFill>
                                <a:latin typeface="Cambria Math"/>
                                <a:cs typeface="NikoshBAN" pitchFamily="2" charset="0"/>
                              </a:rPr>
                              <m:t>𝑏</m:t>
                            </m:r>
                          </m:num>
                          <m:den>
                            <m:r>
                              <a:rPr lang="en-US" sz="4000" i="1" dirty="0">
                                <a:solidFill>
                                  <a:schemeClr val="tx1"/>
                                </a:solidFill>
                                <a:latin typeface="Cambria Math"/>
                                <a:cs typeface="NikoshBAN" pitchFamily="2" charset="0"/>
                              </a:rPr>
                              <m:t>𝐶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(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মৃদু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ক্ষারকের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ক্ষেত্রে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) </a:t>
                </a:r>
                <a:r>
                  <a:rPr lang="en-US" sz="3900" baseline="-25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				</a:t>
                </a:r>
                <a:endParaRPr lang="en-US" sz="3200" baseline="300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68583"/>
                <a:ext cx="12192000" cy="5389417"/>
              </a:xfrm>
              <a:blipFill rotWithShape="1">
                <a:blip r:embed="rId3"/>
                <a:stretch>
                  <a:fillRect l="-1950" t="-40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41932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77636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মাত্রা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 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77636"/>
            <a:ext cx="12192000" cy="5680363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বিক্রিয়ায়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বিক্রিয়ক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ভগ্নাংশ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পরিমান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বিয়োজিত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হয়,তাকে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ঐ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বিক্রিয়কের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মাত্রা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900" baseline="-25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900" baseline="-25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baseline="-25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		</a:t>
            </a: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1460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0763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ক্ষারকের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ধ্রূবক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1491"/>
            <a:ext cx="12192000" cy="5666509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লিটার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জলীয়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উপস্থিত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ক্ষারকের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ভগ্নাংশ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পরিমান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বিয়োজিত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,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ঐ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ক্ষারকের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ধ্রূবক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ইহাকে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K</a:t>
            </a:r>
            <a:r>
              <a:rPr lang="en-US" sz="43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b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9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900" baseline="-25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</a:t>
            </a: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1739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12192000" cy="1260763"/>
              </a:xfr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>
                <a:noAutofit/>
              </a:bodyPr>
              <a:lstStyle/>
              <a:p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NH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OH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ধ্রূবক,K</a:t>
                </a:r>
                <a:r>
                  <a:rPr lang="en-US" sz="4000" baseline="-25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b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1.8</a:t>
                </a:r>
                <a14:m>
                  <m:oMath xmlns:m="http://schemas.openxmlformats.org/officeDocument/2006/math">
                    <m:r>
                      <a:rPr lang="en-US" sz="4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10</a:t>
                </a:r>
                <a:r>
                  <a:rPr lang="en-US" sz="40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-5</a:t>
                </a:r>
                <a:r>
                  <a:rPr lang="en-US" sz="40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বলতে </a:t>
                </a:r>
                <a:r>
                  <a:rPr lang="en-US" sz="40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কি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বুঝ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? </a:t>
                </a:r>
                <a:endParaRPr lang="en-US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12192000" cy="1260763"/>
              </a:xfrm>
              <a:blipFill rotWithShape="1">
                <a:blip r:embed="rId3"/>
                <a:stretch>
                  <a:fillRect l="-1750" r="-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191491"/>
                <a:ext cx="12192000" cy="5666509"/>
              </a:xfrm>
              <a:solidFill>
                <a:schemeClr val="accent5">
                  <a:lumMod val="60000"/>
                  <a:lumOff val="40000"/>
                </a:schemeClr>
              </a:solidFill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প্রতি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লিটার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জলীয়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দ্রবনে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উপস্থিত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কোনো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ক্ষারকের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মোল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সংখ্যার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যে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ভগ্নাংশ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পরিমান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বিয়োজিত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অবস্থায়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থাকে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,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তাকে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ঐ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ক্ষারকের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ধ্রূবক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3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বলে</a:t>
                </a: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।</a:t>
                </a:r>
              </a:p>
              <a:p>
                <a:pPr>
                  <a:buNone/>
                </a:pPr>
                <a:r>
                  <a:rPr lang="en-US" sz="43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NH</a:t>
                </a:r>
                <a:r>
                  <a:rPr lang="en-US" sz="44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OH </a:t>
                </a:r>
                <a:r>
                  <a:rPr lang="en-US" sz="44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বিয়োজন</a:t>
                </a: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ধ্রূবক,K</a:t>
                </a:r>
                <a:r>
                  <a:rPr lang="en-US" sz="4400" baseline="-25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b</a:t>
                </a: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 </a:t>
                </a: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1.8</a:t>
                </a:r>
                <a14:m>
                  <m:oMath xmlns:m="http://schemas.openxmlformats.org/officeDocument/2006/math">
                    <m:r>
                      <a:rPr lang="en-US" sz="44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10</a:t>
                </a:r>
                <a:r>
                  <a:rPr lang="en-US" sz="44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-5</a:t>
                </a:r>
                <a:r>
                  <a:rPr lang="en-US" sz="44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বলতে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বুঝায়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প্রতি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লিটার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জলীয়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দ্রবনে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উপস্থিত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NH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OH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ক্ষারকের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মোল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সংখ্যার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1.8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10</a:t>
                </a:r>
                <a:r>
                  <a:rPr lang="en-US" sz="40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-5</a:t>
                </a:r>
                <a:r>
                  <a:rPr lang="en-US" sz="40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মোল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পরিমান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বিয়োজিত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অবস্থায়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থাকে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।</a:t>
                </a:r>
                <a:r>
                  <a:rPr lang="en-US" sz="3900" baseline="-25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		</a:t>
                </a:r>
                <a:endParaRPr lang="en-US" sz="3200" baseline="300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91491"/>
                <a:ext cx="12192000" cy="5666509"/>
              </a:xfrm>
              <a:blipFill rotWithShape="1">
                <a:blip r:embed="rId4"/>
                <a:stretch>
                  <a:fillRect l="-1950" t="-3871" r="-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60967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2701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NH</a:t>
            </a:r>
            <a:r>
              <a:rPr lang="en-US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OH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বিয়োজন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ধ্রূবক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99308"/>
            <a:ext cx="12192000" cy="5458691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43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25</a:t>
            </a:r>
            <a:r>
              <a:rPr lang="en-US" sz="43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তাপমাত্রায়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2 g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NH</a:t>
            </a:r>
            <a:r>
              <a:rPr lang="en-US" sz="43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OH</a:t>
            </a:r>
            <a:r>
              <a:rPr lang="en-US" sz="43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100 mL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শতকরা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কতভাগ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বিয়োজিত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K</a:t>
            </a:r>
            <a:r>
              <a:rPr lang="en-US" sz="43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b</a:t>
            </a:r>
            <a:r>
              <a:rPr lang="en-US" sz="43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1.8 </a:t>
            </a:r>
            <a:r>
              <a:rPr lang="en-US" sz="4300" dirty="0" smtClean="0">
                <a:solidFill>
                  <a:schemeClr val="tx1"/>
                </a:solidFill>
                <a:latin typeface="Times New Roman"/>
                <a:cs typeface="Times New Roman"/>
              </a:rPr>
              <a:t>×</a:t>
            </a:r>
            <a:r>
              <a:rPr lang="en-US" sz="43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10</a:t>
            </a:r>
            <a:r>
              <a:rPr lang="en-US" sz="43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-5</a:t>
            </a:r>
            <a:endParaRPr lang="en-US" sz="40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baseline="-25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40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>
              <a:buNone/>
            </a:pPr>
            <a:r>
              <a:rPr lang="en-US" sz="40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 =298K </a:t>
            </a: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W =2 g</a:t>
            </a: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V =0.1L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6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K</a:t>
            </a:r>
            <a:r>
              <a:rPr lang="en-US" sz="36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b</a:t>
            </a:r>
            <a:r>
              <a:rPr lang="en-US" sz="36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1.8 </a:t>
            </a:r>
            <a:r>
              <a:rPr lang="en-US" sz="3600" dirty="0">
                <a:solidFill>
                  <a:schemeClr val="tx1"/>
                </a:solidFill>
                <a:latin typeface="Times New Roman"/>
                <a:cs typeface="Times New Roman"/>
              </a:rPr>
              <a:t>×</a:t>
            </a:r>
            <a:r>
              <a:rPr lang="en-US" sz="3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10</a:t>
            </a:r>
            <a:r>
              <a:rPr lang="en-US" sz="36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-5</a:t>
            </a:r>
            <a:endParaRPr lang="en-US" sz="3200" baseline="30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l-GR" sz="36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C=  ?</a:t>
            </a:r>
            <a:r>
              <a:rPr lang="en-US" sz="60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900" baseline="-25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		</a:t>
            </a:r>
            <a:r>
              <a:rPr lang="en-US" sz="3900" baseline="-25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</a:t>
            </a: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5317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12192000" cy="6858000"/>
              </a:xfrm>
              <a:solidFill>
                <a:schemeClr val="accent5">
                  <a:lumMod val="60000"/>
                  <a:lumOff val="40000"/>
                </a:schemeClr>
              </a:solidFill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2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					</a:t>
                </a:r>
              </a:p>
              <a:p>
                <a:pPr>
                  <a:buNone/>
                </a:pPr>
                <a:endParaRPr lang="en-US" sz="2000" baseline="300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2000" baseline="30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2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</a:t>
                </a:r>
                <a:r>
                  <a:rPr lang="en-US" sz="4800" baseline="30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আমরা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baseline="30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জানি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</a:t>
                </a:r>
              </a:p>
              <a:p>
                <a:pPr>
                  <a:buNone/>
                </a:pP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80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8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48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𝑊</m:t>
                        </m:r>
                      </m:num>
                      <m:den>
                        <m:r>
                          <a:rPr lang="en-US" sz="48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𝑀𝑉</m:t>
                        </m:r>
                      </m:den>
                    </m:f>
                  </m:oMath>
                </a14:m>
                <a:endParaRPr lang="en-US" sz="16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35</m:t>
                        </m:r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>
                  <a:buNone/>
                </a:pP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=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0.57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M</a:t>
                </a:r>
                <a:endParaRPr lang="en-US" sz="5400" baseline="30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</a:t>
                </a:r>
                <a:endParaRPr lang="en-US" sz="54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12192000" cy="68580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10958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12192000" cy="6858000"/>
              </a:xfrm>
              <a:solidFill>
                <a:schemeClr val="accent5">
                  <a:lumMod val="60000"/>
                  <a:lumOff val="40000"/>
                </a:schemeClr>
              </a:solidFill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2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					</a:t>
                </a:r>
              </a:p>
              <a:p>
                <a:pPr>
                  <a:buNone/>
                </a:pPr>
                <a:endParaRPr lang="en-US" sz="2000" baseline="300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20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</a:t>
                </a:r>
                <a:r>
                  <a:rPr lang="en-US" sz="4800" baseline="30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আমরা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baseline="30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জানি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</a:t>
                </a:r>
              </a:p>
              <a:p>
                <a:pPr>
                  <a:buNone/>
                </a:pP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80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l-GR" sz="8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α</a:t>
                </a:r>
                <a:r>
                  <a:rPr lang="en-US" sz="80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4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480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800" dirty="0">
                                <a:solidFill>
                                  <a:schemeClr val="tx1"/>
                                </a:solidFill>
                                <a:latin typeface="NikoshBAN" pitchFamily="2" charset="0"/>
                                <a:cs typeface="NikoshBAN" pitchFamily="2" charset="0"/>
                              </a:rPr>
                              <m:t>K</m:t>
                            </m:r>
                            <m:r>
                              <m:rPr>
                                <m:nor/>
                              </m:rPr>
                              <a:rPr lang="en-US" sz="4800" b="0" i="1" baseline="-25000" dirty="0" smtClean="0">
                                <a:solidFill>
                                  <a:schemeClr val="tx1"/>
                                </a:solidFill>
                                <a:latin typeface="NikoshBAN" pitchFamily="2" charset="0"/>
                                <a:cs typeface="NikoshBAN" pitchFamily="2" charset="0"/>
                              </a:rPr>
                              <m:t>b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800" dirty="0">
                                <a:solidFill>
                                  <a:schemeClr val="tx1"/>
                                </a:solidFill>
                                <a:latin typeface="NikoshBAN" pitchFamily="2" charset="0"/>
                                <a:cs typeface="NikoshBAN" pitchFamily="2" charset="0"/>
                              </a:rPr>
                              <m:t>C</m:t>
                            </m:r>
                            <m:r>
                              <m:rPr>
                                <m:nor/>
                              </m:rPr>
                              <a:rPr lang="en-US" sz="1600" baseline="30000" dirty="0">
                                <a:solidFill>
                                  <a:schemeClr val="tx1"/>
                                </a:solidFill>
                                <a:latin typeface="NikoshBAN" pitchFamily="2" charset="0"/>
                                <a:cs typeface="NikoshBAN" pitchFamily="2" charset="0"/>
                              </a:rPr>
                              <m:t> </m:t>
                            </m:r>
                          </m:den>
                        </m:f>
                      </m:e>
                    </m:rad>
                  </m:oMath>
                </a14:m>
                <a:endParaRPr lang="en-US" sz="4800" dirty="0" smtClean="0">
                  <a:solidFill>
                    <a:schemeClr val="tx1"/>
                  </a:solidFill>
                  <a:latin typeface="NikoshBAN" pitchFamily="2" charset="0"/>
                </a:endParaRPr>
              </a:p>
              <a:p>
                <a:pPr>
                  <a:buNone/>
                </a:pP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48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4800" i="1" dirty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800" dirty="0">
                                <a:solidFill>
                                  <a:schemeClr val="tx1"/>
                                </a:solidFill>
                                <a:latin typeface="NikoshBAN" pitchFamily="2" charset="0"/>
                                <a:cs typeface="NikoshBAN" pitchFamily="2" charset="0"/>
                              </a:rPr>
                              <m:t>1.8</m:t>
                            </m:r>
                            <m:r>
                              <m:rPr>
                                <m:nor/>
                              </m:rPr>
                              <a:rPr lang="en-US" sz="4800" dirty="0">
                                <a:solidFill>
                                  <a:schemeClr val="tx1"/>
                                </a:solidFill>
                                <a:latin typeface="Times New Roman"/>
                                <a:cs typeface="Times New Roman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800" dirty="0">
                                <a:solidFill>
                                  <a:schemeClr val="tx1"/>
                                </a:solidFill>
                                <a:latin typeface="Times New Roman"/>
                                <a:cs typeface="Times New Roman"/>
                              </a:rPr>
                              <m:t>×</m:t>
                            </m:r>
                            <m:r>
                              <m:rPr>
                                <m:nor/>
                              </m:rPr>
                              <a:rPr lang="en-US" sz="4800" dirty="0">
                                <a:solidFill>
                                  <a:schemeClr val="tx1"/>
                                </a:solidFill>
                                <a:latin typeface="Times New Roman"/>
                                <a:cs typeface="Times New Roman"/>
                              </a:rPr>
                              <m:t>10</m:t>
                            </m:r>
                            <m:r>
                              <m:rPr>
                                <m:nor/>
                              </m:rPr>
                              <a:rPr lang="en-US" sz="4800" baseline="42000" dirty="0">
                                <a:solidFill>
                                  <a:schemeClr val="tx1"/>
                                </a:solidFill>
                                <a:latin typeface="Times New Roman"/>
                                <a:cs typeface="Times New Roman"/>
                              </a:rPr>
                              <m:t>−</m:t>
                            </m:r>
                            <m:r>
                              <a:rPr lang="en-US" sz="4800" i="1" baseline="42000" dirty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800" b="1" i="0" baseline="-25000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NikoshBAN" pitchFamily="2" charset="0"/>
                              </a:rPr>
                              <m:t>0.</m:t>
                            </m:r>
                            <m:r>
                              <m:rPr>
                                <m:nor/>
                              </m:rPr>
                              <a:rPr lang="en-US" sz="4800" b="1" i="0" baseline="-25000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NikoshBAN" pitchFamily="2" charset="0"/>
                              </a:rPr>
                              <m:t>57</m:t>
                            </m:r>
                          </m:den>
                        </m:f>
                      </m:e>
                    </m:rad>
                  </m:oMath>
                </a14:m>
                <a:endParaRPr lang="en-US" sz="4800" baseline="30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=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0.0056</a:t>
                </a:r>
                <a:r>
                  <a:rPr lang="en-US" sz="54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54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× 100%</a:t>
                </a:r>
                <a:endParaRPr lang="en-US" sz="5400" baseline="30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</a:t>
                </a:r>
                <a:r>
                  <a:rPr lang="en-US" sz="5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=.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56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%</a:t>
                </a:r>
                <a:endParaRPr lang="en-US" sz="54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12192000" cy="68580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18538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85454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NH</a:t>
            </a:r>
            <a:r>
              <a:rPr lang="en-US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OH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ক্ষারকের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12192000" cy="54864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 । 25</a:t>
            </a:r>
            <a:r>
              <a:rPr lang="en-US" sz="43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তাপমাত্রায়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5.1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g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NH</a:t>
            </a:r>
            <a:r>
              <a:rPr lang="en-US" sz="43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OH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এ150mLদ্রবনের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sz="44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K</a:t>
            </a:r>
            <a:r>
              <a:rPr lang="en-US" sz="43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b</a:t>
            </a:r>
            <a:r>
              <a:rPr lang="en-US" sz="43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1.8 </a:t>
            </a:r>
            <a:r>
              <a:rPr lang="en-US" sz="4300" dirty="0" smtClean="0">
                <a:solidFill>
                  <a:schemeClr val="tx1"/>
                </a:solidFill>
                <a:latin typeface="Times New Roman"/>
                <a:cs typeface="Times New Roman"/>
              </a:rPr>
              <a:t>×10</a:t>
            </a:r>
            <a:r>
              <a:rPr lang="en-US" sz="43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-4</a:t>
            </a:r>
            <a:endParaRPr lang="en-US" sz="40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3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baseline="-25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40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>
              <a:buNone/>
            </a:pPr>
            <a:r>
              <a:rPr lang="en-US" sz="40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 =298K </a:t>
            </a:r>
          </a:p>
          <a:p>
            <a:pPr>
              <a:buNone/>
            </a:pP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W =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5.1g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9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9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K</a:t>
            </a:r>
            <a:r>
              <a:rPr lang="en-US" sz="40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b</a:t>
            </a:r>
            <a:r>
              <a:rPr lang="en-US" sz="40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1.8 </a:t>
            </a:r>
            <a:r>
              <a:rPr lang="en-US" sz="4000" dirty="0">
                <a:solidFill>
                  <a:schemeClr val="tx1"/>
                </a:solidFill>
                <a:latin typeface="Times New Roman"/>
                <a:cs typeface="Times New Roman"/>
              </a:rPr>
              <a:t>×</a:t>
            </a:r>
            <a:r>
              <a:rPr lang="en-US" sz="4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10</a:t>
            </a:r>
            <a:r>
              <a:rPr lang="en-US" sz="4000" baseline="30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-5</a:t>
            </a:r>
            <a:endParaRPr lang="en-US" sz="3600" baseline="30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9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l-GR" sz="40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C=  ?</a:t>
            </a:r>
            <a:r>
              <a:rPr lang="en-US" sz="66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9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900" baseline="-25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</a:t>
            </a: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565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12192000" cy="6858000"/>
              </a:xfrm>
              <a:solidFill>
                <a:schemeClr val="accent5">
                  <a:lumMod val="60000"/>
                  <a:lumOff val="40000"/>
                </a:schemeClr>
              </a:solidFill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2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					</a:t>
                </a:r>
              </a:p>
              <a:p>
                <a:pPr>
                  <a:buNone/>
                </a:pPr>
                <a:endParaRPr lang="en-US" sz="2000" baseline="300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2000" baseline="30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2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</a:t>
                </a:r>
                <a:r>
                  <a:rPr lang="en-US" sz="4800" baseline="30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আমরা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baseline="30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জানি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</a:t>
                </a:r>
              </a:p>
              <a:p>
                <a:pPr>
                  <a:buNone/>
                </a:pP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80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8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8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48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𝑊</m:t>
                        </m:r>
                      </m:num>
                      <m:den>
                        <m:r>
                          <a:rPr lang="en-US" sz="48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𝑀𝑉</m:t>
                        </m:r>
                      </m:den>
                    </m:f>
                  </m:oMath>
                </a14:m>
                <a:endParaRPr lang="en-US" sz="16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35</m:t>
                        </m:r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>
                  <a:buNone/>
                </a:pP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  =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0.97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M</a:t>
                </a:r>
                <a:endParaRPr lang="en-US" sz="5400" baseline="30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	</a:t>
                </a:r>
                <a:endParaRPr lang="en-US" sz="54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12192000" cy="68580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32606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12192000" cy="6858000"/>
              </a:xfrm>
              <a:solidFill>
                <a:schemeClr val="accent5">
                  <a:lumMod val="60000"/>
                  <a:lumOff val="40000"/>
                </a:schemeClr>
              </a:solidFill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US" sz="2000" dirty="0" smtClean="0">
                    <a:solidFill>
                      <a:srgbClr val="0000FF"/>
                    </a:solidFill>
                    <a:latin typeface="NikoshBAN" pitchFamily="2" charset="0"/>
                    <a:cs typeface="NikoshBAN" pitchFamily="2" charset="0"/>
                  </a:rPr>
                  <a:t>		</a:t>
                </a:r>
                <a:r>
                  <a:rPr lang="en-US" sz="2000" dirty="0" smtClean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			</a:t>
                </a:r>
              </a:p>
              <a:p>
                <a:pPr>
                  <a:buNone/>
                </a:pPr>
                <a:endParaRPr lang="en-US" sz="2000" baseline="30000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20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</a:t>
                </a:r>
                <a:r>
                  <a:rPr lang="en-US" sz="4800" baseline="30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আমরা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baseline="30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জানি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</a:t>
                </a:r>
              </a:p>
              <a:p>
                <a:pPr>
                  <a:buNone/>
                </a:pP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8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l-GR" sz="8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α</a:t>
                </a:r>
                <a:r>
                  <a:rPr lang="en-US" sz="8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  </a:t>
                </a:r>
                <a14:m>
                  <m:oMath xmlns:m="http://schemas.openxmlformats.org/officeDocument/2006/math">
                    <m:r>
                      <a:rPr lang="pt-BR" sz="48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√</m:t>
                    </m:r>
                  </m:oMath>
                </a14:m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K</a:t>
                </a:r>
                <a:r>
                  <a:rPr lang="en-US" sz="4800" baseline="-25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b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/C</a:t>
                </a:r>
                <a:endParaRPr lang="en-US" sz="1600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=</a:t>
                </a:r>
                <a:r>
                  <a:rPr lang="en-US" sz="4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48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√</m:t>
                    </m:r>
                  </m:oMath>
                </a14:m>
                <a:r>
                  <a:rPr lang="en-US" sz="4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(1.8</a:t>
                </a:r>
                <a:r>
                  <a:rPr lang="en-US" sz="48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×</a:t>
                </a:r>
                <a:r>
                  <a:rPr lang="en-US" sz="48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10</a:t>
                </a:r>
                <a:r>
                  <a:rPr lang="en-US" sz="4800" baseline="300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-5</a:t>
                </a:r>
                <a:r>
                  <a:rPr lang="en-US" sz="48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48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)/</a:t>
                </a:r>
                <a:r>
                  <a:rPr lang="en-US" sz="48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0.97</a:t>
                </a:r>
              </a:p>
              <a:p>
                <a:pPr>
                  <a:buNone/>
                </a:pPr>
                <a:r>
                  <a:rPr lang="en-US" sz="5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=0.00431</a:t>
                </a:r>
                <a:r>
                  <a:rPr lang="en-US" sz="5400" dirty="0" smtClean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r>
                  <a:rPr lang="en-US" sz="4000" dirty="0" smtClean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	</a:t>
                </a:r>
                <a:endParaRPr lang="en-US" sz="5400" baseline="30000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12192000" cy="68580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36802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			</a:t>
            </a:r>
          </a:p>
          <a:p>
            <a:pPr>
              <a:buNone/>
            </a:pPr>
            <a:endParaRPr lang="en-US" sz="20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000" baseline="30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800" baseline="30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48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[OH</a:t>
            </a:r>
            <a:r>
              <a:rPr lang="en-US" sz="48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] 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 </a:t>
            </a:r>
            <a:r>
              <a:rPr lang="el-GR" sz="80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α</a:t>
            </a:r>
            <a:r>
              <a:rPr lang="en-US" sz="80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</a:t>
            </a:r>
            <a:endParaRPr lang="en-US" sz="1600" baseline="30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</a:t>
            </a:r>
          </a:p>
          <a:p>
            <a:pPr>
              <a:buNone/>
            </a:pP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= 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0.00431</a:t>
            </a:r>
            <a:r>
              <a:rPr lang="en-US" sz="48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Times New Roman"/>
                <a:cs typeface="Times New Roman"/>
              </a:rPr>
              <a:t>× </a:t>
            </a:r>
            <a:r>
              <a:rPr lang="en-US" sz="4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0.97</a:t>
            </a:r>
            <a:endParaRPr lang="en-US" sz="48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=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0.0042</a:t>
            </a:r>
            <a:endParaRPr lang="en-US" sz="54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		</a:t>
            </a:r>
            <a:endParaRPr lang="en-US" sz="5400" baseline="30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2386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			</a:t>
            </a:r>
          </a:p>
          <a:p>
            <a:pPr>
              <a:buNone/>
            </a:pPr>
            <a:endParaRPr lang="en-US" sz="20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800" baseline="30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aseline="30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48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sz="54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OH</a:t>
            </a:r>
            <a:r>
              <a:rPr lang="en-US" sz="88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- log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[OH</a:t>
            </a:r>
            <a:r>
              <a:rPr lang="en-US" sz="54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]</a:t>
            </a:r>
            <a:endParaRPr lang="en-US" sz="5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log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0.0042)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800" baseline="30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48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2.38</a:t>
            </a:r>
            <a:endParaRPr lang="en-US" sz="54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	</a:t>
            </a:r>
            <a:endParaRPr lang="en-US" sz="5400" baseline="30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087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			</a:t>
            </a:r>
          </a:p>
          <a:p>
            <a:pPr>
              <a:buNone/>
            </a:pPr>
            <a:endParaRPr lang="en-US" sz="20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800" baseline="30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aseline="30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48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sz="54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</a:t>
            </a:r>
            <a:r>
              <a:rPr lang="en-US" sz="88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14-P</a:t>
            </a:r>
            <a:r>
              <a:rPr lang="en-US" sz="54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OH</a:t>
            </a:r>
            <a:endParaRPr lang="en-US" sz="54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14-2.38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800" baseline="30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4800" baseline="30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=11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.62</a:t>
            </a:r>
            <a:endParaRPr lang="en-US" sz="5400" baseline="30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	</a:t>
            </a:r>
            <a:endParaRPr lang="en-US" sz="5400" baseline="30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6663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328" y="0"/>
            <a:ext cx="12135893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048000" y="457201"/>
            <a:ext cx="5520563" cy="132343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328" y="2286000"/>
            <a:ext cx="121358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arenR"/>
            </a:pP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NH</a:t>
            </a:r>
            <a:r>
              <a:rPr lang="en-US" sz="5400" baseline="-25000" dirty="0" smtClean="0">
                <a:latin typeface="NikoshBAN" pitchFamily="2" charset="0"/>
                <a:cs typeface="NikoshBAN" pitchFamily="2" charset="0"/>
              </a:rPr>
              <a:t>3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সংকেত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</a:p>
          <a:p>
            <a:pPr marL="742950" indent="-742950">
              <a:buFont typeface="+mj-lt"/>
              <a:buAutoNum type="arabicParenR"/>
            </a:pP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দূর্বল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ক্ষারকের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76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328" y="0"/>
            <a:ext cx="12135893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946400" y="304801"/>
            <a:ext cx="7186256" cy="132343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8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5603" y="2209801"/>
            <a:ext cx="11480800" cy="2595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1.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25</a:t>
            </a:r>
            <a:r>
              <a:rPr lang="en-US" sz="4400" baseline="30000" dirty="0">
                <a:latin typeface="NikoshBAN" pitchFamily="2" charset="0"/>
                <a:cs typeface="NikoshBAN" pitchFamily="2" charset="0"/>
              </a:rPr>
              <a:t>0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C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তাপমাত্রায়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7.4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g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N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H</a:t>
            </a:r>
            <a:r>
              <a:rPr lang="en-US" sz="4400" baseline="-25000" dirty="0" smtClean="0">
                <a:latin typeface="NikoshBAN" pitchFamily="2" charset="0"/>
                <a:cs typeface="NikoshBAN" pitchFamily="2" charset="0"/>
              </a:rPr>
              <a:t>4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OH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240mL</a:t>
            </a:r>
            <a:r>
              <a:rPr lang="en-US" sz="4400" baseline="-25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P</a:t>
            </a:r>
            <a:r>
              <a:rPr lang="en-US" sz="4800" baseline="30000" dirty="0">
                <a:latin typeface="NikoshBAN" pitchFamily="2" charset="0"/>
                <a:cs typeface="NikoshBAN" pitchFamily="2" charset="0"/>
              </a:rPr>
              <a:t>H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কর।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K</a:t>
            </a:r>
            <a:r>
              <a:rPr lang="en-US" sz="4400" baseline="-25000" dirty="0" err="1">
                <a:latin typeface="NikoshBAN" pitchFamily="2" charset="0"/>
                <a:cs typeface="NikoshBAN" pitchFamily="2" charset="0"/>
              </a:rPr>
              <a:t>b</a:t>
            </a:r>
            <a:r>
              <a:rPr lang="en-US" sz="4400" baseline="-25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= 1.8 </a:t>
            </a:r>
            <a:r>
              <a:rPr lang="en-US" sz="4400" dirty="0">
                <a:latin typeface="Times New Roman"/>
                <a:cs typeface="Times New Roman"/>
              </a:rPr>
              <a:t>×</a:t>
            </a:r>
            <a:r>
              <a:rPr lang="en-US" sz="4400" dirty="0" smtClean="0">
                <a:latin typeface="Times New Roman"/>
                <a:cs typeface="Times New Roman"/>
              </a:rPr>
              <a:t>10</a:t>
            </a:r>
            <a:r>
              <a:rPr lang="en-US" sz="4400" baseline="30000" dirty="0" smtClean="0">
                <a:latin typeface="Times New Roman"/>
                <a:cs typeface="Times New Roman"/>
              </a:rPr>
              <a:t>-5</a:t>
            </a:r>
            <a:endParaRPr lang="en-US" sz="4400" baseline="300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baseline="-25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aseline="-25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aseline="-25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895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eld of sunflowers&#10;&#10;Description automatically generated">
            <a:extLst>
              <a:ext uri="{FF2B5EF4-FFF2-40B4-BE49-F238E27FC236}">
                <a16:creationId xmlns:a16="http://schemas.microsoft.com/office/drawing/2014/main" xmlns="" id="{20C43D0D-AE69-4854-B57F-6CA76D6DF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43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943176-E7E7-48EA-A0FC-9CE2A2389CAC}"/>
              </a:ext>
            </a:extLst>
          </p:cNvPr>
          <p:cNvSpPr txBox="1"/>
          <p:nvPr/>
        </p:nvSpPr>
        <p:spPr>
          <a:xfrm>
            <a:off x="1413164" y="498909"/>
            <a:ext cx="106264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ধন্যবাদ</a:t>
            </a:r>
            <a:r>
              <a:rPr 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সবাইকে</a:t>
            </a:r>
            <a:endParaRPr 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260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1388</TotalTime>
  <Words>381</Words>
  <Application>Microsoft Office PowerPoint</Application>
  <PresentationFormat>Custom</PresentationFormat>
  <Paragraphs>119</Paragraphs>
  <Slides>20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Metropolitan</vt:lpstr>
      <vt:lpstr>PowerPoint Presentation</vt:lpstr>
      <vt:lpstr>PowerPoint Presentation</vt:lpstr>
      <vt:lpstr>PowerPoint Presentation</vt:lpstr>
      <vt:lpstr>PowerPoint Presentation</vt:lpstr>
      <vt:lpstr>অসওয়াল্ড লঘুকরন সূত্রঃ </vt:lpstr>
      <vt:lpstr>বিয়োজন মাত্রা কি ?  </vt:lpstr>
      <vt:lpstr>ক্ষারকের বিয়োজন ধ্রূবক  কি ? </vt:lpstr>
      <vt:lpstr>NH4OH এর বিয়োজন ধ্রূবক,Kb= 1.8×10-5  বলতে  কি বুঝ ? </vt:lpstr>
      <vt:lpstr>NH4OH এর  বিয়োজন ধ্রূবক নির্নয় । </vt:lpstr>
      <vt:lpstr>PowerPoint Presentation</vt:lpstr>
      <vt:lpstr>PowerPoint Presentation</vt:lpstr>
      <vt:lpstr>NH4OH ক্ষারকের PH নির্নয় ।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365 Pro Plus</dc:creator>
  <cp:lastModifiedBy>HP</cp:lastModifiedBy>
  <cp:revision>259</cp:revision>
  <dcterms:created xsi:type="dcterms:W3CDTF">2021-07-04T04:33:59Z</dcterms:created>
  <dcterms:modified xsi:type="dcterms:W3CDTF">2026-07-09T01:01:46Z</dcterms:modified>
</cp:coreProperties>
</file>