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7" r:id="rId2"/>
    <p:sldId id="274" r:id="rId3"/>
    <p:sldId id="259" r:id="rId4"/>
    <p:sldId id="258" r:id="rId5"/>
    <p:sldId id="260" r:id="rId6"/>
    <p:sldId id="272" r:id="rId7"/>
    <p:sldId id="261" r:id="rId8"/>
    <p:sldId id="262" r:id="rId9"/>
    <p:sldId id="264" r:id="rId10"/>
    <p:sldId id="275" r:id="rId11"/>
    <p:sldId id="263" r:id="rId12"/>
    <p:sldId id="267" r:id="rId13"/>
    <p:sldId id="268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-105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221B86-B888-43D5-89B4-F5803E8E23BD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7A7AF-B5D8-43E0-9CA2-8FB60B9619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3925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07A7AF-B5D8-43E0-9CA2-8FB60B96193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5065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8C667D3-1459-4C59-9BB6-F9C77EF8DB32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C925DDC-F5E8-4D68-8DDF-EEA5F4753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C667D3-1459-4C59-9BB6-F9C77EF8DB32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925DDC-F5E8-4D68-8DDF-EEA5F47536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C667D3-1459-4C59-9BB6-F9C77EF8DB32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925DDC-F5E8-4D68-8DDF-EEA5F47536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C667D3-1459-4C59-9BB6-F9C77EF8DB32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925DDC-F5E8-4D68-8DDF-EEA5F47536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C667D3-1459-4C59-9BB6-F9C77EF8DB32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925DDC-F5E8-4D68-8DDF-EEA5F4753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C667D3-1459-4C59-9BB6-F9C77EF8DB32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925DDC-F5E8-4D68-8DDF-EEA5F47536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C667D3-1459-4C59-9BB6-F9C77EF8DB32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925DDC-F5E8-4D68-8DDF-EEA5F4753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E8C667D3-1459-4C59-9BB6-F9C77EF8DB32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925DDC-F5E8-4D68-8DDF-EEA5F4753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8C667D3-1459-4C59-9BB6-F9C77EF8DB32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C925DDC-F5E8-4D68-8DDF-EEA5F47536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C667D3-1459-4C59-9BB6-F9C77EF8DB32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925DDC-F5E8-4D68-8DDF-EEA5F4753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C667D3-1459-4C59-9BB6-F9C77EF8DB32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C925DDC-F5E8-4D68-8DDF-EEA5F4753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8C667D3-1459-4C59-9BB6-F9C77EF8DB32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C925DDC-F5E8-4D68-8DDF-EEA5F4753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media" Target="../media/media1.mp4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519481"/>
          </a:xfrm>
        </p:spPr>
      </p:pic>
      <p:sp>
        <p:nvSpPr>
          <p:cNvPr id="5" name="Rectangle 4"/>
          <p:cNvSpPr/>
          <p:nvPr/>
        </p:nvSpPr>
        <p:spPr>
          <a:xfrm>
            <a:off x="2153549" y="3910918"/>
            <a:ext cx="80794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b="1" cap="none" spc="0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5400" b="1" cap="none" spc="0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5400" b="1" cap="none" spc="0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5400" b="1" cap="none" spc="0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endParaRPr lang="en-US" sz="5400" b="1" cap="none" spc="0" dirty="0">
              <a:ln w="22225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39715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0554" y="3582266"/>
            <a:ext cx="3527470" cy="2159174"/>
          </a:xfrm>
          <a:prstGeom prst="rect">
            <a:avLst/>
          </a:prstGeom>
        </p:spPr>
        <p:txBody>
          <a:bodyPr wrap="square" lIns="80890" tIns="40446" rIns="80890" bIns="40446">
            <a:spAutoFit/>
          </a:bodyPr>
          <a:lstStyle/>
          <a:p>
            <a:pPr algn="ctr"/>
            <a:r>
              <a:rPr lang="en-US" sz="2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গৌতম</a:t>
            </a:r>
            <a:r>
              <a:rPr lang="en-US" sz="2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বসু</a:t>
            </a:r>
            <a:endParaRPr lang="en-US" sz="27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7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27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700" b="1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7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27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en-US" sz="2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সেন্ট</a:t>
            </a:r>
            <a:r>
              <a:rPr lang="en-US" sz="2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ফিলিপস্</a:t>
            </a:r>
            <a:r>
              <a:rPr lang="en-US" sz="2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হাই</a:t>
            </a:r>
            <a:r>
              <a:rPr lang="en-US" sz="2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স্কুল</a:t>
            </a:r>
            <a:r>
              <a:rPr lang="en-US" sz="2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এন্ড</a:t>
            </a:r>
            <a:r>
              <a:rPr lang="en-US" sz="2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কলেজ,দিনাজপুর</a:t>
            </a:r>
            <a:endParaRPr lang="en-US" sz="27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মোবাঃ</a:t>
            </a:r>
            <a:r>
              <a:rPr lang="en-US" sz="2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01737007987</a:t>
            </a:r>
            <a:endParaRPr lang="en-US" sz="2700" b="1" dirty="0">
              <a:latin typeface="Microsoft Uighur" pitchFamily="2" charset="-78"/>
              <a:cs typeface="Microsoft Uighur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67428" y="3997764"/>
            <a:ext cx="4123239" cy="1743675"/>
          </a:xfrm>
          <a:prstGeom prst="rect">
            <a:avLst/>
          </a:prstGeom>
        </p:spPr>
        <p:txBody>
          <a:bodyPr wrap="square" lIns="80890" tIns="40446" rIns="80890" bIns="40446">
            <a:spAutoFit/>
          </a:bodyPr>
          <a:lstStyle/>
          <a:p>
            <a:pPr algn="ctr"/>
            <a:r>
              <a:rPr lang="bn-BD" sz="2700" b="1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en-US" sz="2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দশম</a:t>
            </a:r>
            <a:endParaRPr lang="bn-IN" sz="27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7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en-US" sz="27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2700" b="1" dirty="0">
                <a:latin typeface="NikoshBAN" panose="02000000000000000000" pitchFamily="2" charset="0"/>
                <a:cs typeface="NikoshBAN" panose="02000000000000000000" pitchFamily="2" charset="0"/>
              </a:rPr>
              <a:t> ১ম </a:t>
            </a:r>
            <a:r>
              <a:rPr lang="en-US" sz="27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endParaRPr lang="bn-BD" sz="27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৪০ </a:t>
            </a:r>
            <a:r>
              <a:rPr lang="en-US" sz="27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bn-BD" sz="27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27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48082" y="719155"/>
            <a:ext cx="1583652" cy="574124"/>
          </a:xfrm>
          <a:prstGeom prst="rect">
            <a:avLst/>
          </a:prstGeom>
          <a:noFill/>
        </p:spPr>
        <p:txBody>
          <a:bodyPr wrap="square" lIns="80890" tIns="40446" rIns="80890" bIns="40446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36232" y="806703"/>
            <a:ext cx="2556610" cy="29474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3200" b="89943" l="10000" r="98889">
                        <a14:foregroundMark x1="81111" y1="30171" x2="81111" y2="30171"/>
                        <a14:foregroundMark x1="86667" y1="28800" x2="86667" y2="28800"/>
                        <a14:foregroundMark x1="89167" y1="27314" x2="89167" y2="27314"/>
                        <a14:foregroundMark x1="85278" y1="26857" x2="85278" y2="26857"/>
                        <a14:foregroundMark x1="85278" y1="26857" x2="85278" y2="26857"/>
                        <a14:backgroundMark x1="67778" y1="60800" x2="67778" y2="60800"/>
                        <a14:backgroundMark x1="68056" y1="59200" x2="68056" y2="59200"/>
                        <a14:backgroundMark x1="68611" y1="60571" x2="68611" y2="60571"/>
                        <a14:backgroundMark x1="60833" y1="59771" x2="60833" y2="59771"/>
                        <a14:backgroundMark x1="69167" y1="60800" x2="69167" y2="60800"/>
                        <a14:backgroundMark x1="69167" y1="60800" x2="69167" y2="60800"/>
                        <a14:backgroundMark x1="67778" y1="59429" x2="67778" y2="59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44692" y="1405133"/>
            <a:ext cx="1857375" cy="5556251"/>
          </a:xfrm>
          <a:prstGeom prst="rect">
            <a:avLst/>
          </a:prstGeom>
        </p:spPr>
      </p:pic>
      <p:pic>
        <p:nvPicPr>
          <p:cNvPr id="8" name="Picture 7" descr="Photo_169967304713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41672" y="126612"/>
            <a:ext cx="3366435" cy="3514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40193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0890" y="1860479"/>
            <a:ext cx="4158251" cy="41582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96740" y="1860479"/>
            <a:ext cx="4158251" cy="415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677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lc-record-2026-01-07-19h28m53s-বৃষ্টি তুমি চলে যাও (Rain Rain Go Away) - Bangla Rhymes For Children - ChuChu TV(360P).mp4-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789363" y="1670050"/>
            <a:ext cx="5802312" cy="435133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5868" y="219210"/>
            <a:ext cx="7906966" cy="1325563"/>
          </a:xfrm>
        </p:spPr>
        <p:txBody>
          <a:bodyPr/>
          <a:lstStyle/>
          <a:p>
            <a:pPr algn="ctr"/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ভিডিয়ো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7714" y="1885990"/>
            <a:ext cx="3229279" cy="322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036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35694" y="1571946"/>
            <a:ext cx="3448734" cy="376933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Rectangle 5"/>
          <p:cNvSpPr/>
          <p:nvPr/>
        </p:nvSpPr>
        <p:spPr>
          <a:xfrm>
            <a:off x="4544438" y="5341282"/>
            <a:ext cx="32399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rtDeco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5400" dirty="0" err="1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ফররুখ</a:t>
            </a:r>
            <a:r>
              <a:rPr lang="en-US" sz="5400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540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rgbClr val="00B05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14027" y="545730"/>
            <a:ext cx="17704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accent1"/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বৃষ্টি</a:t>
            </a:r>
            <a:endParaRPr lang="en-US" sz="5400" b="1" cap="none" spc="0" dirty="0">
              <a:ln w="12700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dist="38100" dir="2640000" algn="bl" rotWithShape="0">
                  <a:schemeClr val="accent1"/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500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as-IN" sz="4800" dirty="0" smtClean="0">
                <a:latin typeface="NikoshBAN" pitchFamily="2" charset="0"/>
                <a:cs typeface="NikoshBAN" pitchFamily="2" charset="0"/>
              </a:rPr>
              <a:t>কবি </a:t>
            </a:r>
            <a:r>
              <a:rPr lang="as-IN" sz="4800" dirty="0" smtClean="0">
                <a:latin typeface="NikoshBAN" pitchFamily="2" charset="0"/>
                <a:cs typeface="NikoshBAN" pitchFamily="2" charset="0"/>
              </a:rPr>
              <a:t>ফররুখ আহমদের জীবনী ও সাহিত্যকর্ম।</a:t>
            </a:r>
          </a:p>
          <a:p>
            <a:r>
              <a:rPr lang="as-IN" sz="4800" dirty="0" smtClean="0">
                <a:latin typeface="NikoshBAN" pitchFamily="2" charset="0"/>
                <a:cs typeface="NikoshBAN" pitchFamily="2" charset="0"/>
              </a:rPr>
              <a:t>গ্রীষ্মের রুক্ষতা ও বর্ষার প্রাণময় সৌন্দর্যের পার্থক্য।</a:t>
            </a:r>
          </a:p>
          <a:p>
            <a:r>
              <a:rPr lang="as-IN" sz="4800" dirty="0" smtClean="0">
                <a:latin typeface="NikoshBAN" pitchFamily="2" charset="0"/>
                <a:cs typeface="NikoshBAN" pitchFamily="2" charset="0"/>
              </a:rPr>
              <a:t>মানবমনে ও বাংলার অর্থনীতিতে বৃষ্টির গভীর প্রভাব।</a:t>
            </a:r>
            <a:endParaRPr lang="as-IN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err="1" smtClean="0"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dirty="0" smtClean="0"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dirty="0" smtClean="0"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dirty="0" smtClean="0"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dirty="0" smtClean="0"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……………</a:t>
            </a:r>
            <a:endParaRPr lang="en-US" dirty="0">
              <a:solidFill>
                <a:srgbClr val="00206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968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7422712" y="770084"/>
            <a:ext cx="2584317" cy="176849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0890" tIns="40446" rIns="80890" bIns="40446" rtlCol="0" anchor="ctr"/>
          <a:lstStyle/>
          <a:p>
            <a:pPr algn="ctr"/>
            <a:r>
              <a:rPr lang="en-US" sz="1800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জন্মঃ</a:t>
            </a:r>
            <a:r>
              <a:rPr lang="en-US" sz="180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১৯১৮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১০ ই 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জুন</a:t>
            </a:r>
            <a:endParaRPr lang="en-US" sz="18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 rot="468868">
            <a:off x="6459140" y="4397314"/>
            <a:ext cx="2827303" cy="183973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0890" tIns="40446" rIns="80890" bIns="40446" rtlCol="0" anchor="ctr"/>
          <a:lstStyle/>
          <a:p>
            <a:pPr algn="ctr"/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কর্মজীবন</a:t>
            </a:r>
            <a:endParaRPr lang="en-US" sz="1800" dirty="0" smtClean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স্টাফ</a:t>
            </a:r>
            <a:r>
              <a:rPr lang="en-US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রাইটার</a:t>
            </a:r>
            <a:r>
              <a:rPr lang="en-US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বেতার</a:t>
            </a:r>
            <a:r>
              <a:rPr lang="en-US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18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664413" y="3200400"/>
            <a:ext cx="2721481" cy="1752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0890" tIns="40446" rIns="80890" bIns="40446" rtlCol="0" anchor="ctr"/>
          <a:lstStyle/>
          <a:p>
            <a:pPr algn="ctr"/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মুসলিম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রেনেসার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18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32849" y="2731281"/>
            <a:ext cx="2576922" cy="170500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0890" tIns="40446" rIns="80890" bIns="40446" rtlCol="0" anchor="ctr"/>
          <a:lstStyle/>
          <a:p>
            <a:pPr algn="ctr"/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স্থান</a:t>
            </a:r>
            <a:endParaRPr lang="en-US" sz="1800" dirty="0" smtClean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মাগুরা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জেলার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মাঝ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আইল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গ্রামে</a:t>
            </a:r>
            <a:endParaRPr lang="en-US" sz="18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688904" y="4862819"/>
            <a:ext cx="2693025" cy="169973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0890" tIns="40446" rIns="80890" bIns="40446" rtlCol="0" anchor="ctr"/>
          <a:lstStyle/>
          <a:p>
            <a:pPr algn="ctr"/>
            <a:r>
              <a:rPr lang="en-US" sz="1800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কাব্যগ্রন্থঃ</a:t>
            </a:r>
            <a:r>
              <a:rPr lang="en-US" sz="180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”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সাতসাগরের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মাঝি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সিরাজুম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মুনীরা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পাখির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বাসা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endParaRPr lang="en-US" sz="18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ight Arrow 9"/>
          <p:cNvSpPr/>
          <p:nvPr/>
        </p:nvSpPr>
        <p:spPr>
          <a:xfrm rot="6388410">
            <a:off x="5330861" y="4211085"/>
            <a:ext cx="457200" cy="619125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0890" tIns="40446" rIns="80890" bIns="40446"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 rot="2854877">
            <a:off x="6602748" y="3877913"/>
            <a:ext cx="371475" cy="76200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0890" tIns="40446" rIns="80890" bIns="40446"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481109">
            <a:off x="7218679" y="2799597"/>
            <a:ext cx="371475" cy="76200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0890" tIns="40446" rIns="80890" bIns="40446"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19905368">
            <a:off x="6914202" y="1565179"/>
            <a:ext cx="371475" cy="76200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0890" tIns="40446" rIns="80890" bIns="40446"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371877" y="410239"/>
            <a:ext cx="3024163" cy="743402"/>
          </a:xfrm>
          <a:prstGeom prst="rect">
            <a:avLst/>
          </a:prstGeom>
          <a:noFill/>
        </p:spPr>
        <p:txBody>
          <a:bodyPr wrap="square" lIns="80890" tIns="40446" rIns="80890" bIns="40446" rtlCol="0">
            <a:spAutoFit/>
          </a:bodyPr>
          <a:lstStyle/>
          <a:p>
            <a:pPr algn="ctr"/>
            <a:r>
              <a:rPr lang="en-US" sz="43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4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300" dirty="0" smtClean="0"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43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890445" y="726300"/>
            <a:ext cx="2619275" cy="176849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0890" tIns="40446" rIns="80890" bIns="40446" rtlCol="0" anchor="ctr"/>
          <a:lstStyle/>
          <a:p>
            <a:pPr algn="ctr"/>
            <a:r>
              <a:rPr lang="en-US" sz="1800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মৃত্যুঃ</a:t>
            </a:r>
            <a:r>
              <a:rPr lang="en-US" sz="180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১৯৭৪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১৯শে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অক্টবর</a:t>
            </a:r>
            <a:r>
              <a:rPr lang="en-US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মৃত্যুবরন</a:t>
            </a:r>
            <a:r>
              <a:rPr lang="en-US" sz="1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180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6" name="Right Arrow 15"/>
          <p:cNvSpPr/>
          <p:nvPr/>
        </p:nvSpPr>
        <p:spPr>
          <a:xfrm rot="12674933">
            <a:off x="4480066" y="1695411"/>
            <a:ext cx="371475" cy="76200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0890" tIns="40446" rIns="80890" bIns="40446"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9459082">
            <a:off x="4333394" y="3227775"/>
            <a:ext cx="396892" cy="619125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0890" tIns="40446" rIns="80890" bIns="40446"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3047" y="1606106"/>
            <a:ext cx="2226338" cy="262684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365520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923330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 err="1" smtClean="0">
                <a:ln>
                  <a:solidFill>
                    <a:schemeClr val="accent2"/>
                  </a:solidFill>
                </a:ln>
                <a:solidFill>
                  <a:srgbClr val="FFC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মূলভাব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990600"/>
            <a:ext cx="11353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দীর্ঘ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অনাবৃষ্টির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পরম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কাঙ্ক্ষিত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বৃষ্টির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আগমনে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রুক্ষ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প্রকৃতি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মানবমনে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প্রাণের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সঞ্চার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-ই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কবিতার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উপজীব্য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তীব্র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রৌদ্রতাপে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যখন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নদীনালা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শুকিয়ে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মাঠ-ঘাট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ফেটে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চৌচির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তখন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বৃষ্টির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শীতল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পরশ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ধুলোবালিময়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প্রকৃতিকে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শান্ত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সজীব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তোলে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কৃষিপ্রধান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দেশ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হওয়ায়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পদ্মা-মেঘনা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অববাহিকার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আবাদি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জমি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চাতকসম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কৃষকেরা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বৃষ্টির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অপেক্ষায়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বৃষ্টির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ছোঁয়ায়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মাটির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বুক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চিরে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সোনালি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ফসলের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সম্ভাবনা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জেগে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ওঠে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গ্রামীণ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অর্থনীতিতে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আনে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সচ্ছলতা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প্রকৃতির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রূপবদলের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পাশাপাশি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বৃষ্টি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মনের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ভেতরেও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গভীর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আলোড়ন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বৃষ্টির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একটানা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রিমঝিম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শব্দে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সংবেদনশীল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সুখময়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অতীত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পুরনো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দিনের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ভিড়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মেঘলা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দিনে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উদাসী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ভাব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প্রিয়জনের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একাকীত্ব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বিরহবোধ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মূলত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প্রকৃতির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অমোঘ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নিয়মের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সঙ্গে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বাঙালির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মনস্তাত্ত্বিক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আবেগ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ওতপ্রোতভাবে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জড়িয়ে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-ই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গদ্যাকারে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পেয়েছে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170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সরব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2" descr="https://blogger.googleusercontent.com/img/b/R29vZ2xl/AVvXsEjBIYtYErDhVexXJ08qhdDrxeq8ijnLwL5MuU-nbcUFxYKI5PEoZAE4e2sRmgbsQj2k_-74Debg-J1zbRkSI9TrEz9XuOBVq4_vIyWPkWUag32d9dffoqeTvYkMGWMdNblteCZ74e_QaONg/s1600/SHAPTA+BARNA-page-1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5782" y="1488332"/>
            <a:ext cx="5886431" cy="536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3543" b="96343" l="10000" r="90000">
                        <a14:backgroundMark x1="35556" y1="31886" x2="35556" y2="31886"/>
                        <a14:backgroundMark x1="29444" y1="27543" x2="29444" y2="27543"/>
                        <a14:backgroundMark x1="29444" y1="27543" x2="29444" y2="27543"/>
                        <a14:backgroundMark x1="29444" y1="27543" x2="29444" y2="27543"/>
                        <a14:backgroundMark x1="41111" y1="36571" x2="41111" y2="36571"/>
                        <a14:backgroundMark x1="37500" y1="38400" x2="37500" y2="38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450" y="0"/>
            <a:ext cx="2821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304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as-IN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কবিতায় রূপক ও প্রতীকের ব্যবহার</a:t>
            </a:r>
          </a:p>
          <a:p>
            <a:r>
              <a:rPr lang="as-IN" sz="4400" b="1" dirty="0" smtClean="0">
                <a:latin typeface="NikoshBAN" pitchFamily="2" charset="0"/>
                <a:cs typeface="NikoshBAN" pitchFamily="2" charset="0"/>
              </a:rPr>
              <a:t>গ্রীষ্ম ও খরা</a:t>
            </a:r>
            <a:r>
              <a:rPr lang="as-IN" sz="4400" dirty="0" smtClean="0">
                <a:latin typeface="NikoshBAN" pitchFamily="2" charset="0"/>
                <a:cs typeface="NikoshBAN" pitchFamily="2" charset="0"/>
              </a:rPr>
              <a:t>: মানুষের জীবনের দুঃখ, কষ্ট এবং কঠিন পরিস্থিতির প্রতীক।</a:t>
            </a:r>
          </a:p>
          <a:p>
            <a:r>
              <a:rPr lang="as-IN" sz="4400" b="1" dirty="0" smtClean="0">
                <a:latin typeface="NikoshBAN" pitchFamily="2" charset="0"/>
                <a:cs typeface="NikoshBAN" pitchFamily="2" charset="0"/>
              </a:rPr>
              <a:t>বৃষ্টি</a:t>
            </a:r>
            <a:r>
              <a:rPr lang="as-IN" sz="4400" dirty="0" smtClean="0">
                <a:latin typeface="NikoshBAN" pitchFamily="2" charset="0"/>
                <a:cs typeface="NikoshBAN" pitchFamily="2" charset="0"/>
              </a:rPr>
              <a:t>: আশা, নতুন সম্ভাবনা, রহমত এবং জীবনের স্বাভাবিক গতিশীলতার প্রতীক।</a:t>
            </a:r>
            <a:endParaRPr lang="as-IN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3543" b="96343" l="10000" r="90000">
                        <a14:backgroundMark x1="35556" y1="31886" x2="35556" y2="31886"/>
                        <a14:backgroundMark x1="29444" y1="27543" x2="29444" y2="27543"/>
                        <a14:backgroundMark x1="29444" y1="27543" x2="29444" y2="27543"/>
                        <a14:backgroundMark x1="29444" y1="27543" x2="29444" y2="27543"/>
                        <a14:backgroundMark x1="41111" y1="36571" x2="41111" y2="36571"/>
                        <a14:backgroundMark x1="37500" y1="38400" x2="37500" y2="38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450" y="0"/>
            <a:ext cx="282157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41600" y="1117600"/>
            <a:ext cx="8839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000" b="1" dirty="0" smtClean="0">
                <a:latin typeface="NikoshBAN" pitchFamily="2" charset="0"/>
                <a:cs typeface="NikoshBAN" pitchFamily="2" charset="0"/>
              </a:rPr>
              <a:t>শব্দার্থ ও টীকা (১ম অংশ)</a:t>
            </a:r>
          </a:p>
          <a:p>
            <a:r>
              <a:rPr lang="as-IN" sz="4000" b="1" dirty="0" smtClean="0">
                <a:latin typeface="NikoshBAN" pitchFamily="2" charset="0"/>
                <a:cs typeface="NikoshBAN" pitchFamily="2" charset="0"/>
              </a:rPr>
              <a:t>তপ্ত</a:t>
            </a:r>
            <a:r>
              <a:rPr lang="as-IN" sz="4000" dirty="0" smtClean="0">
                <a:latin typeface="NikoshBAN" pitchFamily="2" charset="0"/>
                <a:cs typeface="NikoshBAN" pitchFamily="2" charset="0"/>
              </a:rPr>
              <a:t>: উত্তপ্ত, প্রচণ্ড গরম।</a:t>
            </a:r>
          </a:p>
          <a:p>
            <a:r>
              <a:rPr lang="as-IN" sz="4000" b="1" dirty="0" smtClean="0">
                <a:latin typeface="NikoshBAN" pitchFamily="2" charset="0"/>
                <a:cs typeface="NikoshBAN" pitchFamily="2" charset="0"/>
              </a:rPr>
              <a:t>চৌচির</a:t>
            </a:r>
            <a:r>
              <a:rPr lang="as-IN" sz="4000" dirty="0" smtClean="0">
                <a:latin typeface="NikoshBAN" pitchFamily="2" charset="0"/>
                <a:cs typeface="NikoshBAN" pitchFamily="2" charset="0"/>
              </a:rPr>
              <a:t>: শুষ্কতার কারণে ফেটে যাওয়া বা ছিন্নভিন্ন হওয়া।</a:t>
            </a:r>
          </a:p>
          <a:p>
            <a:r>
              <a:rPr lang="as-IN" sz="4000" b="1" dirty="0" smtClean="0">
                <a:latin typeface="NikoshBAN" pitchFamily="2" charset="0"/>
                <a:cs typeface="NikoshBAN" pitchFamily="2" charset="0"/>
              </a:rPr>
              <a:t>ধরণী</a:t>
            </a:r>
            <a:r>
              <a:rPr lang="as-IN" sz="4000" dirty="0" smtClean="0">
                <a:latin typeface="NikoshBAN" pitchFamily="2" charset="0"/>
                <a:cs typeface="NikoshBAN" pitchFamily="2" charset="0"/>
              </a:rPr>
              <a:t>: পৃথিবী বা মাটি।</a:t>
            </a:r>
          </a:p>
          <a:p>
            <a:r>
              <a:rPr lang="as-IN" sz="4000" b="1" dirty="0" smtClean="0">
                <a:latin typeface="NikoshBAN" pitchFamily="2" charset="0"/>
                <a:cs typeface="NikoshBAN" pitchFamily="2" charset="0"/>
              </a:rPr>
              <a:t>অঝোর</a:t>
            </a:r>
            <a:r>
              <a:rPr lang="as-IN" sz="4000" dirty="0" smtClean="0">
                <a:latin typeface="NikoshBAN" pitchFamily="2" charset="0"/>
                <a:cs typeface="NikoshBAN" pitchFamily="2" charset="0"/>
              </a:rPr>
              <a:t>: বিরামহীন বা একটানা (বৃষ্টির ধারা)।</a:t>
            </a:r>
            <a:r>
              <a:rPr lang="as-IN" sz="4000" b="1" dirty="0" smtClean="0">
                <a:latin typeface="NikoshBAN" pitchFamily="2" charset="0"/>
                <a:cs typeface="NikoshBAN" pitchFamily="2" charset="0"/>
              </a:rPr>
              <a:t>সজল</a:t>
            </a:r>
            <a:r>
              <a:rPr lang="as-IN" sz="4000" dirty="0" smtClean="0">
                <a:latin typeface="NikoshBAN" pitchFamily="2" charset="0"/>
                <a:cs typeface="NikoshBAN" pitchFamily="2" charset="0"/>
              </a:rPr>
              <a:t>: জলযুক্ত বা ভেজা।</a:t>
            </a:r>
            <a:r>
              <a:rPr lang="as-IN" sz="4000" b="1" dirty="0" smtClean="0">
                <a:latin typeface="NikoshBAN" pitchFamily="2" charset="0"/>
                <a:cs typeface="NikoshBAN" pitchFamily="2" charset="0"/>
              </a:rPr>
              <a:t>কেতকী</a:t>
            </a:r>
            <a:r>
              <a:rPr lang="as-IN" sz="4000" dirty="0" smtClean="0">
                <a:latin typeface="NikoshBAN" pitchFamily="2" charset="0"/>
                <a:cs typeface="NikoshBAN" pitchFamily="2" charset="0"/>
              </a:rPr>
              <a:t>: কেয়া ফুল (যা বর্ষাকালে ফোটে</a:t>
            </a:r>
            <a:r>
              <a:rPr lang="as-IN" dirty="0" smtClean="0"/>
              <a:t>)।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623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6464" y="643749"/>
            <a:ext cx="6587135" cy="758790"/>
          </a:xfrm>
          <a:prstGeom prst="rect">
            <a:avLst/>
          </a:prstGeom>
          <a:noFill/>
        </p:spPr>
        <p:txBody>
          <a:bodyPr wrap="square" lIns="80890" tIns="40446" rIns="80890" bIns="40446" rtlCol="0">
            <a:spAutoFit/>
          </a:bodyPr>
          <a:lstStyle/>
          <a:p>
            <a:pPr algn="ctr"/>
            <a:r>
              <a:rPr lang="en-US" sz="4400" b="1" dirty="0" err="1">
                <a:ln w="12700">
                  <a:solidFill>
                    <a:schemeClr val="tx2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400" b="1" dirty="0">
                <a:ln w="12700">
                  <a:solidFill>
                    <a:schemeClr val="tx2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400" b="1" dirty="0">
                <a:ln w="12700">
                  <a:solidFill>
                    <a:schemeClr val="tx2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400" b="1" dirty="0">
                <a:ln w="12700">
                  <a:solidFill>
                    <a:schemeClr val="tx2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400" b="1" dirty="0">
              <a:ln w="12700">
                <a:solidFill>
                  <a:schemeClr val="tx2"/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473200"/>
            <a:ext cx="11734800" cy="2543894"/>
          </a:xfrm>
          <a:prstGeom prst="rect">
            <a:avLst/>
          </a:prstGeom>
          <a:noFill/>
        </p:spPr>
        <p:txBody>
          <a:bodyPr wrap="square" lIns="80890" tIns="40446" rIns="80890" bIns="40446" rtlCol="0">
            <a:spAutoFit/>
          </a:bodyPr>
          <a:lstStyle/>
          <a:p>
            <a:r>
              <a:rPr lang="as-IN" sz="4000" b="1" dirty="0" smtClean="0">
                <a:latin typeface="NikoshBAN" pitchFamily="2" charset="0"/>
                <a:cs typeface="NikoshBAN" pitchFamily="2" charset="0"/>
              </a:rPr>
              <a:t>প্রশ্ন ১</a:t>
            </a:r>
            <a:r>
              <a:rPr lang="as-IN" sz="4000" dirty="0" smtClean="0">
                <a:latin typeface="NikoshBAN" pitchFamily="2" charset="0"/>
                <a:cs typeface="NikoshBAN" pitchFamily="2" charset="0"/>
              </a:rPr>
              <a:t>: "বৃষ্টি কীভাবে মৃতপ্রায় প্রকৃতিতে প্রাণ ফিরিয়ে আনে?"—ব্যাখ্যা করো</a:t>
            </a:r>
            <a:r>
              <a:rPr lang="as-IN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as-IN" sz="4000" b="1" dirty="0" smtClean="0">
                <a:latin typeface="NikoshBAN" pitchFamily="2" charset="0"/>
                <a:cs typeface="NikoshBAN" pitchFamily="2" charset="0"/>
              </a:rPr>
              <a:t>প্রশ্ন </a:t>
            </a:r>
            <a:r>
              <a:rPr lang="as-IN" sz="4000" b="1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as-IN" sz="4000" dirty="0" smtClean="0">
                <a:latin typeface="NikoshBAN" pitchFamily="2" charset="0"/>
                <a:cs typeface="NikoshBAN" pitchFamily="2" charset="0"/>
              </a:rPr>
              <a:t>: "গ্রীষ্মের রুক্ষতার পর বৃষ্টির আগমন মানুষের মনে কী ধরনের প্রভাব ফেলে?"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102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800" y="406400"/>
            <a:ext cx="114554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solidFill>
                  <a:srgbClr val="002060"/>
                </a:solidFill>
              </a:rPr>
              <a:t>মূল্যায়ন ও কুইজ</a:t>
            </a:r>
          </a:p>
          <a:p>
            <a:r>
              <a:rPr lang="as-IN" sz="54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as-IN" sz="5400" dirty="0" smtClean="0">
                <a:latin typeface="NikoshBAN" pitchFamily="2" charset="0"/>
                <a:cs typeface="NikoshBAN" pitchFamily="2" charset="0"/>
              </a:rPr>
              <a:t>. ফররুখ আহমদ কত সালে জন্মগ্রহণ করেন? </a:t>
            </a:r>
            <a:br>
              <a:rPr lang="as-IN" sz="5400" dirty="0" smtClean="0">
                <a:latin typeface="NikoshBAN" pitchFamily="2" charset="0"/>
                <a:cs typeface="NikoshBAN" pitchFamily="2" charset="0"/>
              </a:rPr>
            </a:br>
            <a:r>
              <a:rPr lang="as-IN" sz="5400" dirty="0" smtClean="0">
                <a:latin typeface="NikoshBAN" pitchFamily="2" charset="0"/>
                <a:cs typeface="NikoshBAN" pitchFamily="2" charset="0"/>
              </a:rPr>
              <a:t>২. কবিকে কোন রেনেসাঁর কবি বলা হয়? </a:t>
            </a:r>
            <a:br>
              <a:rPr lang="as-IN" sz="5400" dirty="0" smtClean="0">
                <a:latin typeface="NikoshBAN" pitchFamily="2" charset="0"/>
                <a:cs typeface="NikoshBAN" pitchFamily="2" charset="0"/>
              </a:rPr>
            </a:br>
            <a:r>
              <a:rPr lang="as-IN" sz="5400" dirty="0" smtClean="0">
                <a:latin typeface="NikoshBAN" pitchFamily="2" charset="0"/>
                <a:cs typeface="NikoshBAN" pitchFamily="2" charset="0"/>
              </a:rPr>
              <a:t>৩. 'কেতকী' শব্দের অর্থ কী? </a:t>
            </a:r>
            <a:endParaRPr lang="as-IN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657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B_IMG_162278820017621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568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5740400"/>
            <a:ext cx="12192000" cy="10156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242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234</TotalTime>
  <Words>406</Words>
  <Application>Microsoft Office PowerPoint</Application>
  <PresentationFormat>Custom</PresentationFormat>
  <Paragraphs>47</Paragraphs>
  <Slides>14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Slide 1</vt:lpstr>
      <vt:lpstr>Slide 2</vt:lpstr>
      <vt:lpstr>চলো আমরা ছবি দেখি</vt:lpstr>
      <vt:lpstr>চলো আমরা একটি ভিডিয়ো দেখি </vt:lpstr>
      <vt:lpstr>Slide 5</vt:lpstr>
      <vt:lpstr>এই পাঠ শেষে শিক্ষার্থীরা……………</vt:lpstr>
      <vt:lpstr>Slide 7</vt:lpstr>
      <vt:lpstr>Slide 8</vt:lpstr>
      <vt:lpstr>সরব পাঠ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BABUL</dc:creator>
  <cp:lastModifiedBy>Goutam basu</cp:lastModifiedBy>
  <cp:revision>62</cp:revision>
  <dcterms:created xsi:type="dcterms:W3CDTF">2026-01-06T11:47:54Z</dcterms:created>
  <dcterms:modified xsi:type="dcterms:W3CDTF">2026-07-08T19:40:56Z</dcterms:modified>
</cp:coreProperties>
</file>