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52" d="100"/>
          <a:sy n="152" d="100"/>
        </p:scale>
        <p:origin x="-444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স্বাগত বক্তব্য: শিক্ষার্থীদের সাথে পরিচিতি এবং আজকের সেশনের লক্ষ্য তুলে ধরুন। বলুন যে আজকের সেশনে আমরা কপার আয়ন (Cu2+) কীভাবে সনাক্ত করা যায় তা শিখব — এটি গুণগত রাসায়নিক বিশ্লেষণের (Qualitative Analysis) একটি গুরুত্বপূর্ণ অংশ। সময়: ৪০ মিনিটের সেশন, ২৫ জন শিক্ষার্থী উপস্থিত থাকবে বিধায় সময় ব্যবস্থাপনা গুরুত্বপূর্ণ — প্রতিটি স্লাইডে প্রায় ৫-৬ মিনিট বরাদ্দ রাখুন। Think-Pair-Share: শুরুতে জিজ্ঞাসা করুন, 'তোমরা কি কখনো তামার তার বা পয়সায় নীলচে-সবুজ আস্তরণ (patina) দেখেছ? এটি কীসের ইঙ্গিত দেয়?'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Cu²⁺ আয়নের মূল বৈশিষ্ট্য ব্যাখ্যা করুন — কেন দ্রবণ নীল দেখায় তা d-অরবিটাল ইলেকট্রন ট্রানজিশনের সাথে সংক্ষেপে সংযুক্ত করা যেতে পারে (উচ্চতর স্তরের জন্য)। গ্রুপ বিশ্লেষণ পদ্ধতিতে Cu²⁺ এর অবস্থান মনে করিয়ে দিন। লাইভ ডেমো: CuSO₄ দ্রবণের একটি নমুনা দেখান যাতে শিক্ষার্থীরা প্রকৃত রং প্রত্যক্ষ করতে পারে। এই স্লাইডে ৫ মিনিট ব্যয় করুন, পরবর্তী চারটি পরীক্ষার জন্য বেশি সময় প্রয়োজন হবে।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লাইভ ডেমো (সতর্কতা সহকারে): সম্ভব হলে বুনসেন বার্নারে সরাসরি শিখা পরীক্ষা প্রদর্শন করুন — শিক্ষার্থীরা রং সরাসরি দেখলে দীর্ঘ সময় মনে রাখবে। নিরাপত্তা: তার গরম অবস্থায় স্পর্শ না করা এবং চোখের নিরাপত্তা চশমা ব্যবহারের কথা মনে করিয়ে দিন। Think-Pair-Share: 'সোডিয়াম শিখায় হলুদ রং দেয় কেন, আর কপার সবুজ কেন?' — জোড়ায় আলোচনা করতে বলুন (ইলেকট্রন এনার্জি লেভেলের পার্থক্য)। মনে করিয়ে দিন যে বেরিয়াম (Ba²⁺) ও কপার উভয়ই সবুজাভ শিখা দিতে পারে বিধায় এটি চূড়ান্ত প্রমাণ নয়।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লাইভ ডেমো: টেস্ট টিউবে CuSO₄ দ্রবণে ফোঁটায় ফোঁটায় NaOH যোগ করে অধঃক্ষেপ গঠন প্রদর্শন করুন। গুরুত্বপূর্ণ পার্থক্য মনে করিয়ে দিন: Al³⁺ এর হাইড্রক্সাইড অ্যামফোটেরিক (NaOH আধিক্যে দ্রবীভূত হয়) কিন্তু Cu(OH)₂ তা নয় — এই তুলনা শিক্ষার্থীদের পূর্বের পাঠের (অ্যালুমিনিয়াম আয়ন) সাথে সংযুক্ত করবে। Think-Pair-Share: 'কেন অধঃক্ষেপ উত্তপ্ত করলে কালো রঙে পরিণত হয়?' (ব্যাখ্যা: Cu(OH)₂ ভেঙে CuO ও পানি উৎপন্ন হয় — ডিহাইড্রেশন বিক্রিয়া)।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লাইভ ডেমো: প্রথমে অল্প NH₄OH দিয়ে অধঃক্ষেপ দেখান, তারপর আধিক্যে যোগ করে গাঢ় নীল রঙে পরিবর্তন প্রদর্শন করুন — এই বৈসাদৃশ্য শিক্ষার্থীদের দৃষ্টি আকর্ষণ করবে। কমপ্লেক্স আয়ন ধারণাটি সংক্ষেপে ব্যাখ্যা করুন: NH₃ একটি লিগ্যান্ড হিসেবে কাজ করে Cu²⁺-কে ঘিরে সন্নিবেশ বন্ধন (coordinate bond) গঠন করে। Think-Pair-Share: 'গাঢ় নীল রং কি শুধু Cu²⁺-এর জন্য নির্দিষ্ট, নাকি অন্য আয়নও একই রং দিতে পারে?' — আলোচনা করুন এবং পরবর্তী স্লাইডে নিশ্চিতকরণ পরীক্ষার প্রয়োজনীয়তা যুক্ত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লাইভ ডেমো: K₄[Fe(CN)₆] পরীক্ষা প্রদর্শন করুন এবং চকলেট-বাদামী রং স্পষ্টভাবে দেখান — এই রং অন্য কোনো সাধারণ ক্যাটায়নের সাথে সহজে গুলিয়ে যায় না বিধায় এটি নিশ্চিতকরণ পরীক্ষা হিসেবে গণ্য। সারসংক্ষেপ টেবিলটি ব্যবহার করে সবগুলো পরীক্ষা একসাথে পুনরালোচনা করুন — শিক্ষার্থীদের নিজে নিজে টেবিলটি খাতায় তুলতে বলুন। Think-Pair-Share: 'যদি তোমাকে একটি অজানা দ্রবণ দেওয়া হয়, তুমি কোন ক্রমে পরীক্ষাগুলো করবে এবং কেন?' — যুক্তিসংগত ক্রম (শিখা → NaOH → NH₄OH → K₄[Fe(CN)₆]) নিয়ে আলোচনা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মূল্যায়ন: MCQ প্রশ্ন দুটি মৌখিকভাবে জিজ্ঞাসা করুন এবং হাত তুলে উত্তর নিন — দ্রুত ফিডব্যাক পাওয়ার জন্য এটি কার্যকর। সঠিক উত্তর: ১-(খ) গাঢ় নীল, ২-(গ) চকলেট-বাদামী। হোমওয়ার্ক ব্যাখ্যা করুন এবং পরবর্তী ক্লাসে জমা দেওয়ার সময়সীমা জানিয়ে দিন। সমাপনী: আজকের সেশনের মূল পয়েন্টগুলো (৪টি পরীক্ষা ও তাদের বৈশিষ্ট্যসূচক পর্যবেক্ষণ) সংক্ষেপে পুনরাবৃত্তি করুন। শিক্ষার্থীদের প্রশ্ন করার সুযোগ দিন। ধন্যবাদ জানিয়ে সেশন শেষ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1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-1097280"/>
            <a:ext cx="3840480" cy="3840480"/>
          </a:xfrm>
          <a:prstGeom prst="ellipse">
            <a:avLst/>
          </a:prstGeom>
          <a:solidFill>
            <a:srgbClr val="B7542A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315200" y="-457200"/>
            <a:ext cx="2560320" cy="2560320"/>
          </a:xfrm>
          <a:prstGeom prst="ellipse">
            <a:avLst/>
          </a:prstGeom>
          <a:solidFill>
            <a:srgbClr val="E8A33D">
              <a:alpha val="1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188720" y="3291840"/>
            <a:ext cx="3108960" cy="3108960"/>
          </a:xfrm>
          <a:prstGeom prst="ellipse">
            <a:avLst/>
          </a:prstGeom>
          <a:solidFill>
            <a:srgbClr val="1B4B43">
              <a:alpha val="4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594360"/>
            <a:ext cx="868680" cy="868680"/>
          </a:xfrm>
          <a:prstGeom prst="ellipse">
            <a:avLst/>
          </a:prstGeom>
          <a:solidFill>
            <a:srgbClr val="B7542A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53008" y="707288"/>
            <a:ext cx="642823" cy="64282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40080" y="182880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কপার আয়ন (Cu²⁺) সনাক্তকরণ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640080" y="26974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of Copper (Cu²⁺) Ion — একটি শ্রেণিকক্ষ সেশন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40080" y="3246120"/>
            <a:ext cx="0" cy="0"/>
          </a:xfrm>
          <a:prstGeom prst="line">
            <a:avLst/>
          </a:prstGeom>
          <a:noFill/>
          <a:ln/>
        </p:spPr>
      </p:sp>
      <p:sp>
        <p:nvSpPr>
          <p:cNvPr id="10" name="Text 7"/>
          <p:cNvSpPr/>
          <p:nvPr/>
        </p:nvSpPr>
        <p:spPr>
          <a:xfrm>
            <a:off x="640080" y="3520440"/>
            <a:ext cx="7863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D8E4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D8E4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সহকারী অধ্যাপক (রসায়ন বিজ্ঞান)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D8E4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ধোবাউড়া মহিলা ডিগ্রি কলেজ, ধোবাউড়া, ময়মনসিংহ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989320" y="3977640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1E332E"/>
          </a:solidFill>
          <a:ln/>
        </p:spPr>
      </p:sp>
      <p:sp>
        <p:nvSpPr>
          <p:cNvPr id="12" name="Text 9"/>
          <p:cNvSpPr/>
          <p:nvPr/>
        </p:nvSpPr>
        <p:spPr>
          <a:xfrm>
            <a:off x="6172200" y="4069080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সময়কাল: ৪০ মিনিট</a:t>
            </a:r>
            <a:endParaRPr lang="en-US" sz="11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উপস্থিতি: ২৫ জন শিক্ষার্থী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  •  ধোবাউড়া মহিলা ডিগ্রি কলেজ, ধোবাউড়া, ময়মনসিংহ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850392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20040"/>
            <a:ext cx="731520" cy="731520"/>
          </a:xfrm>
          <a:prstGeom prst="ellipse">
            <a:avLst/>
          </a:prstGeom>
          <a:solidFill>
            <a:srgbClr val="1B4B43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5138" y="415138"/>
            <a:ext cx="541325" cy="541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4B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ভূমিকা ও কপার আয়নের সাধারণ ধর্ম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23444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&amp; General Properties of Cu²⁺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7200" y="137160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কপার (Cu) পর্যায় সারণির ট্রানজিশন মৌল, জারণ অবস্থা +2 (Cu²⁺) সবচেয়ে সুস্থিত ও সাধারণ।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জলীয় দ্রবণে Cu²⁺ আয়ন হালকা নীল (pale blue) বর্ণ ধারণ করে — [Cu(H₂O)₆]²⁺ জলযোজিত আয়নের কারণে।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গুণগত বিশ্লেষণে (Qualitative Analysis) Cu²⁺ গ্রুপ-II ক্যাটায়নের অন্তর্ভুক্ত (H₂S, অম্লীয় মাধ্যমে অধঃক্ষিপ্ত হয়)।</a:t>
            </a:r>
            <a:endParaRPr lang="en-US" sz="1450" dirty="0"/>
          </a:p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শনাক্তকরণের প্রধান পদ্ধতি: শিখা পরীক্ষা, NaOH পরীক্ষা, আধিক্য NH₄OH পরীক্ষা এবং K₄[Fe(CN)₆] নিশ্চিতকরণ পরীক্ষা।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760720" y="1371600"/>
            <a:ext cx="2926080" cy="3246120"/>
          </a:xfrm>
          <a:prstGeom prst="roundRect">
            <a:avLst>
              <a:gd name="adj" fmla="val 3125"/>
            </a:avLst>
          </a:prstGeom>
          <a:solidFill>
            <a:srgbClr val="F4F1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989320" y="1536192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754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দ্রুত তথ্য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89320" y="1965960"/>
            <a:ext cx="25146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প্রতীক: Cu    জারণ অবস্থা: +2</a:t>
            </a:r>
            <a:endParaRPr lang="en-US" sz="1200" dirty="0"/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দ্রবণের রং: হালকা নীল</a:t>
            </a:r>
            <a:endParaRPr lang="en-US" sz="1200" dirty="0"/>
          </a:p>
          <a:p>
            <a:pPr marL="0" indent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গ্রুপ: II (H₂S গ্রুপ)</a:t>
            </a:r>
            <a:endParaRPr lang="en-US" sz="12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শিখা পরীক্ষার রং: নীলচে-সবুজ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  •  ধোবাউড়া মহিলা ডিগ্রি কলেজ, ধোবাউড়া, ময়মনসিংহ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850392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20040"/>
            <a:ext cx="731520" cy="731520"/>
          </a:xfrm>
          <a:prstGeom prst="ellipse">
            <a:avLst/>
          </a:prstGeom>
          <a:solidFill>
            <a:srgbClr val="B7542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5138" y="415138"/>
            <a:ext cx="541325" cy="541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4B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পরীক্ষা ১: শিখা পরীক্ষা (Flame Test)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23444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প্রাথমিক শনাক্তকরণ ইঙ্গিত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7200" y="1417320"/>
            <a:ext cx="5029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একটি পরিষ্কার প্ল্যাটিনাম তার সদ্য প্রস্তুত গাঢ় HCl-এ ডুবিয়ে বুনসেন শিখায় ধরা হয়।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তারের প্রান্তে অল্প কপার লবণের নমুনা লাগিয়ে পুনরায় শিখায় প্রবেশ করানো হয়।</a:t>
            </a:r>
            <a:endParaRPr lang="en-US" sz="14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পর্যবেক্ষণ: শিখা নীলচে-সবুজ (bluish-green) বর্ণ ধারণ করে।</a:t>
            </a:r>
            <a:endParaRPr lang="en-US" sz="1450" dirty="0"/>
          </a:p>
          <a:p>
            <a:pPr marL="342900" indent="-342900">
              <a:buSzPct val="100000"/>
              <a:buChar char="•"/>
            </a:pPr>
            <a:r>
              <a:rPr lang="en-US" sz="14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এটি একটি প্রাথমিক (preliminary) পরীক্ষা — চূড়ান্ত সিদ্ধান্তের জন্য নিশ্চিতকরণ পরীক্ষা আবশ্যক।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760720" y="1417320"/>
            <a:ext cx="2926080" cy="3154680"/>
          </a:xfrm>
          <a:prstGeom prst="roundRect">
            <a:avLst>
              <a:gd name="adj" fmla="val 3125"/>
            </a:avLst>
          </a:prstGeom>
          <a:solidFill>
            <a:srgbClr val="0E2A24"/>
          </a:solidFill>
          <a:ln/>
          <a:effectLst>
            <a:outerShdw blurRad="101600" dist="38100" dir="2700000" algn="bl" rotWithShape="0">
              <a:srgbClr val="000000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720840" y="1828800"/>
            <a:ext cx="1371600" cy="1828800"/>
          </a:xfrm>
          <a:prstGeom prst="ellipse">
            <a:avLst/>
          </a:prstGeom>
          <a:solidFill>
            <a:srgbClr val="3FA790"/>
          </a:solidFill>
          <a:ln/>
        </p:spPr>
      </p:sp>
      <p:sp>
        <p:nvSpPr>
          <p:cNvPr id="9" name="Shape 6"/>
          <p:cNvSpPr/>
          <p:nvPr/>
        </p:nvSpPr>
        <p:spPr>
          <a:xfrm>
            <a:off x="6949440" y="2103120"/>
            <a:ext cx="914400" cy="1371600"/>
          </a:xfrm>
          <a:prstGeom prst="ellipse">
            <a:avLst/>
          </a:prstGeom>
          <a:solidFill>
            <a:srgbClr val="6FD9C1"/>
          </a:solidFill>
          <a:ln/>
        </p:spPr>
      </p:sp>
      <p:sp>
        <p:nvSpPr>
          <p:cNvPr id="10" name="Text 7"/>
          <p:cNvSpPr/>
          <p:nvPr/>
        </p:nvSpPr>
        <p:spPr>
          <a:xfrm>
            <a:off x="5943600" y="388620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নীলচে-সবুজ শিখা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  •  ধোবাউড়া মহিলা ডিগ্রি কলেজ, ধোবাউড়া, ময়মনসিংহ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850392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20040"/>
            <a:ext cx="731520" cy="731520"/>
          </a:xfrm>
          <a:prstGeom prst="ellipse">
            <a:avLst/>
          </a:prstGeom>
          <a:solidFill>
            <a:srgbClr val="1B4B43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5138" y="415138"/>
            <a:ext cx="541325" cy="541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4B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পরীক্ষা ২: NaOH দ্রবণ পরীক্ষা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23444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Hydroxide Test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7200" y="1417320"/>
            <a:ext cx="5029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Cu²⁺ দ্রবণে ফোঁটায় ফোঁটায় NaOH দ্রবণ যোগ করা হয়।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পর্যবেক্ষণ: হালকা নীল রঙের জেলি-সদৃশ অধঃক্ষেপ (gelatinous precipitate) সৃষ্টি হয় — Cu(OH)₂।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অধঃক্ষেপ NaOH-এর আধিক্যে অদ্রবীভূত থাকে (অ্যামফোটেরিক নয়)।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উত্তপ্ত করলে অধঃক্ষেপ কালো CuO-তে পরিণত হয়।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760720" y="1417320"/>
            <a:ext cx="2926080" cy="1417320"/>
          </a:xfrm>
          <a:prstGeom prst="roundRect">
            <a:avLst>
              <a:gd name="adj" fmla="val 6452"/>
            </a:avLst>
          </a:prstGeom>
          <a:solidFill>
            <a:srgbClr val="F4F1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943600" y="153619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754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বিক্রিয়া (Reaction)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9436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Cu²⁺ + 2OH⁻ → Cu(OH)₂↓ (হালকা নীল)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5943600" y="233172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উত্তপ্ত: Cu(OH)₂ → CuO (কালো) + H₂O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760720" y="2971800"/>
            <a:ext cx="2926080" cy="1600200"/>
          </a:xfrm>
          <a:prstGeom prst="roundRect">
            <a:avLst>
              <a:gd name="adj" fmla="val 5714"/>
            </a:avLst>
          </a:prstGeom>
          <a:solidFill>
            <a:srgbClr val="E9EDEB"/>
          </a:solidFill>
          <a:ln/>
        </p:spPr>
      </p:sp>
      <p:sp>
        <p:nvSpPr>
          <p:cNvPr id="12" name="Shape 9"/>
          <p:cNvSpPr/>
          <p:nvPr/>
        </p:nvSpPr>
        <p:spPr>
          <a:xfrm>
            <a:off x="5943600" y="3127248"/>
            <a:ext cx="457200" cy="457200"/>
          </a:xfrm>
          <a:prstGeom prst="ellipse">
            <a:avLst/>
          </a:prstGeom>
          <a:solidFill>
            <a:srgbClr val="3B6E63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003036" y="3186684"/>
            <a:ext cx="338328" cy="33832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37960" y="3127248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4B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রঙের ধারা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5943600" y="3520440"/>
            <a:ext cx="2606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হালকা নীল অধঃক্ষেপ  →  উত্তাপে কালো (CuO)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  •  ধোবাউড়া মহিলা ডিগ্রি কলেজ, ধোবাউড়া, ময়মনসিংহ</a:t>
            </a:r>
            <a:endParaRPr lang="en-US" sz="850" dirty="0"/>
          </a:p>
        </p:txBody>
      </p:sp>
      <p:sp>
        <p:nvSpPr>
          <p:cNvPr id="17" name="Text 13"/>
          <p:cNvSpPr/>
          <p:nvPr/>
        </p:nvSpPr>
        <p:spPr>
          <a:xfrm>
            <a:off x="850392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20040"/>
            <a:ext cx="731520" cy="731520"/>
          </a:xfrm>
          <a:prstGeom prst="ellipse">
            <a:avLst/>
          </a:prstGeom>
          <a:solidFill>
            <a:srgbClr val="B7542A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5138" y="415138"/>
            <a:ext cx="541325" cy="541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4B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পরীক্ষা ৩: আধিক্য NH₄OH পরীক্ষা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23444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Excess Ammonium Hydroxide Test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7200" y="1417320"/>
            <a:ext cx="50292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Cu²⁺ দ্রবণে অল্প NH₄OH যোগ করলে হালকা নীল অধঃক্ষেপ [Cu(OH)₂] সৃষ্টি হয়।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NH₄OH আধিক্যে যোগ করলে অধঃক্ষেপ দ্রবীভূত হয়ে গাঢ় নীল (deep/royal blue) দ্রবণ সৃষ্টি করে।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গাঢ় নীল রং টেট্রাঅ্যামিনকপার(II) কমপ্লেক্স আয়ন [Cu(NH₃)₄]²⁺ গঠনের কারণে সৃষ্টি হয়।</a:t>
            </a:r>
            <a:endParaRPr lang="en-US" sz="1350" dirty="0"/>
          </a:p>
          <a:p>
            <a:pPr marL="342900" indent="-342900"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এটি Cu²⁺-এর একটি অত্যন্ত বৈশিষ্ট্যসূচক (characteristic) পরীক্ষা।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760720" y="1417320"/>
            <a:ext cx="2926080" cy="3154680"/>
          </a:xfrm>
          <a:prstGeom prst="roundRect">
            <a:avLst>
              <a:gd name="adj" fmla="val 3125"/>
            </a:avLst>
          </a:prstGeom>
          <a:solidFill>
            <a:srgbClr val="F4F1EC"/>
          </a:solidFill>
          <a:ln/>
          <a:effectLst>
            <a:outerShdw blurRad="101600" dist="38100" dir="2700000" algn="bl" rotWithShape="0">
              <a:srgbClr val="000000">
                <a:alpha val="1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943600" y="1554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4B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বিক্রিয়া (Reaction)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943600" y="1920240"/>
            <a:ext cx="26060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ধাপ ১ (অল্প NH₄OH):</a:t>
            </a:r>
            <a:endParaRPr lang="en-US" sz="1150" dirty="0"/>
          </a:p>
          <a:p>
            <a:pPr mar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Cu²⁺+2OH⁻→Cu(OH)₂↓ (হালকা নীল)</a:t>
            </a:r>
            <a:endParaRPr lang="en-US" sz="11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ধাপ ২ (আধিক্য NH₄OH):</a:t>
            </a:r>
            <a:endParaRPr lang="en-US" sz="11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Cu(OH)₂+4NH₃→[Cu(NH₃)₄]²⁺+2OH⁻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001000" y="3977640"/>
            <a:ext cx="411480" cy="411480"/>
          </a:xfrm>
          <a:prstGeom prst="ellipse">
            <a:avLst/>
          </a:prstGeom>
          <a:solidFill>
            <a:srgbClr val="1B3A9C"/>
          </a:solidFill>
          <a:ln/>
        </p:spPr>
      </p:sp>
      <p:sp>
        <p:nvSpPr>
          <p:cNvPr id="11" name="Text 8"/>
          <p:cNvSpPr/>
          <p:nvPr/>
        </p:nvSpPr>
        <p:spPr>
          <a:xfrm>
            <a:off x="5989320" y="4023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1B3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গাঢ় নীল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  •  ধোবাউড়া মহিলা ডিগ্রি কলেজ, ধোবাউড়া, ময়মনসিংহ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850392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" y="320040"/>
            <a:ext cx="731520" cy="731520"/>
          </a:xfrm>
          <a:prstGeom prst="ellipse">
            <a:avLst/>
          </a:prstGeom>
          <a:solidFill>
            <a:srgbClr val="1B4B43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5138" y="415138"/>
            <a:ext cx="541325" cy="5413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34440" y="32004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4B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নিশ্চিতকরণ পরীক্ষা ও সারসংক্ষেপ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234440" y="7772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K₄[Fe(CN)₆] Confirmatory Test &amp; Summary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57200" y="1371600"/>
            <a:ext cx="51206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Cu²⁺ দ্রবণে পটাশিয়াম ফেরোসায়ানাইড K₄[Fe(CN)₆] দ্রবণ যোগ করা হয়।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পর্যবেক্ষণ: চকলেট-বাদামী (chocolate-brown) অধঃক্ষেপ সৃষ্টি হয় — Cu₂[Fe(CN)₆]।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এটি Cu²⁺-এর সবচেয়ে নির্ভরযোগ্য নিশ্চিতকরণ পরীক্ষা হিসেবে বিবেচিত।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30632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B754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2Cu²⁺ + [Fe(CN)₆]⁴⁻ → Cu₂[Fe(CN)₆]↓ (চকলেট-বাদামী)</a:t>
            </a:r>
            <a:endParaRPr lang="en-US" sz="12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457200" y="3657600"/>
          <a:ext cx="5120640" cy="1257300"/>
        </p:xfrm>
        <a:graphic>
          <a:graphicData uri="http://schemas.openxmlformats.org/drawingml/2006/table">
            <a:tbl>
              <a:tblPr/>
              <a:tblGrid>
                <a:gridCol w="2560320"/>
                <a:gridCol w="2560320"/>
              </a:tblGrid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পরীক্ষা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B4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পর্যবেক্ষণ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4B43"/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শিখা পরীক্ষা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নীলচে-সবুজ শিখা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NaOH যোগ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হালকা নীল অধঃক্ষেপ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আধিক্য NH₄OH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গাঢ় নীল দ্রবণ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K₄[Fe(CN)₆]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চকলেট-বাদামী অধঃক্ষেপ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2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5806440" y="1371600"/>
            <a:ext cx="2880360" cy="3520440"/>
          </a:xfrm>
          <a:prstGeom prst="roundRect">
            <a:avLst>
              <a:gd name="adj" fmla="val 3175"/>
            </a:avLst>
          </a:prstGeom>
          <a:solidFill>
            <a:srgbClr val="0E2A24"/>
          </a:solidFill>
          <a:ln/>
          <a:effectLst>
            <a:outerShdw blurRad="101600" dist="38100" dir="2700000" algn="bl" rotWithShape="0">
              <a:srgbClr val="000000">
                <a:alpha val="15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720840" y="1965960"/>
            <a:ext cx="1371600" cy="1371600"/>
          </a:xfrm>
          <a:prstGeom prst="ellipse">
            <a:avLst/>
          </a:prstGeom>
          <a:solidFill>
            <a:srgbClr val="5A3A22"/>
          </a:solidFill>
          <a:ln/>
        </p:spPr>
      </p:sp>
      <p:sp>
        <p:nvSpPr>
          <p:cNvPr id="11" name="Text 7"/>
          <p:cNvSpPr/>
          <p:nvPr/>
        </p:nvSpPr>
        <p:spPr>
          <a:xfrm>
            <a:off x="6035040" y="36576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চকলেট-বাদামী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অধঃক্ষেপ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57200" y="48646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  •  ধোবাউড়া মহিলা ডিগ্রি কলেজ, ধোবাউড়া, ময়মনসিংহ</a:t>
            </a:r>
            <a:endParaRPr lang="en-US" sz="850" dirty="0"/>
          </a:p>
        </p:txBody>
      </p:sp>
      <p:sp>
        <p:nvSpPr>
          <p:cNvPr id="13" name="Text 9"/>
          <p:cNvSpPr/>
          <p:nvPr/>
        </p:nvSpPr>
        <p:spPr>
          <a:xfrm>
            <a:off x="8503920" y="486460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B7A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21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914400"/>
            <a:ext cx="3291840" cy="3291840"/>
          </a:xfrm>
          <a:prstGeom prst="ellipse">
            <a:avLst/>
          </a:prstGeom>
          <a:solidFill>
            <a:srgbClr val="1B4B43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097280" y="2926080"/>
            <a:ext cx="2743200" cy="2743200"/>
          </a:xfrm>
          <a:prstGeom prst="ellipse">
            <a:avLst/>
          </a:prstGeom>
          <a:solidFill>
            <a:srgbClr val="B7542A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02920" y="365760"/>
            <a:ext cx="685800" cy="685800"/>
          </a:xfrm>
          <a:prstGeom prst="ellipse">
            <a:avLst/>
          </a:prstGeom>
          <a:solidFill>
            <a:srgbClr val="E8A33D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92074" y="454914"/>
            <a:ext cx="507492" cy="50749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411480"/>
            <a:ext cx="5486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মূল্যায়ন (MCQ)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2920" y="1051560"/>
            <a:ext cx="5394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১. Cu²⁺ দ্রবণে আধিক্য NH₄OH যোগ করলে কী রং পাওয়া যায়?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150" dirty="0">
                <a:solidFill>
                  <a:srgbClr val="B9C7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(ক) সাদা  (খ) গাঢ় নীল  (গ) হলুদ  (ঘ) সবুজ</a:t>
            </a:r>
            <a:endParaRPr lang="en-US" sz="13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২. Cu²⁺-এর নিশ্চিতকরণ পরীক্ষায় K₄[Fe(CN)₆] সহযোগে কোন রঙের অধঃক্ষেপ পাওয়া যায়?</a:t>
            </a:r>
            <a:endParaRPr lang="en-US" sz="1300" dirty="0"/>
          </a:p>
          <a:p>
            <a:pPr marL="0" indent="0">
              <a:buNone/>
            </a:pPr>
            <a:r>
              <a:rPr lang="en-US" sz="1150" dirty="0">
                <a:solidFill>
                  <a:srgbClr val="B9C7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(ক) কালো  (খ) সাদা  (গ) চকলেট-বাদামী  (ঘ) গোলাপি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172200" y="1005840"/>
            <a:ext cx="2514600" cy="2423160"/>
          </a:xfrm>
          <a:prstGeom prst="roundRect">
            <a:avLst>
              <a:gd name="adj" fmla="val 3774"/>
            </a:avLst>
          </a:prstGeom>
          <a:solidFill>
            <a:srgbClr val="1E332E"/>
          </a:solidFill>
          <a:ln/>
        </p:spPr>
      </p:sp>
      <p:sp>
        <p:nvSpPr>
          <p:cNvPr id="9" name="Text 6"/>
          <p:cNvSpPr/>
          <p:nvPr/>
        </p:nvSpPr>
        <p:spPr>
          <a:xfrm>
            <a:off x="6355080" y="11430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A3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হোমওয়ার্ক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6355080" y="150876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8E4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লিখিত: ৪টি পরীক্ষার বিক্রিয়া সমীকরণ ও পর্যবেক্ষণ লিখো।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8E4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গাণিতিক: 0.1M CuSO₄ দ্রবণের 50 mL-এ প্রয়োজনীয় NaOH-এর মোল সংখ্যা নির্ণয় করো।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D8E4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গবেষণা: Cu²⁺ ও Fe³⁺ শনাক্তকরণ পরীক্ষার পার্থক্য খুঁজে বের করো।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D8E4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সৃজনশীল: একটি চার্টে সবগুলো পরীক্ষার রঙের পরিবর্তন চিত্রায়িত করো।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02920" y="3657600"/>
            <a:ext cx="8183880" cy="1143000"/>
          </a:xfrm>
          <a:prstGeom prst="roundRect">
            <a:avLst>
              <a:gd name="adj" fmla="val 8000"/>
            </a:avLst>
          </a:prstGeom>
          <a:solidFill>
            <a:srgbClr val="1E332E"/>
          </a:solidFill>
          <a:ln/>
        </p:spPr>
      </p:sp>
      <p:sp>
        <p:nvSpPr>
          <p:cNvPr id="12" name="Shape 9"/>
          <p:cNvSpPr/>
          <p:nvPr/>
        </p:nvSpPr>
        <p:spPr>
          <a:xfrm>
            <a:off x="685800" y="3822192"/>
            <a:ext cx="777240" cy="777240"/>
          </a:xfrm>
          <a:prstGeom prst="ellipse">
            <a:avLst/>
          </a:prstGeom>
          <a:solidFill>
            <a:srgbClr val="B7542A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786841" y="3923233"/>
            <a:ext cx="575158" cy="57515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691640" y="379476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ধন্যবাদ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1691640" y="420624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B9C7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রাম দাস পাল</a:t>
            </a:r>
            <a:endParaRPr lang="en-US" sz="11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9C7C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সহকারী অধ্যাপক (রসায়ন বিজ্ঞান), ধোবাউড়া মহিলা ডিগ্রি কলেজ, ধোবাউড়া, ময়মনসিংহ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1426</Words>
  <Application>Microsoft Office PowerPoint</Application>
  <PresentationFormat>On-screen Show (16:9)</PresentationFormat>
  <Paragraphs>105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কপার আয়ন (Cu2+) সনাক্তকরণ</dc:title>
  <dc:subject>PptxGenJS Presentation</dc:subject>
  <dc:creator>রাম দাস পাল</dc:creator>
  <cp:lastModifiedBy>User</cp:lastModifiedBy>
  <cp:revision>1</cp:revision>
  <dcterms:created xsi:type="dcterms:W3CDTF">2026-07-09T07:19:54Z</dcterms:created>
  <dcterms:modified xsi:type="dcterms:W3CDTF">2026-07-09T07:23:36Z</dcterms:modified>
</cp:coreProperties>
</file>