
<file path=[Content_Types].xml><?xml version="1.0" encoding="utf-8"?>
<Types xmlns="http://schemas.openxmlformats.org/package/2006/content-types">
  <Default Extension="avif" ContentType="image/av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667" r:id="rId4"/>
  </p:sldMasterIdLst>
  <p:notesMasterIdLst>
    <p:notesMasterId r:id="rId23"/>
  </p:notesMasterIdLst>
  <p:sldIdLst>
    <p:sldId id="268" r:id="rId5"/>
    <p:sldId id="311" r:id="rId6"/>
    <p:sldId id="310" r:id="rId7"/>
    <p:sldId id="319" r:id="rId8"/>
    <p:sldId id="320" r:id="rId9"/>
    <p:sldId id="316" r:id="rId10"/>
    <p:sldId id="321" r:id="rId11"/>
    <p:sldId id="323" r:id="rId12"/>
    <p:sldId id="324" r:id="rId13"/>
    <p:sldId id="325" r:id="rId14"/>
    <p:sldId id="327" r:id="rId15"/>
    <p:sldId id="326" r:id="rId16"/>
    <p:sldId id="328" r:id="rId17"/>
    <p:sldId id="330" r:id="rId18"/>
    <p:sldId id="322" r:id="rId19"/>
    <p:sldId id="312" r:id="rId20"/>
    <p:sldId id="313" r:id="rId21"/>
    <p:sldId id="314" r:id="rId22"/>
  </p:sldIdLst>
  <p:sldSz cx="1380807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19" autoAdjust="0"/>
  </p:normalViewPr>
  <p:slideViewPr>
    <p:cSldViewPr snapToGrid="0">
      <p:cViewPr varScale="1">
        <p:scale>
          <a:sx n="62" d="100"/>
          <a:sy n="62" d="100"/>
        </p:scale>
        <p:origin x="51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7B276-EF85-4B82-86DF-E9A5F3D2A0A6}" type="datetimeFigureOut">
              <a:rPr lang="en-US" smtClean="0"/>
              <a:t>7/8/2026</a:t>
            </a:fld>
            <a:endParaRPr lang="en-US"/>
          </a:p>
        </p:txBody>
      </p:sp>
      <p:sp>
        <p:nvSpPr>
          <p:cNvPr id="4" name="Slide Image Placeholder 3"/>
          <p:cNvSpPr>
            <a:spLocks noGrp="1" noRot="1" noChangeAspect="1"/>
          </p:cNvSpPr>
          <p:nvPr>
            <p:ph type="sldImg" idx="2"/>
          </p:nvPr>
        </p:nvSpPr>
        <p:spPr>
          <a:xfrm>
            <a:off x="322263" y="1143000"/>
            <a:ext cx="62134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FAF6D0-D09B-4AD4-A938-8ECFC8547D9C}" type="slidenum">
              <a:rPr lang="en-US" smtClean="0"/>
              <a:t>‹#›</a:t>
            </a:fld>
            <a:endParaRPr lang="en-US"/>
          </a:p>
        </p:txBody>
      </p:sp>
    </p:spTree>
    <p:extLst>
      <p:ext uri="{BB962C8B-B14F-4D97-AF65-F5344CB8AC3E}">
        <p14:creationId xmlns:p14="http://schemas.microsoft.com/office/powerpoint/2010/main" val="1211709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2263" y="1143000"/>
            <a:ext cx="62134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FAF6D0-D09B-4AD4-A938-8ECFC8547D9C}" type="slidenum">
              <a:rPr lang="en-US" smtClean="0"/>
              <a:t>1</a:t>
            </a:fld>
            <a:endParaRPr lang="en-US"/>
          </a:p>
        </p:txBody>
      </p:sp>
    </p:spTree>
    <p:extLst>
      <p:ext uri="{BB962C8B-B14F-4D97-AF65-F5344CB8AC3E}">
        <p14:creationId xmlns:p14="http://schemas.microsoft.com/office/powerpoint/2010/main" val="183675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3808075"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706832" y="2404534"/>
            <a:ext cx="8796460"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706832" y="4050834"/>
            <a:ext cx="8796460"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84DA70-C731-4C70-880D-CCD4705E623C}" type="datetime1">
              <a:rPr lang="en-US" smtClean="0"/>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1207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9130202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7117" y="2700868"/>
            <a:ext cx="9736174"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767117" y="4527448"/>
            <a:ext cx="9736174"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69AF7-7BEB-44E4-9852-375E34362B5B}" type="datetime1">
              <a:rPr lang="en-US" smtClean="0"/>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6547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67116" y="2160589"/>
            <a:ext cx="4738638"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764656" y="2160590"/>
            <a:ext cx="4738636"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D6E202-B606-4609-B914-27C9371A1F6D}" type="datetime1">
              <a:rPr lang="en-US" smtClean="0"/>
              <a:t>7/8/2026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900529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65317" y="2160983"/>
            <a:ext cx="474043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65317" y="2737246"/>
            <a:ext cx="4740436"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762859" y="2160983"/>
            <a:ext cx="474043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762861" y="2737246"/>
            <a:ext cx="4740429"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D6E202-B606-4609-B914-27C9371A1F6D}" type="datetime1">
              <a:rPr lang="en-US" smtClean="0"/>
              <a:t>7/8/2026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6923140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7116" y="609600"/>
            <a:ext cx="973617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75B394-D9F9-4F0C-B15D-605F45CB9E9F}" type="datetime1">
              <a:rPr lang="en-US" smtClean="0"/>
              <a:t>7/8/2026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2997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667345-2558-425A-8533-9BFDBCE15005}" type="datetime1">
              <a:rPr lang="en-US" smtClean="0"/>
              <a:t>7/8/2026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31097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7116" y="1498604"/>
            <a:ext cx="4365454"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5391471" y="514925"/>
            <a:ext cx="5111820"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116" y="2777069"/>
            <a:ext cx="4365454"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D6E202-B606-4609-B914-27C9371A1F6D}" type="datetime1">
              <a:rPr lang="en-US" smtClean="0"/>
              <a:t>7/8/2026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1236693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7117" y="4800600"/>
            <a:ext cx="9736173"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67116" y="609600"/>
            <a:ext cx="973617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767117" y="5367338"/>
            <a:ext cx="9736173"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07D986-8816-4272-A432-0437A28A9828}" type="datetime1">
              <a:rPr lang="en-US" smtClean="0"/>
              <a:t>7/8/2026</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03619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767117" y="609600"/>
            <a:ext cx="973617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767117" y="4470400"/>
            <a:ext cx="973617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7799849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4784" y="609600"/>
            <a:ext cx="9167028"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547223" y="3632200"/>
            <a:ext cx="8182150"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767117" y="4470400"/>
            <a:ext cx="973617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0" name="TextBox 19"/>
          <p:cNvSpPr txBox="1"/>
          <p:nvPr/>
        </p:nvSpPr>
        <p:spPr>
          <a:xfrm>
            <a:off x="613696" y="790378"/>
            <a:ext cx="690404"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10071798" y="2886556"/>
            <a:ext cx="690404"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sz="1800" dirty="0">
              <a:solidFill>
                <a:schemeClr val="accent1">
                  <a:lumMod val="60000"/>
                  <a:lumOff val="40000"/>
                </a:schemeClr>
              </a:solidFill>
              <a:latin typeface="Arial"/>
            </a:endParaRPr>
          </a:p>
        </p:txBody>
      </p:sp>
    </p:spTree>
    <p:extLst>
      <p:ext uri="{BB962C8B-B14F-4D97-AF65-F5344CB8AC3E}">
        <p14:creationId xmlns:p14="http://schemas.microsoft.com/office/powerpoint/2010/main" val="196507290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767117" y="1931988"/>
            <a:ext cx="9736174"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767117" y="4527448"/>
            <a:ext cx="9736174"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6594996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54784" y="609600"/>
            <a:ext cx="9167028"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767115" y="4013200"/>
            <a:ext cx="9736175"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767117" y="4527448"/>
            <a:ext cx="9736174"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4" name="TextBox 23"/>
          <p:cNvSpPr txBox="1"/>
          <p:nvPr/>
        </p:nvSpPr>
        <p:spPr>
          <a:xfrm>
            <a:off x="613696" y="790378"/>
            <a:ext cx="690404"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0071798" y="2886556"/>
            <a:ext cx="690404"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54404458"/>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776704" y="609600"/>
            <a:ext cx="972658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767115" y="4013200"/>
            <a:ext cx="9736175"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767117" y="4527448"/>
            <a:ext cx="9736174"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D6E202-B606-4609-B914-27C9371A1F6D}" type="datetime1">
              <a:rPr lang="en-US" smtClean="0"/>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3326928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3687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23805" y="609600"/>
            <a:ext cx="1477689"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767117" y="609600"/>
            <a:ext cx="7995988"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D6E202-B606-4609-B914-27C9371A1F6D}" type="datetime1">
              <a:rPr lang="en-US" smtClean="0"/>
              <a:t>7/8/2026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171503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3808075"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767116" y="609600"/>
            <a:ext cx="9736174"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767116" y="2160590"/>
            <a:ext cx="973617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160189" y="6041363"/>
            <a:ext cx="1032818"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2D6E202-B606-4609-B914-27C9371A1F6D}" type="datetime1">
              <a:rPr lang="en-US" smtClean="0"/>
              <a:t>7/8/2026</a:t>
            </a:fld>
            <a:endParaRPr lang="en-US" dirty="0"/>
          </a:p>
        </p:txBody>
      </p:sp>
      <p:sp>
        <p:nvSpPr>
          <p:cNvPr id="5" name="Footer Placeholder 4"/>
          <p:cNvSpPr>
            <a:spLocks noGrp="1"/>
          </p:cNvSpPr>
          <p:nvPr>
            <p:ph type="ftr" sz="quarter" idx="3"/>
          </p:nvPr>
        </p:nvSpPr>
        <p:spPr>
          <a:xfrm>
            <a:off x="767116" y="6041363"/>
            <a:ext cx="7132374"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729374" y="6041363"/>
            <a:ext cx="773917" cy="365125"/>
          </a:xfrm>
          <a:prstGeom prst="rect">
            <a:avLst/>
          </a:prstGeom>
        </p:spPr>
        <p:txBody>
          <a:bodyPr vert="horz" lIns="91440" tIns="45720" rIns="91440" bIns="45720" rtlCol="0" anchor="ctr"/>
          <a:lstStyle>
            <a:lvl1pPr algn="r">
              <a:defRPr sz="900">
                <a:solidFill>
                  <a:schemeClr val="accent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948805840"/>
      </p:ext>
    </p:extLst>
  </p:cSld>
  <p:clrMap bg1="lt1" tx1="dk1" bg2="lt2" tx2="dk2" accent1="accent1" accent2="accent2" accent3="accent3" accent4="accent4" accent5="accent5" accent6="accent6" hlink="hlink" folHlink="folHlink"/>
  <p:sldLayoutIdLst>
    <p:sldLayoutId id="2147484668" r:id="rId1"/>
    <p:sldLayoutId id="2147484669" r:id="rId2"/>
    <p:sldLayoutId id="2147484670" r:id="rId3"/>
    <p:sldLayoutId id="2147484671" r:id="rId4"/>
    <p:sldLayoutId id="2147484672" r:id="rId5"/>
    <p:sldLayoutId id="2147484673" r:id="rId6"/>
    <p:sldLayoutId id="2147484674" r:id="rId7"/>
    <p:sldLayoutId id="2147484675" r:id="rId8"/>
    <p:sldLayoutId id="2147484676" r:id="rId9"/>
    <p:sldLayoutId id="2147484677" r:id="rId10"/>
    <p:sldLayoutId id="2147484678" r:id="rId11"/>
    <p:sldLayoutId id="2147484679" r:id="rId12"/>
    <p:sldLayoutId id="2147484680" r:id="rId13"/>
    <p:sldLayoutId id="2147484681" r:id="rId14"/>
    <p:sldLayoutId id="2147484682" r:id="rId15"/>
    <p:sldLayoutId id="2147484683"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av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0AF38-26DF-48B3-952C-4A9091D6863C}"/>
              </a:ext>
            </a:extLst>
          </p:cNvPr>
          <p:cNvSpPr>
            <a:spLocks noGrp="1"/>
          </p:cNvSpPr>
          <p:nvPr>
            <p:ph type="ctrTitle"/>
          </p:nvPr>
        </p:nvSpPr>
        <p:spPr>
          <a:xfrm>
            <a:off x="734946" y="760288"/>
            <a:ext cx="7573171" cy="3287730"/>
          </a:xfrm>
        </p:spPr>
        <p:txBody>
          <a:bodyPr>
            <a:normAutofit/>
          </a:bodyPr>
          <a:lstStyle/>
          <a:p>
            <a:r>
              <a:rPr lang="en-US" sz="8495" b="1" dirty="0" err="1">
                <a:solidFill>
                  <a:srgbClr val="C00000"/>
                </a:solidFill>
                <a:latin typeface="Kalpurush" panose="02000600000000000000" pitchFamily="2" charset="0"/>
                <a:cs typeface="Kalpurush" panose="02000600000000000000" pitchFamily="2" charset="0"/>
              </a:rPr>
              <a:t>ওয়েব</a:t>
            </a:r>
            <a:r>
              <a:rPr lang="en-US" sz="8495" b="1" dirty="0">
                <a:solidFill>
                  <a:srgbClr val="C00000"/>
                </a:solidFill>
                <a:latin typeface="Kalpurush" panose="02000600000000000000" pitchFamily="2" charset="0"/>
                <a:cs typeface="Kalpurush" panose="02000600000000000000" pitchFamily="2" charset="0"/>
              </a:rPr>
              <a:t> </a:t>
            </a:r>
            <a:r>
              <a:rPr lang="en-US" sz="8495" b="1" dirty="0" err="1">
                <a:solidFill>
                  <a:srgbClr val="C00000"/>
                </a:solidFill>
                <a:latin typeface="Kalpurush" panose="02000600000000000000" pitchFamily="2" charset="0"/>
                <a:cs typeface="Kalpurush" panose="02000600000000000000" pitchFamily="2" charset="0"/>
              </a:rPr>
              <a:t>ডিজাইন</a:t>
            </a:r>
            <a:r>
              <a:rPr lang="en-US" sz="8495" b="1" dirty="0">
                <a:solidFill>
                  <a:srgbClr val="C00000"/>
                </a:solidFill>
                <a:latin typeface="Kalpurush" panose="02000600000000000000" pitchFamily="2" charset="0"/>
                <a:cs typeface="Kalpurush" panose="02000600000000000000" pitchFamily="2" charset="0"/>
              </a:rPr>
              <a:t> </a:t>
            </a:r>
            <a:r>
              <a:rPr lang="en-US" sz="8495" b="1" dirty="0" err="1">
                <a:solidFill>
                  <a:srgbClr val="C00000"/>
                </a:solidFill>
                <a:latin typeface="Kalpurush" panose="02000600000000000000" pitchFamily="2" charset="0"/>
                <a:cs typeface="Kalpurush" panose="02000600000000000000" pitchFamily="2" charset="0"/>
              </a:rPr>
              <a:t>পরিচিতি</a:t>
            </a:r>
            <a:r>
              <a:rPr lang="en-US" sz="8495" b="1" dirty="0">
                <a:solidFill>
                  <a:srgbClr val="C00000"/>
                </a:solidFill>
                <a:latin typeface="Kalpurush" panose="02000600000000000000" pitchFamily="2" charset="0"/>
                <a:cs typeface="Kalpurush" panose="02000600000000000000" pitchFamily="2" charset="0"/>
              </a:rPr>
              <a:t> ও HTML</a:t>
            </a:r>
          </a:p>
        </p:txBody>
      </p:sp>
      <p:sp>
        <p:nvSpPr>
          <p:cNvPr id="3" name="Subtitle 2">
            <a:extLst>
              <a:ext uri="{FF2B5EF4-FFF2-40B4-BE49-F238E27FC236}">
                <a16:creationId xmlns:a16="http://schemas.microsoft.com/office/drawing/2014/main" id="{37FC2D8F-56D2-4ADF-B439-0E09E7C37894}"/>
              </a:ext>
            </a:extLst>
          </p:cNvPr>
          <p:cNvSpPr>
            <a:spLocks noGrp="1"/>
          </p:cNvSpPr>
          <p:nvPr>
            <p:ph type="subTitle" idx="1"/>
          </p:nvPr>
        </p:nvSpPr>
        <p:spPr>
          <a:xfrm>
            <a:off x="734946" y="4592549"/>
            <a:ext cx="7528504" cy="2085654"/>
          </a:xfrm>
          <a:solidFill>
            <a:schemeClr val="accent1">
              <a:lumMod val="40000"/>
              <a:lumOff val="60000"/>
            </a:schemeClr>
          </a:solidFill>
        </p:spPr>
        <p:txBody>
          <a:bodyPr>
            <a:normAutofit fontScale="92500" lnSpcReduction="20000"/>
          </a:bodyPr>
          <a:lstStyle/>
          <a:p>
            <a:pPr algn="r">
              <a:lnSpc>
                <a:spcPct val="100000"/>
              </a:lnSpc>
            </a:pPr>
            <a:r>
              <a:rPr lang="en-US" sz="3800" b="1" dirty="0">
                <a:solidFill>
                  <a:srgbClr val="C00000"/>
                </a:solidFill>
                <a:latin typeface="Arial" panose="020B0604020202020204" pitchFamily="34" charset="0"/>
                <a:cs typeface="Arial" panose="020B0604020202020204" pitchFamily="34" charset="0"/>
              </a:rPr>
              <a:t>Prepared By:</a:t>
            </a:r>
          </a:p>
          <a:p>
            <a:pPr algn="r">
              <a:lnSpc>
                <a:spcPct val="100000"/>
              </a:lnSpc>
            </a:pPr>
            <a:r>
              <a:rPr lang="en-US" sz="3000" b="1" dirty="0">
                <a:solidFill>
                  <a:schemeClr val="tx1"/>
                </a:solidFill>
                <a:latin typeface="Arial" panose="020B0604020202020204" pitchFamily="34" charset="0"/>
                <a:cs typeface="Arial" panose="020B0604020202020204" pitchFamily="34" charset="0"/>
              </a:rPr>
              <a:t>Md. Nazmul Amin Chowdhury</a:t>
            </a:r>
          </a:p>
          <a:p>
            <a:pPr algn="r">
              <a:lnSpc>
                <a:spcPct val="100000"/>
              </a:lnSpc>
            </a:pPr>
            <a:r>
              <a:rPr lang="en-US" sz="3000" b="1" dirty="0">
                <a:solidFill>
                  <a:schemeClr val="tx1"/>
                </a:solidFill>
                <a:latin typeface="Arial" panose="020B0604020202020204" pitchFamily="34" charset="0"/>
                <a:cs typeface="Arial" panose="020B0604020202020204" pitchFamily="34" charset="0"/>
              </a:rPr>
              <a:t>Lecturer </a:t>
            </a:r>
          </a:p>
          <a:p>
            <a:pPr algn="r">
              <a:lnSpc>
                <a:spcPct val="100000"/>
              </a:lnSpc>
            </a:pPr>
            <a:r>
              <a:rPr lang="en-US" sz="3000" b="1" dirty="0">
                <a:solidFill>
                  <a:schemeClr val="tx1"/>
                </a:solidFill>
                <a:latin typeface="Arial" panose="020B0604020202020204" pitchFamily="34" charset="0"/>
                <a:cs typeface="Arial" panose="020B0604020202020204" pitchFamily="34" charset="0"/>
              </a:rPr>
              <a:t>Uttam School and College, Rangpur </a:t>
            </a:r>
          </a:p>
        </p:txBody>
      </p:sp>
      <p:pic>
        <p:nvPicPr>
          <p:cNvPr id="5" name="Picture 4">
            <a:extLst>
              <a:ext uri="{FF2B5EF4-FFF2-40B4-BE49-F238E27FC236}">
                <a16:creationId xmlns:a16="http://schemas.microsoft.com/office/drawing/2014/main" id="{9CC6E04F-A49B-1574-5E83-54428D1F0E30}"/>
              </a:ext>
            </a:extLst>
          </p:cNvPr>
          <p:cNvPicPr>
            <a:picLocks noChangeAspect="1"/>
          </p:cNvPicPr>
          <p:nvPr/>
        </p:nvPicPr>
        <p:blipFill>
          <a:blip r:embed="rId3"/>
          <a:stretch>
            <a:fillRect/>
          </a:stretch>
        </p:blipFill>
        <p:spPr>
          <a:xfrm>
            <a:off x="8419643" y="-1"/>
            <a:ext cx="5274132" cy="6858001"/>
          </a:xfrm>
          <a:prstGeom prst="rect">
            <a:avLst/>
          </a:prstGeom>
        </p:spPr>
      </p:pic>
    </p:spTree>
    <p:extLst>
      <p:ext uri="{BB962C8B-B14F-4D97-AF65-F5344CB8AC3E}">
        <p14:creationId xmlns:p14="http://schemas.microsoft.com/office/powerpoint/2010/main" val="3912747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arn(inVertical)">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arn(inVertical)">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additive="base">
                                        <p:cTn id="3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81388-726E-CE51-8F3C-F7D63B47529A}"/>
              </a:ext>
            </a:extLst>
          </p:cNvPr>
          <p:cNvSpPr>
            <a:spLocks noGrp="1"/>
          </p:cNvSpPr>
          <p:nvPr>
            <p:ph type="title"/>
          </p:nvPr>
        </p:nvSpPr>
        <p:spPr>
          <a:xfrm>
            <a:off x="497440" y="386979"/>
            <a:ext cx="10097155" cy="1366178"/>
          </a:xfrm>
          <a:solidFill>
            <a:schemeClr val="accent1">
              <a:lumMod val="60000"/>
              <a:lumOff val="40000"/>
            </a:schemeClr>
          </a:solidFill>
        </p:spPr>
        <p:txBody>
          <a:bodyPr>
            <a:normAutofit fontScale="90000"/>
          </a:bodyPr>
          <a:lstStyle/>
          <a:p>
            <a:br>
              <a:rPr lang="en-US" b="1" dirty="0">
                <a:latin typeface="Kalpurush" panose="02000600000000000000" pitchFamily="2" charset="0"/>
                <a:cs typeface="Kalpurush" panose="02000600000000000000" pitchFamily="2" charset="0"/>
              </a:rPr>
            </a:br>
            <a:r>
              <a:rPr lang="as-IN" sz="4900" b="1" dirty="0">
                <a:solidFill>
                  <a:srgbClr val="C00000"/>
                </a:solidFill>
                <a:latin typeface="Kalpurush" panose="02000600000000000000" pitchFamily="2" charset="0"/>
                <a:cs typeface="Kalpurush" panose="02000600000000000000" pitchFamily="2" charset="0"/>
              </a:rPr>
              <a:t>অধ্যায়টি পাঠ শেষে শিক্ষার্থীরা-</a:t>
            </a:r>
            <a:endParaRPr lang="en-US" b="1" dirty="0">
              <a:solidFill>
                <a:srgbClr val="C00000"/>
              </a:solidFill>
              <a:latin typeface="Kalpurush" panose="02000600000000000000" pitchFamily="2" charset="0"/>
              <a:cs typeface="Kalpurush" panose="02000600000000000000" pitchFamily="2" charset="0"/>
            </a:endParaRPr>
          </a:p>
        </p:txBody>
      </p:sp>
      <p:sp>
        <p:nvSpPr>
          <p:cNvPr id="3" name="Content Placeholder 2">
            <a:extLst>
              <a:ext uri="{FF2B5EF4-FFF2-40B4-BE49-F238E27FC236}">
                <a16:creationId xmlns:a16="http://schemas.microsoft.com/office/drawing/2014/main" id="{8BAAA57C-BD66-692A-EDA3-5598C2F24D32}"/>
              </a:ext>
            </a:extLst>
          </p:cNvPr>
          <p:cNvSpPr>
            <a:spLocks noGrp="1"/>
          </p:cNvSpPr>
          <p:nvPr>
            <p:ph idx="1"/>
          </p:nvPr>
        </p:nvSpPr>
        <p:spPr>
          <a:xfrm>
            <a:off x="497440" y="2010310"/>
            <a:ext cx="10097155" cy="3777622"/>
          </a:xfrm>
          <a:solidFill>
            <a:schemeClr val="accent1">
              <a:lumMod val="40000"/>
              <a:lumOff val="60000"/>
            </a:schemeClr>
          </a:solidFill>
        </p:spPr>
        <p:txBody>
          <a:bodyPr>
            <a:normAutofit/>
          </a:bodyPr>
          <a:lstStyle/>
          <a:p>
            <a:pPr marL="457200" lvl="1" indent="0">
              <a:buClr>
                <a:srgbClr val="C00000"/>
              </a:buClr>
              <a:buSzPct val="90000"/>
              <a:buNone/>
            </a:pPr>
            <a:endParaRPr lang="en-US" b="1" dirty="0">
              <a:solidFill>
                <a:schemeClr val="tx1"/>
              </a:solidFill>
              <a:latin typeface="Kalpurush" panose="02000600000000000000" pitchFamily="2" charset="0"/>
              <a:cs typeface="Kalpurush" panose="02000600000000000000" pitchFamily="2" charset="0"/>
            </a:endParaRPr>
          </a:p>
          <a:p>
            <a:pPr lvl="1">
              <a:buClr>
                <a:srgbClr val="C00000"/>
              </a:buClr>
              <a:buSzPct val="90000"/>
              <a:buFont typeface="Wingdings" panose="05000000000000000000" pitchFamily="2" charset="2"/>
              <a:buChar char="q"/>
            </a:pPr>
            <a:r>
              <a:rPr lang="en-US" sz="2971" b="1" dirty="0">
                <a:solidFill>
                  <a:schemeClr val="tx1"/>
                </a:solidFill>
                <a:latin typeface="Kalpurush" panose="02000600000000000000" pitchFamily="2" charset="0"/>
                <a:cs typeface="Kalpurush" panose="02000600000000000000" pitchFamily="2" charset="0"/>
              </a:rPr>
              <a:t> </a:t>
            </a:r>
            <a:r>
              <a:rPr lang="as-IN" sz="2971" b="1" dirty="0">
                <a:solidFill>
                  <a:schemeClr val="tx1"/>
                </a:solidFill>
                <a:latin typeface="Kalpurush" panose="02000600000000000000" pitchFamily="2" charset="0"/>
                <a:cs typeface="Kalpurush" panose="02000600000000000000" pitchFamily="2" charset="0"/>
              </a:rPr>
              <a:t>ওয়েব ডিজাইনের ধারণা ব্যাখ্যা করতে পারবে</a:t>
            </a:r>
            <a:endParaRPr lang="en-US" sz="2971" b="1" dirty="0">
              <a:solidFill>
                <a:schemeClr val="tx1"/>
              </a:solidFill>
              <a:latin typeface="Kalpurush" panose="02000600000000000000" pitchFamily="2" charset="0"/>
              <a:cs typeface="Kalpurush" panose="02000600000000000000" pitchFamily="2" charset="0"/>
            </a:endParaRPr>
          </a:p>
          <a:p>
            <a:pPr lvl="1">
              <a:buClr>
                <a:srgbClr val="C00000"/>
              </a:buClr>
              <a:buSzPct val="90000"/>
              <a:buFont typeface="Wingdings" panose="05000000000000000000" pitchFamily="2" charset="2"/>
              <a:buChar char="q"/>
            </a:pPr>
            <a:r>
              <a:rPr lang="en-US" sz="2971" b="1" dirty="0">
                <a:solidFill>
                  <a:schemeClr val="tx1"/>
                </a:solidFill>
                <a:latin typeface="Kalpurush" panose="02000600000000000000" pitchFamily="2" charset="0"/>
                <a:cs typeface="Kalpurush" panose="02000600000000000000" pitchFamily="2" charset="0"/>
              </a:rPr>
              <a:t> </a:t>
            </a:r>
            <a:r>
              <a:rPr lang="as-IN" sz="2971" b="1" dirty="0">
                <a:solidFill>
                  <a:schemeClr val="tx1"/>
                </a:solidFill>
                <a:latin typeface="Kalpurush" panose="02000600000000000000" pitchFamily="2" charset="0"/>
                <a:cs typeface="Kalpurush" panose="02000600000000000000" pitchFamily="2" charset="0"/>
              </a:rPr>
              <a:t>ওয়েবসাইটের কাঠামো বর্ণনা করতে পারবে</a:t>
            </a:r>
            <a:endParaRPr lang="en-US" sz="2971" b="1" dirty="0">
              <a:solidFill>
                <a:schemeClr val="tx1"/>
              </a:solidFill>
              <a:latin typeface="Kalpurush" panose="02000600000000000000" pitchFamily="2" charset="0"/>
              <a:cs typeface="Kalpurush" panose="02000600000000000000" pitchFamily="2" charset="0"/>
            </a:endParaRPr>
          </a:p>
          <a:p>
            <a:pPr lvl="1">
              <a:buClr>
                <a:srgbClr val="C00000"/>
              </a:buClr>
              <a:buSzPct val="90000"/>
              <a:buFont typeface="Wingdings" panose="05000000000000000000" pitchFamily="2" charset="2"/>
              <a:buChar char="q"/>
            </a:pPr>
            <a:r>
              <a:rPr lang="en-US" sz="2971" b="1" dirty="0">
                <a:solidFill>
                  <a:schemeClr val="tx1"/>
                </a:solidFill>
                <a:latin typeface="Kalpurush" panose="02000600000000000000" pitchFamily="2" charset="0"/>
                <a:cs typeface="Kalpurush" panose="02000600000000000000" pitchFamily="2" charset="0"/>
              </a:rPr>
              <a:t> HTML </a:t>
            </a:r>
            <a:r>
              <a:rPr lang="as-IN" sz="2971" b="1" dirty="0">
                <a:solidFill>
                  <a:schemeClr val="tx1"/>
                </a:solidFill>
                <a:latin typeface="Kalpurush" panose="02000600000000000000" pitchFamily="2" charset="0"/>
                <a:cs typeface="Kalpurush" panose="02000600000000000000" pitchFamily="2" charset="0"/>
              </a:rPr>
              <a:t>এর ধারণা ব্যাখ্যা করতে পারবে।</a:t>
            </a:r>
            <a:endParaRPr lang="en-US" sz="2971" b="1" dirty="0">
              <a:solidFill>
                <a:schemeClr val="tx1"/>
              </a:solidFill>
              <a:latin typeface="Kalpurush" panose="02000600000000000000" pitchFamily="2" charset="0"/>
              <a:cs typeface="Kalpurush" panose="02000600000000000000" pitchFamily="2" charset="0"/>
            </a:endParaRPr>
          </a:p>
          <a:p>
            <a:pPr lvl="1">
              <a:buClr>
                <a:srgbClr val="C00000"/>
              </a:buClr>
              <a:buSzPct val="90000"/>
              <a:buFont typeface="Wingdings" panose="05000000000000000000" pitchFamily="2" charset="2"/>
              <a:buChar char="q"/>
            </a:pPr>
            <a:r>
              <a:rPr lang="en-US" sz="2971" b="1" dirty="0">
                <a:solidFill>
                  <a:schemeClr val="tx1"/>
                </a:solidFill>
                <a:latin typeface="Kalpurush" panose="02000600000000000000" pitchFamily="2" charset="0"/>
                <a:cs typeface="Kalpurush" panose="02000600000000000000" pitchFamily="2" charset="0"/>
              </a:rPr>
              <a:t> HTML </a:t>
            </a:r>
            <a:r>
              <a:rPr lang="as-IN" sz="2971" b="1" dirty="0">
                <a:solidFill>
                  <a:schemeClr val="tx1"/>
                </a:solidFill>
                <a:latin typeface="Kalpurush" panose="02000600000000000000" pitchFamily="2" charset="0"/>
                <a:cs typeface="Kalpurush" panose="02000600000000000000" pitchFamily="2" charset="0"/>
              </a:rPr>
              <a:t>ব্যবহার করে ওয়েব পেইজ ডিজাইন করতে পারবে</a:t>
            </a:r>
            <a:endParaRPr lang="en-US" sz="2971" b="1" dirty="0">
              <a:solidFill>
                <a:schemeClr val="tx1"/>
              </a:solidFill>
              <a:latin typeface="Kalpurush" panose="02000600000000000000" pitchFamily="2" charset="0"/>
              <a:cs typeface="Kalpurush" panose="02000600000000000000" pitchFamily="2" charset="0"/>
            </a:endParaRPr>
          </a:p>
          <a:p>
            <a:pPr lvl="1">
              <a:buClr>
                <a:srgbClr val="C00000"/>
              </a:buClr>
              <a:buSzPct val="90000"/>
              <a:buFont typeface="Wingdings" panose="05000000000000000000" pitchFamily="2" charset="2"/>
              <a:buChar char="q"/>
            </a:pPr>
            <a:r>
              <a:rPr lang="en-US" sz="2971" b="1" dirty="0">
                <a:solidFill>
                  <a:schemeClr val="tx1"/>
                </a:solidFill>
                <a:latin typeface="Kalpurush" panose="02000600000000000000" pitchFamily="2" charset="0"/>
                <a:cs typeface="Kalpurush" panose="02000600000000000000" pitchFamily="2" charset="0"/>
              </a:rPr>
              <a:t> </a:t>
            </a:r>
            <a:r>
              <a:rPr lang="as-IN" sz="2971" b="1" dirty="0">
                <a:solidFill>
                  <a:schemeClr val="tx1"/>
                </a:solidFill>
                <a:latin typeface="Kalpurush" panose="02000600000000000000" pitchFamily="2" charset="0"/>
                <a:cs typeface="Kalpurush" panose="02000600000000000000" pitchFamily="2" charset="0"/>
              </a:rPr>
              <a:t>ওয়েবসাইট পাবলিশ করতে পারবে</a:t>
            </a:r>
            <a:r>
              <a:rPr lang="as-IN" sz="2971" b="1" dirty="0">
                <a:solidFill>
                  <a:schemeClr val="tx1"/>
                </a:solidFill>
              </a:rPr>
              <a:t>।</a:t>
            </a:r>
            <a:endParaRPr lang="en-US" sz="2971" b="1" dirty="0">
              <a:solidFill>
                <a:schemeClr val="tx1"/>
              </a:solidFill>
            </a:endParaRPr>
          </a:p>
        </p:txBody>
      </p:sp>
    </p:spTree>
    <p:extLst>
      <p:ext uri="{BB962C8B-B14F-4D97-AF65-F5344CB8AC3E}">
        <p14:creationId xmlns:p14="http://schemas.microsoft.com/office/powerpoint/2010/main" val="2413144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1000"/>
                                        <p:tgtEl>
                                          <p:spTgt spid="3">
                                            <p:txEl>
                                              <p:pRg st="3" end="3"/>
                                            </p:txEl>
                                          </p:spTgt>
                                        </p:tgtEl>
                                      </p:cBhvr>
                                    </p:animEffect>
                                    <p:anim calcmode="lin" valueType="num">
                                      <p:cBhvr>
                                        <p:cTn id="3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1000"/>
                                        <p:tgtEl>
                                          <p:spTgt spid="3">
                                            <p:txEl>
                                              <p:pRg st="4" end="4"/>
                                            </p:txEl>
                                          </p:spTgt>
                                        </p:tgtEl>
                                      </p:cBhvr>
                                    </p:animEffect>
                                    <p:anim calcmode="lin" valueType="num">
                                      <p:cBhvr>
                                        <p:cTn id="4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Effect transition="in" filter="fade">
                                      <p:cBhvr>
                                        <p:cTn id="46" dur="1000"/>
                                        <p:tgtEl>
                                          <p:spTgt spid="3">
                                            <p:txEl>
                                              <p:pRg st="5" end="5"/>
                                            </p:txEl>
                                          </p:spTgt>
                                        </p:tgtEl>
                                      </p:cBhvr>
                                    </p:animEffect>
                                    <p:anim calcmode="lin" valueType="num">
                                      <p:cBhvr>
                                        <p:cTn id="4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477749" y="120999"/>
            <a:ext cx="9919700" cy="1409850"/>
          </a:xfrm>
          <a:solidFill>
            <a:schemeClr val="accent1">
              <a:lumMod val="60000"/>
              <a:lumOff val="40000"/>
            </a:schemeClr>
          </a:solidFill>
        </p:spPr>
        <p:txBody>
          <a:bodyPr>
            <a:normAutofit fontScale="90000"/>
          </a:bodyPr>
          <a:lstStyle/>
          <a:p>
            <a:br>
              <a:rPr lang="en-US" sz="4000"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br>
            <a:r>
              <a:rPr lang="as-IN" sz="53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ভূমিকা (</a:t>
            </a:r>
            <a:r>
              <a:rPr lang="en-US" sz="53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Introduction)</a:t>
            </a:r>
            <a:endParaRPr lang="en-US" sz="40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endParaRPr>
          </a:p>
        </p:txBody>
      </p:sp>
      <p:sp>
        <p:nvSpPr>
          <p:cNvPr id="4" name="Content Placeholder 3">
            <a:extLst>
              <a:ext uri="{FF2B5EF4-FFF2-40B4-BE49-F238E27FC236}">
                <a16:creationId xmlns:a16="http://schemas.microsoft.com/office/drawing/2014/main" id="{DB0CBC71-CFB7-CF73-0107-0F78549E48DF}"/>
              </a:ext>
            </a:extLst>
          </p:cNvPr>
          <p:cNvSpPr>
            <a:spLocks noGrp="1"/>
          </p:cNvSpPr>
          <p:nvPr>
            <p:ph idx="1"/>
          </p:nvPr>
        </p:nvSpPr>
        <p:spPr>
          <a:xfrm>
            <a:off x="477748" y="1641083"/>
            <a:ext cx="9919700" cy="5095918"/>
          </a:xfrm>
          <a:solidFill>
            <a:schemeClr val="accent1">
              <a:lumMod val="40000"/>
              <a:lumOff val="60000"/>
            </a:schemeClr>
          </a:solidFill>
        </p:spPr>
        <p:txBody>
          <a:bodyPr>
            <a:noAutofit/>
          </a:bodyPr>
          <a:lstStyle/>
          <a:p>
            <a:pPr marL="0" indent="0" algn="just">
              <a:lnSpc>
                <a:spcPts val="3398"/>
              </a:lnSpc>
              <a:buNone/>
            </a:pPr>
            <a:r>
              <a:rPr lang="as-IN"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ইন্টারনেটের </a:t>
            </a:r>
            <a:r>
              <a:rPr lang="en-US"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http </a:t>
            </a:r>
            <a:r>
              <a:rPr lang="as-IN"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আবিষ্কার হওয়ার পর কম্পিউটিং সুবিধাকে ইন্টারনেটের মাধ্যমে বণ্টনের জন্য টিম বার্নার্স লী </a:t>
            </a:r>
            <a:r>
              <a:rPr lang="en-US"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world wide web (www) </a:t>
            </a:r>
            <a:r>
              <a:rPr lang="as-IN"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তৈরি করেন। </a:t>
            </a:r>
            <a:r>
              <a:rPr lang="en-US"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world wide web-</a:t>
            </a:r>
            <a:r>
              <a:rPr lang="as-IN"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এ আমরা যা দেখতে পাই তার সবই ওয়েব পেইজভিত্তিক। প্রতিষ্ঠানের ঠিকানা দেওয়া থাকলে আজকাল ইন্টারনেট ব্যবহার করে সেই প্রতিষ্ঠান সম্পর্কে পূর্ণাঙ্গ ধারণা লাভ করা যায়। ওয়েব পেইজ হচ্ছে ওয়েবসাইটের একটি ডকুমেন্ট পৃষ্ঠা। </a:t>
            </a:r>
            <a:r>
              <a:rPr lang="en-US"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Hyper Text Markup Language </a:t>
            </a:r>
            <a:r>
              <a:rPr lang="as-IN"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বা </a:t>
            </a:r>
            <a:r>
              <a:rPr lang="en-US"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HTML </a:t>
            </a:r>
            <a:r>
              <a:rPr lang="as-IN"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হলো প্লাটফর্ম স্বনির্ভর সমন্বয়। আর এ সমন্বয়ের মাধ্যমে </a:t>
            </a:r>
            <a:r>
              <a:rPr lang="en-US"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world wide web </a:t>
            </a:r>
            <a:r>
              <a:rPr lang="as-IN"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ডকুমেন্টের বিভিন্ন ধরনের উপাদান ও উপকরণ ফরমেট করা বা সাজানো যায়। কোনো প্রতিষ্ঠানের ওয়েব পেইজ তৈরি করার জন্য ওয়েব পেইজ ডিজাইন ও </a:t>
            </a:r>
            <a:r>
              <a:rPr lang="en-US"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HTML </a:t>
            </a:r>
            <a:r>
              <a:rPr lang="as-IN"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ডকুমেন্ট, পেইজ লিঙ্ক, চিত্র যুক্ত করা, ওয়েব পেইজের কাঠামো ঠিক করা, টেবিল তৈরি করাসহ বিভিন্ন ধরনের ইনফরমেশন ব্যবহার করে কাজটি করা হয়।</a:t>
            </a:r>
            <a:endParaRPr lang="en-US" sz="2718" b="1" dirty="0">
              <a:ln w="0"/>
              <a:solidFill>
                <a:schemeClr val="tx1"/>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248254681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bg/>
                                          </p:spTgt>
                                        </p:tgtEl>
                                        <p:attrNameLst>
                                          <p:attrName>style.visibility</p:attrName>
                                        </p:attrNameLst>
                                      </p:cBhvr>
                                      <p:to>
                                        <p:strVal val="visible"/>
                                      </p:to>
                                    </p:set>
                                    <p:animEffect transition="in" filter="barn(inVertical)">
                                      <p:cBhvr>
                                        <p:cTn id="14" dur="500"/>
                                        <p:tgtEl>
                                          <p:spTgt spid="4">
                                            <p:bg/>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barn(inVertical)">
                                      <p:cBhvr>
                                        <p:cTn id="1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79EC-3F28-0216-3DE7-D954EF0AD8B0}"/>
              </a:ext>
            </a:extLst>
          </p:cNvPr>
          <p:cNvSpPr>
            <a:spLocks noGrp="1"/>
          </p:cNvSpPr>
          <p:nvPr>
            <p:ph type="title"/>
          </p:nvPr>
        </p:nvSpPr>
        <p:spPr>
          <a:xfrm>
            <a:off x="228464" y="210793"/>
            <a:ext cx="10456660" cy="1391976"/>
          </a:xfrm>
          <a:solidFill>
            <a:schemeClr val="accent1">
              <a:lumMod val="60000"/>
              <a:lumOff val="40000"/>
            </a:schemeClr>
          </a:solidFill>
          <a:ln>
            <a:noFill/>
          </a:ln>
        </p:spPr>
        <p:txBody>
          <a:bodyPr>
            <a:normAutofit fontScale="90000"/>
          </a:bodyPr>
          <a:lstStyle/>
          <a:p>
            <a:br>
              <a:rPr lang="en-US" dirty="0">
                <a:latin typeface="Kalpurush" panose="02000600000000000000" pitchFamily="2" charset="0"/>
                <a:cs typeface="Kalpurush" panose="02000600000000000000" pitchFamily="2" charset="0"/>
              </a:rPr>
            </a:br>
            <a:r>
              <a:rPr lang="as-IN" sz="4900" b="1" dirty="0">
                <a:solidFill>
                  <a:srgbClr val="C00000"/>
                </a:solidFill>
                <a:latin typeface="Kalpurush" panose="02000600000000000000" pitchFamily="2" charset="0"/>
                <a:cs typeface="Kalpurush" panose="02000600000000000000" pitchFamily="2" charset="0"/>
              </a:rPr>
              <a:t>ওয়েব কী? </a:t>
            </a:r>
            <a:r>
              <a:rPr lang="en-US" sz="4900" b="1" dirty="0">
                <a:solidFill>
                  <a:srgbClr val="C00000"/>
                </a:solidFill>
                <a:latin typeface="Kalpurush" panose="02000600000000000000" pitchFamily="2" charset="0"/>
                <a:cs typeface="Kalpurush" panose="02000600000000000000" pitchFamily="2" charset="0"/>
              </a:rPr>
              <a:t>WWW </a:t>
            </a:r>
            <a:r>
              <a:rPr lang="as-IN" sz="4900" b="1" dirty="0">
                <a:solidFill>
                  <a:srgbClr val="C00000"/>
                </a:solidFill>
                <a:latin typeface="Kalpurush" panose="02000600000000000000" pitchFamily="2" charset="0"/>
                <a:cs typeface="Kalpurush" panose="02000600000000000000" pitchFamily="2" charset="0"/>
              </a:rPr>
              <a:t>কী? </a:t>
            </a:r>
            <a:br>
              <a:rPr lang="en-US" dirty="0">
                <a:latin typeface="Kalpurush" panose="02000600000000000000" pitchFamily="2" charset="0"/>
                <a:cs typeface="Kalpurush" panose="02000600000000000000" pitchFamily="2" charset="0"/>
              </a:rPr>
            </a:br>
            <a:br>
              <a:rPr lang="en-US" dirty="0">
                <a:latin typeface="Kalpurush" panose="02000600000000000000" pitchFamily="2" charset="0"/>
                <a:cs typeface="Kalpurush" panose="02000600000000000000" pitchFamily="2" charset="0"/>
              </a:rPr>
            </a:br>
            <a:endParaRPr lang="en-US" dirty="0"/>
          </a:p>
        </p:txBody>
      </p:sp>
      <p:sp>
        <p:nvSpPr>
          <p:cNvPr id="3" name="Content Placeholder 2">
            <a:extLst>
              <a:ext uri="{FF2B5EF4-FFF2-40B4-BE49-F238E27FC236}">
                <a16:creationId xmlns:a16="http://schemas.microsoft.com/office/drawing/2014/main" id="{8AB656C5-D8ED-B528-DBE7-02D0C2020C91}"/>
              </a:ext>
            </a:extLst>
          </p:cNvPr>
          <p:cNvSpPr>
            <a:spLocks noGrp="1"/>
          </p:cNvSpPr>
          <p:nvPr>
            <p:ph idx="1"/>
          </p:nvPr>
        </p:nvSpPr>
        <p:spPr>
          <a:xfrm>
            <a:off x="318052" y="1839075"/>
            <a:ext cx="10367072" cy="4284324"/>
          </a:xfrm>
          <a:solidFill>
            <a:schemeClr val="accent1">
              <a:lumMod val="40000"/>
              <a:lumOff val="60000"/>
            </a:schemeClr>
          </a:solidFill>
        </p:spPr>
        <p:txBody>
          <a:bodyPr>
            <a:normAutofit fontScale="85000" lnSpcReduction="10000"/>
          </a:bodyPr>
          <a:lstStyle/>
          <a:p>
            <a:pPr algn="just" fontAlgn="base"/>
            <a:endParaRPr lang="en-US" sz="1300" b="1" dirty="0">
              <a:latin typeface="Kalpurush" panose="02000600000000000000" pitchFamily="2" charset="0"/>
              <a:cs typeface="Kalpurush" panose="02000600000000000000" pitchFamily="2" charset="0"/>
            </a:endParaRPr>
          </a:p>
          <a:p>
            <a:pPr algn="just" fontAlgn="base">
              <a:buClr>
                <a:srgbClr val="C00000"/>
              </a:buClr>
              <a:buSzPct val="90000"/>
              <a:buFont typeface="Wingdings" panose="05000000000000000000" pitchFamily="2" charset="2"/>
              <a:buChar char="q"/>
            </a:pPr>
            <a:r>
              <a:rPr lang="as-IN" sz="2718" b="1" dirty="0">
                <a:latin typeface="Kalpurush" panose="02000600000000000000" pitchFamily="2" charset="0"/>
                <a:cs typeface="Kalpurush" panose="02000600000000000000" pitchFamily="2" charset="0"/>
              </a:rPr>
              <a:t>ইন্টারনেট ব্যবহার করে ওয়েবসাইট থেকে তথ্য নেওয়ার প্রক্রিয়াকে বলা হয় ওয়েব। ওয়েব কে </a:t>
            </a:r>
            <a:r>
              <a:rPr lang="en-US" sz="2718" b="1" dirty="0">
                <a:latin typeface="Kalpurush" panose="02000600000000000000" pitchFamily="2" charset="0"/>
                <a:cs typeface="Kalpurush" panose="02000600000000000000" pitchFamily="2" charset="0"/>
              </a:rPr>
              <a:t>www (World Wide Web) </a:t>
            </a:r>
            <a:r>
              <a:rPr lang="as-IN" sz="2718" b="1" dirty="0">
                <a:latin typeface="Kalpurush" panose="02000600000000000000" pitchFamily="2" charset="0"/>
                <a:cs typeface="Kalpurush" panose="02000600000000000000" pitchFamily="2" charset="0"/>
              </a:rPr>
              <a:t>ও বলা হয়। তিনটি  প্রযুক্তির সমন্বয়ে ওয়েব গড়ে উঠেছে। যথা-</a:t>
            </a:r>
            <a:endParaRPr lang="en-US" sz="2718" b="1" dirty="0">
              <a:latin typeface="Kalpurush" panose="02000600000000000000" pitchFamily="2" charset="0"/>
              <a:cs typeface="Kalpurush" panose="02000600000000000000" pitchFamily="2" charset="0"/>
            </a:endParaRPr>
          </a:p>
          <a:p>
            <a:pPr algn="just" fontAlgn="base">
              <a:buClr>
                <a:srgbClr val="C00000"/>
              </a:buClr>
              <a:buSzPct val="90000"/>
              <a:buFont typeface="Wingdings" panose="05000000000000000000" pitchFamily="2" charset="2"/>
              <a:buChar char="q"/>
            </a:pPr>
            <a:r>
              <a:rPr lang="as-IN" sz="2718" b="1" dirty="0">
                <a:latin typeface="Kalpurush" panose="02000600000000000000" pitchFamily="2" charset="0"/>
                <a:cs typeface="Kalpurush" panose="02000600000000000000" pitchFamily="2" charset="0"/>
              </a:rPr>
              <a:t>প্রথমত, </a:t>
            </a:r>
            <a:r>
              <a:rPr lang="en-US" sz="2718" b="1" dirty="0">
                <a:latin typeface="Kalpurush" panose="02000600000000000000" pitchFamily="2" charset="0"/>
                <a:cs typeface="Kalpurush" panose="02000600000000000000" pitchFamily="2" charset="0"/>
              </a:rPr>
              <a:t>HTML (Hyper Text Markup Language)  </a:t>
            </a:r>
            <a:r>
              <a:rPr lang="as-IN" sz="2718" b="1" dirty="0">
                <a:latin typeface="Kalpurush" panose="02000600000000000000" pitchFamily="2" charset="0"/>
                <a:cs typeface="Kalpurush" panose="02000600000000000000" pitchFamily="2" charset="0"/>
              </a:rPr>
              <a:t>যার দ্বারা ওয়েবপেইজ তৈরি করা হয়।</a:t>
            </a:r>
            <a:endParaRPr lang="en-US" sz="2718" b="1" dirty="0">
              <a:latin typeface="Kalpurush" panose="02000600000000000000" pitchFamily="2" charset="0"/>
              <a:cs typeface="Kalpurush" panose="02000600000000000000" pitchFamily="2" charset="0"/>
            </a:endParaRPr>
          </a:p>
          <a:p>
            <a:pPr algn="just" fontAlgn="base">
              <a:buClr>
                <a:srgbClr val="C00000"/>
              </a:buClr>
              <a:buSzPct val="90000"/>
              <a:buFont typeface="Wingdings" panose="05000000000000000000" pitchFamily="2" charset="2"/>
              <a:buChar char="q"/>
            </a:pPr>
            <a:r>
              <a:rPr lang="as-IN" sz="2718" b="1" dirty="0">
                <a:latin typeface="Kalpurush" panose="02000600000000000000" pitchFamily="2" charset="0"/>
                <a:cs typeface="Kalpurush" panose="02000600000000000000" pitchFamily="2" charset="0"/>
              </a:rPr>
              <a:t>দ্বিতীয়ত, </a:t>
            </a:r>
            <a:r>
              <a:rPr lang="en-US" sz="2718" b="1" dirty="0">
                <a:latin typeface="Kalpurush" panose="02000600000000000000" pitchFamily="2" charset="0"/>
                <a:cs typeface="Kalpurush" panose="02000600000000000000" pitchFamily="2" charset="0"/>
              </a:rPr>
              <a:t>HTTP (Hyper Text Transfer Protocol)</a:t>
            </a:r>
          </a:p>
          <a:p>
            <a:pPr algn="just" fontAlgn="base">
              <a:buClr>
                <a:srgbClr val="C00000"/>
              </a:buClr>
              <a:buSzPct val="90000"/>
              <a:buFont typeface="Wingdings" panose="05000000000000000000" pitchFamily="2" charset="2"/>
              <a:buChar char="q"/>
            </a:pPr>
            <a:r>
              <a:rPr lang="as-IN" sz="2718" b="1" dirty="0">
                <a:latin typeface="Kalpurush" panose="02000600000000000000" pitchFamily="2" charset="0"/>
                <a:cs typeface="Kalpurush" panose="02000600000000000000" pitchFamily="2" charset="0"/>
              </a:rPr>
              <a:t>তৃতীয়ত, </a:t>
            </a:r>
            <a:r>
              <a:rPr lang="en-US" sz="2718" b="1" dirty="0">
                <a:latin typeface="Kalpurush" panose="02000600000000000000" pitchFamily="2" charset="0"/>
                <a:cs typeface="Kalpurush" panose="02000600000000000000" pitchFamily="2" charset="0"/>
              </a:rPr>
              <a:t>Web browser; </a:t>
            </a:r>
            <a:r>
              <a:rPr lang="as-IN" sz="2718" b="1" dirty="0">
                <a:latin typeface="Kalpurush" panose="02000600000000000000" pitchFamily="2" charset="0"/>
                <a:cs typeface="Kalpurush" panose="02000600000000000000" pitchFamily="2" charset="0"/>
              </a:rPr>
              <a:t>যে প্রোগ্রাম সার্ভার থেকে ডেটা রিসিভ ও অনুবাদ করে ক্লায়েন্টকে তার ফলাফল প্রদর্শন করে।</a:t>
            </a:r>
            <a:endParaRPr lang="en-US" sz="2718" b="1" dirty="0">
              <a:latin typeface="Kalpurush" panose="02000600000000000000" pitchFamily="2" charset="0"/>
              <a:cs typeface="Kalpurush" panose="02000600000000000000" pitchFamily="2" charset="0"/>
            </a:endParaRPr>
          </a:p>
          <a:p>
            <a:pPr algn="just" fontAlgn="base">
              <a:buClr>
                <a:srgbClr val="C00000"/>
              </a:buClr>
              <a:buSzPct val="90000"/>
              <a:buFont typeface="Wingdings" panose="05000000000000000000" pitchFamily="2" charset="2"/>
              <a:buChar char="q"/>
            </a:pPr>
            <a:r>
              <a:rPr lang="as-IN" sz="2718" b="1" dirty="0">
                <a:latin typeface="Kalpurush" panose="02000600000000000000" pitchFamily="2" charset="0"/>
                <a:cs typeface="Kalpurush" panose="02000600000000000000" pitchFamily="2" charset="0"/>
              </a:rPr>
              <a:t>ম বার্নার্স-লি 1989 সালের নভেম্বরের মাঝামাঝি সময়ে একটি হাইপারটেক্সট ট্রান্সফার প্রোটোকল (</a:t>
            </a:r>
            <a:r>
              <a:rPr lang="en-US" sz="2718" b="1" dirty="0">
                <a:latin typeface="Kalpurush" panose="02000600000000000000" pitchFamily="2" charset="0"/>
                <a:cs typeface="Kalpurush" panose="02000600000000000000" pitchFamily="2" charset="0"/>
              </a:rPr>
              <a:t>HTTP) </a:t>
            </a:r>
            <a:r>
              <a:rPr lang="as-IN" sz="2718" b="1" dirty="0">
                <a:latin typeface="Kalpurush" panose="02000600000000000000" pitchFamily="2" charset="0"/>
                <a:cs typeface="Kalpurush" panose="02000600000000000000" pitchFamily="2" charset="0"/>
              </a:rPr>
              <a:t>ক্লায়েন্ট এবং সার্ভারের মধ্যে ইন্টারনেটের মাধ্যমে প্রথম সফল যোগাযোগ সম্পন্ন করেছিলেন এবং তাই টিম বার্নার্স-লি </a:t>
            </a:r>
            <a:r>
              <a:rPr lang="en-US" sz="2718" b="1" dirty="0">
                <a:latin typeface="Kalpurush" panose="02000600000000000000" pitchFamily="2" charset="0"/>
                <a:cs typeface="Kalpurush" panose="02000600000000000000" pitchFamily="2" charset="0"/>
              </a:rPr>
              <a:t>www </a:t>
            </a:r>
            <a:r>
              <a:rPr lang="as-IN" sz="2718" b="1" dirty="0">
                <a:latin typeface="Kalpurush" panose="02000600000000000000" pitchFamily="2" charset="0"/>
                <a:cs typeface="Kalpurush" panose="02000600000000000000" pitchFamily="2" charset="0"/>
              </a:rPr>
              <a:t>এর জনক হিসাবে বিবেচিত হয়।</a:t>
            </a:r>
          </a:p>
          <a:p>
            <a:pPr algn="just"/>
            <a:endParaRPr lang="en-US" sz="2718" b="1"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71371218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2000"/>
                                  </p:stCondLst>
                                  <p:childTnLst>
                                    <p:set>
                                      <p:cBhvr>
                                        <p:cTn id="13" dur="1" fill="hold">
                                          <p:stCondLst>
                                            <p:cond delay="0"/>
                                          </p:stCondLst>
                                        </p:cTn>
                                        <p:tgtEl>
                                          <p:spTgt spid="3">
                                            <p:bg/>
                                          </p:spTgt>
                                        </p:tgtEl>
                                        <p:attrNameLst>
                                          <p:attrName>style.visibility</p:attrName>
                                        </p:attrNameLst>
                                      </p:cBhvr>
                                      <p:to>
                                        <p:strVal val="visible"/>
                                      </p:to>
                                    </p:set>
                                    <p:anim calcmode="lin" valueType="num">
                                      <p:cBhvr additive="base">
                                        <p:cTn id="14"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5"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200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200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200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200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1000"/>
                                        <p:tgtEl>
                                          <p:spTgt spid="3">
                                            <p:txEl>
                                              <p:pRg st="4" end="4"/>
                                            </p:txEl>
                                          </p:spTgt>
                                        </p:tgtEl>
                                      </p:cBhvr>
                                    </p:animEffect>
                                    <p:anim calcmode="lin" valueType="num">
                                      <p:cBhvr>
                                        <p:cTn id="4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2000"/>
                                  </p:stCondLst>
                                  <p:childTnLst>
                                    <p:set>
                                      <p:cBhvr>
                                        <p:cTn id="47" dur="1" fill="hold">
                                          <p:stCondLst>
                                            <p:cond delay="0"/>
                                          </p:stCondLst>
                                        </p:cTn>
                                        <p:tgtEl>
                                          <p:spTgt spid="3">
                                            <p:txEl>
                                              <p:pRg st="5" end="5"/>
                                            </p:txEl>
                                          </p:spTgt>
                                        </p:tgtEl>
                                        <p:attrNameLst>
                                          <p:attrName>style.visibility</p:attrName>
                                        </p:attrNameLst>
                                      </p:cBhvr>
                                      <p:to>
                                        <p:strVal val="visible"/>
                                      </p:to>
                                    </p:set>
                                    <p:animEffect transition="in" filter="fade">
                                      <p:cBhvr>
                                        <p:cTn id="48" dur="1000"/>
                                        <p:tgtEl>
                                          <p:spTgt spid="3">
                                            <p:txEl>
                                              <p:pRg st="5" end="5"/>
                                            </p:txEl>
                                          </p:spTgt>
                                        </p:tgtEl>
                                      </p:cBhvr>
                                    </p:animEffect>
                                    <p:anim calcmode="lin" valueType="num">
                                      <p:cBhvr>
                                        <p:cTn id="4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2EEC9-A7F7-A06C-63C0-C15B73730F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93ACC9-4E46-B2C8-499C-81948942AD43}"/>
              </a:ext>
            </a:extLst>
          </p:cNvPr>
          <p:cNvSpPr>
            <a:spLocks noGrp="1"/>
          </p:cNvSpPr>
          <p:nvPr>
            <p:ph type="title"/>
          </p:nvPr>
        </p:nvSpPr>
        <p:spPr>
          <a:xfrm>
            <a:off x="747718" y="174661"/>
            <a:ext cx="9413423" cy="1232899"/>
          </a:xfrm>
          <a:solidFill>
            <a:schemeClr val="accent1">
              <a:lumMod val="60000"/>
              <a:lumOff val="40000"/>
            </a:schemeClr>
          </a:solidFill>
        </p:spPr>
        <p:txBody>
          <a:bodyPr>
            <a:normAutofit/>
          </a:bodyPr>
          <a:lstStyle/>
          <a:p>
            <a:r>
              <a:rPr lang="en-US" sz="4800" b="1" dirty="0" err="1">
                <a:solidFill>
                  <a:srgbClr val="C00000"/>
                </a:solidFill>
                <a:latin typeface="Kalpurush" panose="02000600000000000000" pitchFamily="2" charset="0"/>
                <a:cs typeface="Kalpurush" panose="02000600000000000000" pitchFamily="2" charset="0"/>
              </a:rPr>
              <a:t>ওয়েব</a:t>
            </a:r>
            <a:r>
              <a:rPr lang="en-US" sz="4800" b="1" dirty="0">
                <a:solidFill>
                  <a:srgbClr val="C00000"/>
                </a:solidFill>
                <a:latin typeface="Kalpurush" panose="02000600000000000000" pitchFamily="2" charset="0"/>
                <a:cs typeface="Kalpurush" panose="02000600000000000000" pitchFamily="2" charset="0"/>
              </a:rPr>
              <a:t> </a:t>
            </a:r>
            <a:r>
              <a:rPr lang="en-US" sz="4800" b="1" dirty="0" err="1">
                <a:solidFill>
                  <a:srgbClr val="C00000"/>
                </a:solidFill>
                <a:latin typeface="Kalpurush" panose="02000600000000000000" pitchFamily="2" charset="0"/>
                <a:cs typeface="Kalpurush" panose="02000600000000000000" pitchFamily="2" charset="0"/>
              </a:rPr>
              <a:t>পেজ</a:t>
            </a:r>
            <a:r>
              <a:rPr lang="en-US" sz="4800" b="1" dirty="0">
                <a:solidFill>
                  <a:srgbClr val="C00000"/>
                </a:solidFill>
                <a:latin typeface="Kalpurush" panose="02000600000000000000" pitchFamily="2" charset="0"/>
                <a:cs typeface="Kalpurush" panose="02000600000000000000" pitchFamily="2" charset="0"/>
              </a:rPr>
              <a:t> </a:t>
            </a:r>
            <a:r>
              <a:rPr lang="en-US" sz="4800" b="1" dirty="0" err="1">
                <a:solidFill>
                  <a:srgbClr val="C00000"/>
                </a:solidFill>
                <a:latin typeface="Kalpurush" panose="02000600000000000000" pitchFamily="2" charset="0"/>
                <a:cs typeface="Kalpurush" panose="02000600000000000000" pitchFamily="2" charset="0"/>
              </a:rPr>
              <a:t>কী</a:t>
            </a:r>
            <a:r>
              <a:rPr lang="en-US" sz="4800" b="1" dirty="0">
                <a:solidFill>
                  <a:srgbClr val="C00000"/>
                </a:solidFill>
                <a:latin typeface="Kalpurush" panose="02000600000000000000" pitchFamily="2" charset="0"/>
                <a:cs typeface="Kalpurush" panose="02000600000000000000" pitchFamily="2" charset="0"/>
              </a:rPr>
              <a:t>? </a:t>
            </a:r>
          </a:p>
        </p:txBody>
      </p:sp>
      <p:pic>
        <p:nvPicPr>
          <p:cNvPr id="1026" name="Picture 2" descr="A step-by-step guide to web design for beginners - Justinmind">
            <a:extLst>
              <a:ext uri="{FF2B5EF4-FFF2-40B4-BE49-F238E27FC236}">
                <a16:creationId xmlns:a16="http://schemas.microsoft.com/office/drawing/2014/main" id="{BA41582A-9B6A-48CD-E455-FE18DA04CC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717" y="1582220"/>
            <a:ext cx="9413423" cy="5275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37467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p:cTn id="14" dur="500" fill="hold"/>
                                        <p:tgtEl>
                                          <p:spTgt spid="1026"/>
                                        </p:tgtEl>
                                        <p:attrNameLst>
                                          <p:attrName>ppt_w</p:attrName>
                                        </p:attrNameLst>
                                      </p:cBhvr>
                                      <p:tavLst>
                                        <p:tav tm="0">
                                          <p:val>
                                            <p:fltVal val="0"/>
                                          </p:val>
                                        </p:tav>
                                        <p:tav tm="100000">
                                          <p:val>
                                            <p:strVal val="#ppt_w"/>
                                          </p:val>
                                        </p:tav>
                                      </p:tavLst>
                                    </p:anim>
                                    <p:anim calcmode="lin" valueType="num">
                                      <p:cBhvr>
                                        <p:cTn id="15" dur="500" fill="hold"/>
                                        <p:tgtEl>
                                          <p:spTgt spid="1026"/>
                                        </p:tgtEl>
                                        <p:attrNameLst>
                                          <p:attrName>ppt_h</p:attrName>
                                        </p:attrNameLst>
                                      </p:cBhvr>
                                      <p:tavLst>
                                        <p:tav tm="0">
                                          <p:val>
                                            <p:fltVal val="0"/>
                                          </p:val>
                                        </p:tav>
                                        <p:tav tm="100000">
                                          <p:val>
                                            <p:strVal val="#ppt_h"/>
                                          </p:val>
                                        </p:tav>
                                      </p:tavLst>
                                    </p:anim>
                                    <p:animEffect transition="in" filter="fade">
                                      <p:cBhvr>
                                        <p:cTn id="16"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D2EE3-C428-3522-F007-01A012F9FD05}"/>
              </a:ext>
            </a:extLst>
          </p:cNvPr>
          <p:cNvSpPr>
            <a:spLocks noGrp="1"/>
          </p:cNvSpPr>
          <p:nvPr>
            <p:ph type="title"/>
          </p:nvPr>
        </p:nvSpPr>
        <p:spPr>
          <a:xfrm>
            <a:off x="747718" y="369870"/>
            <a:ext cx="9516164" cy="1140430"/>
          </a:xfrm>
          <a:solidFill>
            <a:schemeClr val="accent1">
              <a:lumMod val="60000"/>
              <a:lumOff val="40000"/>
            </a:schemeClr>
          </a:solidFill>
        </p:spPr>
        <p:txBody>
          <a:bodyPr>
            <a:normAutofit/>
          </a:bodyPr>
          <a:lstStyle/>
          <a:p>
            <a:r>
              <a:rPr lang="en-US" sz="4800" b="1" dirty="0" err="1">
                <a:solidFill>
                  <a:srgbClr val="C00000"/>
                </a:solidFill>
                <a:latin typeface="Kalpurush" panose="02000600000000000000" pitchFamily="2" charset="0"/>
                <a:cs typeface="Kalpurush" panose="02000600000000000000" pitchFamily="2" charset="0"/>
              </a:rPr>
              <a:t>ওয়েব</a:t>
            </a:r>
            <a:r>
              <a:rPr lang="en-US" sz="4800" b="1" dirty="0">
                <a:solidFill>
                  <a:srgbClr val="C00000"/>
                </a:solidFill>
                <a:latin typeface="Kalpurush" panose="02000600000000000000" pitchFamily="2" charset="0"/>
                <a:cs typeface="Kalpurush" panose="02000600000000000000" pitchFamily="2" charset="0"/>
              </a:rPr>
              <a:t> </a:t>
            </a:r>
            <a:r>
              <a:rPr lang="en-US" sz="4800" b="1" dirty="0" err="1">
                <a:solidFill>
                  <a:srgbClr val="C00000"/>
                </a:solidFill>
                <a:latin typeface="Kalpurush" panose="02000600000000000000" pitchFamily="2" charset="0"/>
                <a:cs typeface="Kalpurush" panose="02000600000000000000" pitchFamily="2" charset="0"/>
              </a:rPr>
              <a:t>পেজের</a:t>
            </a:r>
            <a:r>
              <a:rPr lang="en-US" sz="4800" b="1" dirty="0">
                <a:solidFill>
                  <a:srgbClr val="C00000"/>
                </a:solidFill>
                <a:latin typeface="Kalpurush" panose="02000600000000000000" pitchFamily="2" charset="0"/>
                <a:cs typeface="Kalpurush" panose="02000600000000000000" pitchFamily="2" charset="0"/>
              </a:rPr>
              <a:t> </a:t>
            </a:r>
            <a:r>
              <a:rPr lang="en-US" sz="4800" b="1" dirty="0" err="1">
                <a:solidFill>
                  <a:srgbClr val="C00000"/>
                </a:solidFill>
                <a:latin typeface="Kalpurush" panose="02000600000000000000" pitchFamily="2" charset="0"/>
                <a:cs typeface="Kalpurush" panose="02000600000000000000" pitchFamily="2" charset="0"/>
              </a:rPr>
              <a:t>উপাদান</a:t>
            </a:r>
            <a:r>
              <a:rPr lang="en-US" sz="4800" b="1" dirty="0">
                <a:solidFill>
                  <a:srgbClr val="C00000"/>
                </a:solidFill>
                <a:latin typeface="Kalpurush" panose="02000600000000000000" pitchFamily="2" charset="0"/>
                <a:cs typeface="Kalpurush" panose="02000600000000000000" pitchFamily="2" charset="0"/>
              </a:rPr>
              <a:t> </a:t>
            </a:r>
          </a:p>
        </p:txBody>
      </p:sp>
      <p:sp>
        <p:nvSpPr>
          <p:cNvPr id="7" name="Title 1">
            <a:extLst>
              <a:ext uri="{FF2B5EF4-FFF2-40B4-BE49-F238E27FC236}">
                <a16:creationId xmlns:a16="http://schemas.microsoft.com/office/drawing/2014/main" id="{260BAA33-D5B6-D6B0-ACFD-455839DD9AE7}"/>
              </a:ext>
            </a:extLst>
          </p:cNvPr>
          <p:cNvSpPr txBox="1">
            <a:spLocks/>
          </p:cNvSpPr>
          <p:nvPr/>
        </p:nvSpPr>
        <p:spPr>
          <a:xfrm>
            <a:off x="747717" y="1768143"/>
            <a:ext cx="9516165" cy="3810724"/>
          </a:xfrm>
          <a:prstGeom prst="rect">
            <a:avLst/>
          </a:prstGeom>
          <a:solidFill>
            <a:schemeClr val="accent1">
              <a:lumMod val="40000"/>
              <a:lumOff val="60000"/>
            </a:schemeClr>
          </a:solidFill>
        </p:spPr>
        <p:txBody>
          <a:bodyPr vert="horz" lIns="103561" tIns="51780" rIns="103561" bIns="51780" rtlCol="0" anchor="b">
            <a:normAutofit fontScale="85000" lnSpcReduction="20000"/>
          </a:bodyPr>
          <a:lstStyle>
            <a:lvl1pPr algn="l" defTabSz="914400" rtl="0" eaLnBrk="1" latinLnBrk="0" hangingPunct="1">
              <a:lnSpc>
                <a:spcPct val="90000"/>
              </a:lnSpc>
              <a:spcBef>
                <a:spcPct val="0"/>
              </a:spcBef>
              <a:buNone/>
              <a:defRPr sz="3600" b="0" i="0" kern="1200" spc="-50" baseline="0">
                <a:solidFill>
                  <a:srgbClr val="FFFFFF"/>
                </a:solidFill>
                <a:latin typeface="+mj-lt"/>
                <a:ea typeface="+mj-ea"/>
                <a:cs typeface="+mj-cs"/>
              </a:defRPr>
            </a:lvl1pPr>
          </a:lstStyle>
          <a:p>
            <a:r>
              <a:rPr lang="en-US" sz="4077" b="1" dirty="0">
                <a:solidFill>
                  <a:schemeClr val="tx1"/>
                </a:solidFill>
                <a:latin typeface="Kalpurush" panose="02000600000000000000" pitchFamily="2" charset="0"/>
                <a:cs typeface="Kalpurush" panose="02000600000000000000" pitchFamily="2" charset="0"/>
              </a:rPr>
              <a:t> </a:t>
            </a:r>
          </a:p>
          <a:p>
            <a:r>
              <a:rPr lang="en-US" sz="4077" b="1" dirty="0">
                <a:solidFill>
                  <a:schemeClr val="tx1"/>
                </a:solidFill>
                <a:latin typeface="Kalpurush" panose="02000600000000000000" pitchFamily="2" charset="0"/>
                <a:cs typeface="Kalpurush" panose="02000600000000000000" pitchFamily="2" charset="0"/>
              </a:rPr>
              <a:t> </a:t>
            </a:r>
            <a:r>
              <a:rPr lang="en-US" sz="4077" b="1" dirty="0" err="1">
                <a:solidFill>
                  <a:schemeClr val="tx1"/>
                </a:solidFill>
                <a:latin typeface="Kalpurush" panose="02000600000000000000" pitchFamily="2" charset="0"/>
                <a:cs typeface="Kalpurush" panose="02000600000000000000" pitchFamily="2" charset="0"/>
              </a:rPr>
              <a:t>ওয়েব</a:t>
            </a:r>
            <a:r>
              <a:rPr lang="en-US" sz="4077" b="1" dirty="0">
                <a:solidFill>
                  <a:schemeClr val="tx1"/>
                </a:solidFill>
                <a:latin typeface="Kalpurush" panose="02000600000000000000" pitchFamily="2" charset="0"/>
                <a:cs typeface="Kalpurush" panose="02000600000000000000" pitchFamily="2" charset="0"/>
              </a:rPr>
              <a:t> </a:t>
            </a:r>
            <a:r>
              <a:rPr lang="en-US" sz="4077" b="1" dirty="0" err="1">
                <a:solidFill>
                  <a:schemeClr val="tx1"/>
                </a:solidFill>
                <a:latin typeface="Kalpurush" panose="02000600000000000000" pitchFamily="2" charset="0"/>
                <a:cs typeface="Kalpurush" panose="02000600000000000000" pitchFamily="2" charset="0"/>
              </a:rPr>
              <a:t>পেজের</a:t>
            </a:r>
            <a:r>
              <a:rPr lang="en-US" sz="4077" b="1" dirty="0">
                <a:solidFill>
                  <a:schemeClr val="tx1"/>
                </a:solidFill>
                <a:latin typeface="Kalpurush" panose="02000600000000000000" pitchFamily="2" charset="0"/>
                <a:cs typeface="Kalpurush" panose="02000600000000000000" pitchFamily="2" charset="0"/>
              </a:rPr>
              <a:t> </a:t>
            </a:r>
            <a:r>
              <a:rPr lang="en-US" sz="4077" b="1" dirty="0" err="1">
                <a:solidFill>
                  <a:schemeClr val="tx1"/>
                </a:solidFill>
                <a:latin typeface="Kalpurush" panose="02000600000000000000" pitchFamily="2" charset="0"/>
                <a:cs typeface="Kalpurush" panose="02000600000000000000" pitchFamily="2" charset="0"/>
              </a:rPr>
              <a:t>উপাদানঃ</a:t>
            </a:r>
            <a:r>
              <a:rPr lang="en-US" sz="4077" b="1" dirty="0">
                <a:solidFill>
                  <a:schemeClr val="tx1"/>
                </a:solidFill>
                <a:latin typeface="Kalpurush" panose="02000600000000000000" pitchFamily="2" charset="0"/>
                <a:cs typeface="Kalpurush" panose="02000600000000000000" pitchFamily="2" charset="0"/>
              </a:rPr>
              <a:t> </a:t>
            </a:r>
          </a:p>
          <a:p>
            <a:endParaRPr lang="en-US" sz="1600" b="1" dirty="0">
              <a:solidFill>
                <a:schemeClr val="tx1"/>
              </a:solidFill>
              <a:latin typeface="Kalpurush" panose="02000600000000000000" pitchFamily="2" charset="0"/>
              <a:cs typeface="Kalpurush" panose="02000600000000000000" pitchFamily="2" charset="0"/>
            </a:endParaRPr>
          </a:p>
          <a:p>
            <a:r>
              <a:rPr lang="en-US" sz="4800" b="1" dirty="0">
                <a:solidFill>
                  <a:schemeClr val="tx1"/>
                </a:solidFill>
                <a:latin typeface="Kalpurush" panose="02000600000000000000" pitchFamily="2" charset="0"/>
                <a:cs typeface="Kalpurush" panose="02000600000000000000" pitchFamily="2" charset="0"/>
              </a:rPr>
              <a:t>  </a:t>
            </a:r>
            <a:endParaRPr lang="as-IN" sz="4800" b="1" dirty="0">
              <a:solidFill>
                <a:schemeClr val="tx1"/>
              </a:solidFill>
              <a:latin typeface="Kalpurush" panose="02000600000000000000" pitchFamily="2" charset="0"/>
              <a:cs typeface="Kalpurush" panose="02000600000000000000" pitchFamily="2" charset="0"/>
            </a:endParaRPr>
          </a:p>
          <a:p>
            <a:r>
              <a:rPr lang="en-US" sz="4077" b="1" dirty="0">
                <a:solidFill>
                  <a:schemeClr val="tx1"/>
                </a:solidFill>
                <a:latin typeface="Kalpurush" panose="02000600000000000000" pitchFamily="2" charset="0"/>
                <a:cs typeface="Kalpurush" panose="02000600000000000000" pitchFamily="2" charset="0"/>
              </a:rPr>
              <a:t>  </a:t>
            </a:r>
            <a:r>
              <a:rPr lang="as-IN" sz="4077" b="1" dirty="0">
                <a:solidFill>
                  <a:schemeClr val="tx1"/>
                </a:solidFill>
                <a:latin typeface="Kalpurush" panose="02000600000000000000" pitchFamily="2" charset="0"/>
                <a:cs typeface="Kalpurush" panose="02000600000000000000" pitchFamily="2" charset="0"/>
              </a:rPr>
              <a:t>* লেখা        </a:t>
            </a:r>
            <a:r>
              <a:rPr lang="en-US" sz="4077" b="1" dirty="0">
                <a:solidFill>
                  <a:schemeClr val="tx1"/>
                </a:solidFill>
                <a:latin typeface="Kalpurush" panose="02000600000000000000" pitchFamily="2" charset="0"/>
                <a:cs typeface="Kalpurush" panose="02000600000000000000" pitchFamily="2" charset="0"/>
              </a:rPr>
              <a:t> </a:t>
            </a:r>
            <a:r>
              <a:rPr lang="as-IN" sz="4077" b="1" dirty="0">
                <a:solidFill>
                  <a:schemeClr val="tx1"/>
                </a:solidFill>
                <a:latin typeface="Kalpurush" panose="02000600000000000000" pitchFamily="2" charset="0"/>
                <a:cs typeface="Kalpurush" panose="02000600000000000000" pitchFamily="2" charset="0"/>
              </a:rPr>
              <a:t>  </a:t>
            </a:r>
            <a:r>
              <a:rPr lang="en-US" sz="4077" b="1" dirty="0">
                <a:solidFill>
                  <a:schemeClr val="tx1"/>
                </a:solidFill>
                <a:latin typeface="Kalpurush" panose="02000600000000000000" pitchFamily="2" charset="0"/>
                <a:cs typeface="Kalpurush" panose="02000600000000000000" pitchFamily="2" charset="0"/>
              </a:rPr>
              <a:t> </a:t>
            </a:r>
            <a:r>
              <a:rPr lang="as-IN" sz="4077" b="1" dirty="0">
                <a:solidFill>
                  <a:schemeClr val="tx1"/>
                </a:solidFill>
                <a:latin typeface="Kalpurush" panose="02000600000000000000" pitchFamily="2" charset="0"/>
                <a:cs typeface="Kalpurush" panose="02000600000000000000" pitchFamily="2" charset="0"/>
              </a:rPr>
              <a:t>* ছবি           * অডিও  </a:t>
            </a:r>
            <a:endParaRPr lang="en-US" sz="4077" b="1" dirty="0">
              <a:solidFill>
                <a:schemeClr val="tx1"/>
              </a:solidFill>
              <a:latin typeface="Kalpurush" panose="02000600000000000000" pitchFamily="2" charset="0"/>
              <a:cs typeface="Kalpurush" panose="02000600000000000000" pitchFamily="2" charset="0"/>
            </a:endParaRPr>
          </a:p>
          <a:p>
            <a:r>
              <a:rPr lang="en-US" sz="4077" b="1" dirty="0">
                <a:solidFill>
                  <a:schemeClr val="tx1"/>
                </a:solidFill>
                <a:latin typeface="Kalpurush" panose="02000600000000000000" pitchFamily="2" charset="0"/>
                <a:cs typeface="Kalpurush" panose="02000600000000000000" pitchFamily="2" charset="0"/>
              </a:rPr>
              <a:t> </a:t>
            </a:r>
            <a:r>
              <a:rPr lang="as-IN" sz="4077" b="1" dirty="0">
                <a:solidFill>
                  <a:schemeClr val="tx1"/>
                </a:solidFill>
                <a:latin typeface="Kalpurush" panose="02000600000000000000" pitchFamily="2" charset="0"/>
                <a:cs typeface="Kalpurush" panose="02000600000000000000" pitchFamily="2" charset="0"/>
              </a:rPr>
              <a:t>        </a:t>
            </a:r>
            <a:r>
              <a:rPr lang="en-US" sz="4077" b="1" dirty="0">
                <a:solidFill>
                  <a:schemeClr val="tx1"/>
                </a:solidFill>
                <a:latin typeface="Kalpurush" panose="02000600000000000000" pitchFamily="2" charset="0"/>
                <a:cs typeface="Kalpurush" panose="02000600000000000000" pitchFamily="2" charset="0"/>
              </a:rPr>
              <a:t> </a:t>
            </a:r>
          </a:p>
          <a:p>
            <a:r>
              <a:rPr lang="en-US" sz="4077" b="1" dirty="0">
                <a:solidFill>
                  <a:schemeClr val="tx1"/>
                </a:solidFill>
                <a:latin typeface="Kalpurush" panose="02000600000000000000" pitchFamily="2" charset="0"/>
                <a:cs typeface="Kalpurush" panose="02000600000000000000" pitchFamily="2" charset="0"/>
              </a:rPr>
              <a:t>  </a:t>
            </a:r>
            <a:r>
              <a:rPr lang="as-IN" sz="4077" b="1" dirty="0">
                <a:solidFill>
                  <a:schemeClr val="tx1"/>
                </a:solidFill>
                <a:latin typeface="Kalpurush" panose="02000600000000000000" pitchFamily="2" charset="0"/>
                <a:cs typeface="Kalpurush" panose="02000600000000000000" pitchFamily="2" charset="0"/>
              </a:rPr>
              <a:t>* ভিডিও        </a:t>
            </a:r>
            <a:r>
              <a:rPr lang="en-US" sz="4077" b="1" dirty="0">
                <a:solidFill>
                  <a:schemeClr val="tx1"/>
                </a:solidFill>
                <a:latin typeface="Kalpurush" panose="02000600000000000000" pitchFamily="2" charset="0"/>
                <a:cs typeface="Kalpurush" panose="02000600000000000000" pitchFamily="2" charset="0"/>
              </a:rPr>
              <a:t> </a:t>
            </a:r>
            <a:r>
              <a:rPr lang="as-IN" sz="4077" b="1" dirty="0">
                <a:solidFill>
                  <a:schemeClr val="tx1"/>
                </a:solidFill>
                <a:latin typeface="Kalpurush" panose="02000600000000000000" pitchFamily="2" charset="0"/>
                <a:cs typeface="Kalpurush" panose="02000600000000000000" pitchFamily="2" charset="0"/>
              </a:rPr>
              <a:t> * ফর্মবাটন    ইত্যাদি </a:t>
            </a:r>
          </a:p>
          <a:p>
            <a:endParaRPr lang="en-US" sz="4077" b="1" dirty="0">
              <a:solidFill>
                <a:schemeClr val="tx1"/>
              </a:solidFill>
              <a:latin typeface="Kalpurush" panose="02000600000000000000" pitchFamily="2" charset="0"/>
              <a:cs typeface="Kalpurush" panose="02000600000000000000" pitchFamily="2" charset="0"/>
            </a:endParaRPr>
          </a:p>
          <a:p>
            <a:pPr>
              <a:lnSpc>
                <a:spcPct val="110000"/>
              </a:lnSpc>
            </a:pPr>
            <a:endParaRPr lang="en-US" sz="2400" dirty="0">
              <a:solidFill>
                <a:schemeClr val="tx1"/>
              </a:solidFill>
              <a:latin typeface="Kalpurush" panose="02000600000000000000" pitchFamily="2" charset="0"/>
              <a:cs typeface="Kalpurush" panose="02000600000000000000" pitchFamily="2" charset="0"/>
            </a:endParaRPr>
          </a:p>
          <a:p>
            <a:r>
              <a:rPr lang="en-US" sz="4077" b="1" dirty="0">
                <a:solidFill>
                  <a:schemeClr val="tx1"/>
                </a:solidFill>
                <a:latin typeface="Kalpurush" panose="02000600000000000000" pitchFamily="2" charset="0"/>
                <a:cs typeface="Kalpurush" panose="02000600000000000000" pitchFamily="2" charset="0"/>
              </a:rPr>
              <a:t> </a:t>
            </a:r>
          </a:p>
        </p:txBody>
      </p:sp>
    </p:spTree>
    <p:extLst>
      <p:ext uri="{BB962C8B-B14F-4D97-AF65-F5344CB8AC3E}">
        <p14:creationId xmlns:p14="http://schemas.microsoft.com/office/powerpoint/2010/main" val="326495674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fade">
                                      <p:cBhvr>
                                        <p:cTn id="16" dur="1000"/>
                                        <p:tgtEl>
                                          <p:spTgt spid="7">
                                            <p:txEl>
                                              <p:pRg st="1" end="1"/>
                                            </p:txEl>
                                          </p:spTgt>
                                        </p:tgtEl>
                                      </p:cBhvr>
                                    </p:animEffect>
                                    <p:anim calcmode="lin" valueType="num">
                                      <p:cBhvr>
                                        <p:cTn id="17"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Effect transition="in" filter="barn(inVertical)">
                                      <p:cBhvr>
                                        <p:cTn id="23" dur="500"/>
                                        <p:tgtEl>
                                          <p:spTgt spid="7">
                                            <p:txEl>
                                              <p:pRg st="3" end="3"/>
                                            </p:txEl>
                                          </p:spTgt>
                                        </p:tgtEl>
                                      </p:cBhvr>
                                    </p:animEffect>
                                  </p:childTnLst>
                                </p:cTn>
                              </p:par>
                              <p:par>
                                <p:cTn id="24" presetID="16" presetClass="entr" presetSubtype="21" fill="hold" nodeType="withEffect">
                                  <p:stCondLst>
                                    <p:cond delay="0"/>
                                  </p:stCondLst>
                                  <p:childTnLst>
                                    <p:set>
                                      <p:cBhvr>
                                        <p:cTn id="25" dur="1" fill="hold">
                                          <p:stCondLst>
                                            <p:cond delay="0"/>
                                          </p:stCondLst>
                                        </p:cTn>
                                        <p:tgtEl>
                                          <p:spTgt spid="7">
                                            <p:txEl>
                                              <p:pRg st="4" end="4"/>
                                            </p:txEl>
                                          </p:spTgt>
                                        </p:tgtEl>
                                        <p:attrNameLst>
                                          <p:attrName>style.visibility</p:attrName>
                                        </p:attrNameLst>
                                      </p:cBhvr>
                                      <p:to>
                                        <p:strVal val="visible"/>
                                      </p:to>
                                    </p:set>
                                    <p:animEffect transition="in" filter="barn(inVertical)">
                                      <p:cBhvr>
                                        <p:cTn id="26" dur="500"/>
                                        <p:tgtEl>
                                          <p:spTgt spid="7">
                                            <p:txEl>
                                              <p:pRg st="4" end="4"/>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animEffect transition="in" filter="barn(inVertical)">
                                      <p:cBhvr>
                                        <p:cTn id="29" dur="500"/>
                                        <p:tgtEl>
                                          <p:spTgt spid="7">
                                            <p:txEl>
                                              <p:pRg st="5" end="5"/>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barn(inVertical)">
                                      <p:cBhvr>
                                        <p:cTn id="32"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00E9D-F9B5-EE4A-92B1-6D6E46DE9C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CA2636-05AB-8B53-B18F-24861CBB0FB1}"/>
              </a:ext>
            </a:extLst>
          </p:cNvPr>
          <p:cNvSpPr>
            <a:spLocks noGrp="1"/>
          </p:cNvSpPr>
          <p:nvPr>
            <p:ph type="title"/>
          </p:nvPr>
        </p:nvSpPr>
        <p:spPr>
          <a:xfrm>
            <a:off x="0" y="1899296"/>
            <a:ext cx="4365454" cy="1278466"/>
          </a:xfrm>
          <a:solidFill>
            <a:schemeClr val="accent1">
              <a:lumMod val="60000"/>
              <a:lumOff val="40000"/>
            </a:schemeClr>
          </a:solidFill>
        </p:spPr>
        <p:txBody>
          <a:bodyPr>
            <a:normAutofit/>
          </a:bodyPr>
          <a:lstStyle/>
          <a:p>
            <a:pPr algn="r"/>
            <a:r>
              <a:rPr lang="en-US" sz="4800" b="1" dirty="0" err="1">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ওয়েব</a:t>
            </a:r>
            <a:r>
              <a:rPr lang="en-US" sz="48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 </a:t>
            </a:r>
            <a:r>
              <a:rPr lang="en-US" sz="4800" b="1" dirty="0" err="1">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সাইট</a:t>
            </a:r>
            <a:r>
              <a:rPr lang="en-US" sz="48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 </a:t>
            </a:r>
            <a:r>
              <a:rPr lang="en-US" sz="4800" b="1" dirty="0" err="1">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কী</a:t>
            </a:r>
            <a:r>
              <a:rPr lang="en-US" sz="48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  </a:t>
            </a:r>
          </a:p>
        </p:txBody>
      </p:sp>
      <p:pic>
        <p:nvPicPr>
          <p:cNvPr id="10" name="Content Placeholder 9">
            <a:extLst>
              <a:ext uri="{FF2B5EF4-FFF2-40B4-BE49-F238E27FC236}">
                <a16:creationId xmlns:a16="http://schemas.microsoft.com/office/drawing/2014/main" id="{D80003F3-B009-3B97-C220-C81015E468C2}"/>
              </a:ext>
            </a:extLst>
          </p:cNvPr>
          <p:cNvPicPr>
            <a:picLocks noGrp="1" noChangeAspect="1"/>
          </p:cNvPicPr>
          <p:nvPr>
            <p:ph idx="1"/>
          </p:nvPr>
        </p:nvPicPr>
        <p:blipFill>
          <a:blip r:embed="rId2"/>
          <a:stretch>
            <a:fillRect/>
          </a:stretch>
        </p:blipFill>
        <p:spPr>
          <a:xfrm>
            <a:off x="4648648" y="83794"/>
            <a:ext cx="5574139" cy="67742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91979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81BF7-2A80-A4A3-FC6B-A220FF825B1F}"/>
              </a:ext>
            </a:extLst>
          </p:cNvPr>
          <p:cNvSpPr>
            <a:spLocks noGrp="1"/>
          </p:cNvSpPr>
          <p:nvPr>
            <p:ph type="title"/>
          </p:nvPr>
        </p:nvSpPr>
        <p:spPr>
          <a:xfrm>
            <a:off x="767116" y="609599"/>
            <a:ext cx="9736174" cy="1383587"/>
          </a:xfrm>
          <a:solidFill>
            <a:schemeClr val="accent1">
              <a:lumMod val="60000"/>
              <a:lumOff val="40000"/>
            </a:schemeClr>
          </a:solidFill>
        </p:spPr>
        <p:txBody>
          <a:bodyPr/>
          <a:lstStyle/>
          <a:p>
            <a:br>
              <a:rPr lang="en-US" b="1" dirty="0">
                <a:solidFill>
                  <a:srgbClr val="C00000"/>
                </a:solidFill>
                <a:latin typeface="Kalpurush" panose="02000600000000000000" pitchFamily="2" charset="0"/>
                <a:cs typeface="Kalpurush" panose="02000600000000000000" pitchFamily="2" charset="0"/>
              </a:rPr>
            </a:br>
            <a:r>
              <a:rPr lang="en-US" sz="4400" b="1" dirty="0" err="1">
                <a:solidFill>
                  <a:srgbClr val="C00000"/>
                </a:solidFill>
                <a:latin typeface="Kalpurush" panose="02000600000000000000" pitchFamily="2" charset="0"/>
                <a:cs typeface="Kalpurush" panose="02000600000000000000" pitchFamily="2" charset="0"/>
              </a:rPr>
              <a:t>ওয়েব</a:t>
            </a:r>
            <a:r>
              <a:rPr lang="en-US" sz="4400" b="1" dirty="0">
                <a:solidFill>
                  <a:srgbClr val="C00000"/>
                </a:solidFill>
                <a:latin typeface="Kalpurush" panose="02000600000000000000" pitchFamily="2" charset="0"/>
                <a:cs typeface="Kalpurush" panose="02000600000000000000" pitchFamily="2" charset="0"/>
              </a:rPr>
              <a:t> </a:t>
            </a:r>
            <a:r>
              <a:rPr lang="en-US" sz="4400" b="1" dirty="0" err="1">
                <a:solidFill>
                  <a:srgbClr val="C00000"/>
                </a:solidFill>
                <a:latin typeface="Kalpurush" panose="02000600000000000000" pitchFamily="2" charset="0"/>
                <a:cs typeface="Kalpurush" panose="02000600000000000000" pitchFamily="2" charset="0"/>
              </a:rPr>
              <a:t>সাইটের</a:t>
            </a:r>
            <a:r>
              <a:rPr lang="en-US" sz="4400" b="1" dirty="0">
                <a:solidFill>
                  <a:srgbClr val="C00000"/>
                </a:solidFill>
                <a:latin typeface="Kalpurush" panose="02000600000000000000" pitchFamily="2" charset="0"/>
                <a:cs typeface="Kalpurush" panose="02000600000000000000" pitchFamily="2" charset="0"/>
              </a:rPr>
              <a:t> </a:t>
            </a:r>
            <a:r>
              <a:rPr lang="en-US" sz="4400" b="1" dirty="0" err="1">
                <a:solidFill>
                  <a:srgbClr val="C00000"/>
                </a:solidFill>
                <a:latin typeface="Kalpurush" panose="02000600000000000000" pitchFamily="2" charset="0"/>
                <a:cs typeface="Kalpurush" panose="02000600000000000000" pitchFamily="2" charset="0"/>
              </a:rPr>
              <a:t>প্রকারভেদঃ</a:t>
            </a:r>
            <a:endParaRPr lang="en-US" sz="4400" b="1" dirty="0">
              <a:solidFill>
                <a:srgbClr val="C00000"/>
              </a:solidFill>
              <a:latin typeface="Kalpurush" panose="02000600000000000000" pitchFamily="2" charset="0"/>
              <a:cs typeface="Kalpurush" panose="02000600000000000000" pitchFamily="2" charset="0"/>
            </a:endParaRPr>
          </a:p>
        </p:txBody>
      </p:sp>
      <p:sp>
        <p:nvSpPr>
          <p:cNvPr id="3" name="Content Placeholder 2">
            <a:extLst>
              <a:ext uri="{FF2B5EF4-FFF2-40B4-BE49-F238E27FC236}">
                <a16:creationId xmlns:a16="http://schemas.microsoft.com/office/drawing/2014/main" id="{EFDA49EE-A6D4-E380-D8FE-E04AC92AED94}"/>
              </a:ext>
            </a:extLst>
          </p:cNvPr>
          <p:cNvSpPr>
            <a:spLocks noGrp="1"/>
          </p:cNvSpPr>
          <p:nvPr>
            <p:ph idx="1"/>
          </p:nvPr>
        </p:nvSpPr>
        <p:spPr>
          <a:xfrm>
            <a:off x="767116" y="2150316"/>
            <a:ext cx="9736174" cy="3880773"/>
          </a:xfrm>
          <a:solidFill>
            <a:schemeClr val="accent1">
              <a:lumMod val="40000"/>
              <a:lumOff val="60000"/>
            </a:schemeClr>
          </a:solidFill>
        </p:spPr>
        <p:txBody>
          <a:bodyPr>
            <a:normAutofit/>
          </a:bodyPr>
          <a:lstStyle/>
          <a:p>
            <a:pPr marL="0" indent="0">
              <a:buNone/>
            </a:pPr>
            <a:r>
              <a:rPr lang="as-IN" sz="2400" b="1" dirty="0">
                <a:latin typeface="Kalpurush" panose="02000600000000000000" pitchFamily="2" charset="0"/>
                <a:cs typeface="Kalpurush" panose="02000600000000000000" pitchFamily="2" charset="0"/>
              </a:rPr>
              <a:t>গঠন বৈচিত্রের ওপর ভিত্তি করে  ওয়েবসাইটকে সাধারণত দুইভাবে ভাগ করা যায়। যথা-</a:t>
            </a:r>
            <a:endParaRPr lang="en-US" sz="2400" b="1" dirty="0">
              <a:latin typeface="Kalpurush" panose="02000600000000000000" pitchFamily="2" charset="0"/>
              <a:cs typeface="Kalpurush" panose="02000600000000000000" pitchFamily="2" charset="0"/>
            </a:endParaRPr>
          </a:p>
          <a:p>
            <a:pPr lvl="1" fontAlgn="base">
              <a:buClr>
                <a:srgbClr val="C00000"/>
              </a:buClr>
              <a:buSzPct val="90000"/>
              <a:buFont typeface="+mj-lt"/>
              <a:buAutoNum type="arabicPeriod"/>
            </a:pPr>
            <a:r>
              <a:rPr lang="as-IN" sz="2400" dirty="0">
                <a:latin typeface="Kalpurush" panose="02000600000000000000" pitchFamily="2" charset="0"/>
                <a:cs typeface="Kalpurush" panose="02000600000000000000" pitchFamily="2" charset="0"/>
              </a:rPr>
              <a:t>স্ট্যাটিক ওয়েবসাইট</a:t>
            </a:r>
            <a:endParaRPr lang="en-US" sz="2400" dirty="0">
              <a:latin typeface="Kalpurush" panose="02000600000000000000" pitchFamily="2" charset="0"/>
              <a:cs typeface="Kalpurush" panose="02000600000000000000" pitchFamily="2" charset="0"/>
            </a:endParaRPr>
          </a:p>
          <a:p>
            <a:pPr lvl="1" fontAlgn="base">
              <a:buClr>
                <a:srgbClr val="C00000"/>
              </a:buClr>
              <a:buSzPct val="90000"/>
              <a:buFont typeface="+mj-lt"/>
              <a:buAutoNum type="arabicPeriod"/>
            </a:pPr>
            <a:r>
              <a:rPr lang="as-IN" sz="2400" dirty="0">
                <a:latin typeface="Kalpurush" panose="02000600000000000000" pitchFamily="2" charset="0"/>
                <a:cs typeface="Kalpurush" panose="02000600000000000000" pitchFamily="2" charset="0"/>
              </a:rPr>
              <a:t>ডাইনামিক ওয়েবসাইট</a:t>
            </a:r>
          </a:p>
          <a:p>
            <a:pPr marL="0" indent="0">
              <a:buNone/>
            </a:pPr>
            <a:endParaRPr lang="en-US" sz="24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425767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5EA89-A64A-B4F6-4CF8-9A5BEA4D3B10}"/>
              </a:ext>
            </a:extLst>
          </p:cNvPr>
          <p:cNvSpPr>
            <a:spLocks noGrp="1"/>
          </p:cNvSpPr>
          <p:nvPr>
            <p:ph type="title"/>
          </p:nvPr>
        </p:nvSpPr>
        <p:spPr/>
        <p:txBody>
          <a:bodyPr/>
          <a:lstStyle/>
          <a:p>
            <a:r>
              <a:rPr lang="as-IN" sz="4400" b="1" dirty="0">
                <a:latin typeface="Kalpurush" panose="02000600000000000000" pitchFamily="2" charset="0"/>
                <a:cs typeface="Kalpurush" panose="02000600000000000000" pitchFamily="2" charset="0"/>
              </a:rPr>
              <a:t>স্ট্যাটিক ওয়েবসাইট কী? </a:t>
            </a:r>
            <a:br>
              <a:rPr lang="as-IN" dirty="0"/>
            </a:br>
            <a:endParaRPr lang="en-US" dirty="0"/>
          </a:p>
        </p:txBody>
      </p:sp>
      <p:sp>
        <p:nvSpPr>
          <p:cNvPr id="3" name="Content Placeholder 2">
            <a:extLst>
              <a:ext uri="{FF2B5EF4-FFF2-40B4-BE49-F238E27FC236}">
                <a16:creationId xmlns:a16="http://schemas.microsoft.com/office/drawing/2014/main" id="{51B53604-D9A4-28C0-E4BC-D33C4CB868F5}"/>
              </a:ext>
            </a:extLst>
          </p:cNvPr>
          <p:cNvSpPr>
            <a:spLocks noGrp="1"/>
          </p:cNvSpPr>
          <p:nvPr>
            <p:ph idx="1"/>
          </p:nvPr>
        </p:nvSpPr>
        <p:spPr>
          <a:xfrm>
            <a:off x="520536" y="1729075"/>
            <a:ext cx="9982753" cy="4620354"/>
          </a:xfrm>
        </p:spPr>
        <p:txBody>
          <a:bodyPr>
            <a:normAutofit lnSpcReduction="10000"/>
          </a:bodyPr>
          <a:lstStyle/>
          <a:p>
            <a:pPr algn="just" fontAlgn="base"/>
            <a:r>
              <a:rPr lang="as-IN" sz="2400" dirty="0">
                <a:latin typeface="Kalpurush" panose="02000600000000000000" pitchFamily="2" charset="0"/>
                <a:cs typeface="Kalpurush" panose="02000600000000000000" pitchFamily="2" charset="0"/>
              </a:rPr>
              <a:t>যে সকল ওয়েবসাইটের তথ্য সাধারণত পরিবর্তন হয় না তাদেরকে স্ট্যাটিক ওয়েবসাইট বলা হয়। স্ট্যাটিক ওয়েবসাইটের সকল  ভিজিটর একই তথ্য দেখতে পায়।</a:t>
            </a:r>
          </a:p>
          <a:p>
            <a:pPr algn="just" fontAlgn="base"/>
            <a:r>
              <a:rPr lang="as-IN" sz="2400" dirty="0">
                <a:latin typeface="Kalpurush" panose="02000600000000000000" pitchFamily="2" charset="0"/>
                <a:cs typeface="Kalpurush" panose="02000600000000000000" pitchFamily="2" charset="0"/>
              </a:rPr>
              <a:t>স্ট্যাটিক ওয়েবসাইটের তথ্য ওয়েবসাইট চালু অবস্থায় পরিবর্তন করা কঠিন। কারণ এই ধরণের ওয়েবসাইটে কোন এডমিন প্যানেল থাকে না। অর্থাৎ তথ্য যুক্ত, আপডেট এবং ডিলিট করার জন্য কোড পরিবর্তন করতে হয়।</a:t>
            </a:r>
          </a:p>
          <a:p>
            <a:pPr algn="just" fontAlgn="base"/>
            <a:r>
              <a:rPr lang="as-IN" sz="2400" dirty="0">
                <a:latin typeface="Kalpurush" panose="02000600000000000000" pitchFamily="2" charset="0"/>
                <a:cs typeface="Kalpurush" panose="02000600000000000000" pitchFamily="2" charset="0"/>
              </a:rPr>
              <a:t>স্ট্যাটিক ওয়েবসাইটে কোনও ব্যবহারকারী একাউন্ট তৈরি করতে পারে না, কোনও মন্তব্য করতে পারে না , কোনও ব্লগ পোস্ট বা কোনও ইন্টারঅ্যাক্টিভিটি নেই। স্ট্যাটিক ওয়েবসাইট তৈরি করার জন্য কোনও প্রোগ্রামিং ভাষার প্রয়োজন হয় না। কারণ এই ধরণের ওয়েবসাইটে কোন ফাংশনালিটি থাকে না।</a:t>
            </a:r>
          </a:p>
          <a:p>
            <a:pPr algn="just" fontAlgn="base"/>
            <a:r>
              <a:rPr lang="as-IN" sz="2400" dirty="0">
                <a:latin typeface="Kalpurush" panose="02000600000000000000" pitchFamily="2" charset="0"/>
                <a:cs typeface="Kalpurush" panose="02000600000000000000" pitchFamily="2" charset="0"/>
              </a:rPr>
              <a:t>স্ট্যাটিক ওয়েবসাইট শুধু </a:t>
            </a:r>
            <a:r>
              <a:rPr lang="en-US" sz="2400" dirty="0">
                <a:latin typeface="Kalpurush" panose="02000600000000000000" pitchFamily="2" charset="0"/>
                <a:cs typeface="Kalpurush" panose="02000600000000000000" pitchFamily="2" charset="0"/>
              </a:rPr>
              <a:t>HTML(Hyper Text Markup Language) </a:t>
            </a:r>
            <a:r>
              <a:rPr lang="as-IN" sz="2400" dirty="0">
                <a:latin typeface="Kalpurush" panose="02000600000000000000" pitchFamily="2" charset="0"/>
                <a:cs typeface="Kalpurush" panose="02000600000000000000" pitchFamily="2" charset="0"/>
              </a:rPr>
              <a:t>এবং </a:t>
            </a:r>
            <a:r>
              <a:rPr lang="en-US" sz="2400" dirty="0">
                <a:latin typeface="Kalpurush" panose="02000600000000000000" pitchFamily="2" charset="0"/>
                <a:cs typeface="Kalpurush" panose="02000600000000000000" pitchFamily="2" charset="0"/>
              </a:rPr>
              <a:t>CSS(Cascading Style Sheet) </a:t>
            </a:r>
            <a:r>
              <a:rPr lang="as-IN" sz="2400" dirty="0">
                <a:latin typeface="Kalpurush" panose="02000600000000000000" pitchFamily="2" charset="0"/>
                <a:cs typeface="Kalpurush" panose="02000600000000000000" pitchFamily="2" charset="0"/>
              </a:rPr>
              <a:t>দিয়েই তৈরি করা যায়। যদি তথ্যের পরিবর্তন প্রয়োজন না হয়, তখন সাধারণত স্ট্যাটিক ওয়েবসাইট তৈরি করা হয়। যেমনঃ পোর্টফোলিও সাইট।</a:t>
            </a:r>
          </a:p>
          <a:p>
            <a:pPr algn="just"/>
            <a:endParaRPr lang="en-US" sz="24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2241862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82FD5-9348-1DD4-D6A5-7B04DACD60C4}"/>
              </a:ext>
            </a:extLst>
          </p:cNvPr>
          <p:cNvSpPr>
            <a:spLocks noGrp="1"/>
          </p:cNvSpPr>
          <p:nvPr>
            <p:ph type="title"/>
          </p:nvPr>
        </p:nvSpPr>
        <p:spPr/>
        <p:txBody>
          <a:bodyPr>
            <a:normAutofit fontScale="90000"/>
          </a:bodyPr>
          <a:lstStyle/>
          <a:p>
            <a:r>
              <a:rPr lang="as-IN" sz="4400" b="1" dirty="0">
                <a:latin typeface="Kalpurush" panose="02000600000000000000" pitchFamily="2" charset="0"/>
                <a:cs typeface="Kalpurush" panose="02000600000000000000" pitchFamily="2" charset="0"/>
              </a:rPr>
              <a:t>স্ট্যাটিক ওয়েবসাইটের বৈশিষ্ট্য</a:t>
            </a:r>
            <a:br>
              <a:rPr lang="as-IN" sz="4400" dirty="0"/>
            </a:br>
            <a:endParaRPr lang="en-US" sz="4400" dirty="0"/>
          </a:p>
        </p:txBody>
      </p:sp>
      <p:sp>
        <p:nvSpPr>
          <p:cNvPr id="3" name="Content Placeholder 2">
            <a:extLst>
              <a:ext uri="{FF2B5EF4-FFF2-40B4-BE49-F238E27FC236}">
                <a16:creationId xmlns:a16="http://schemas.microsoft.com/office/drawing/2014/main" id="{9C950D5F-3137-6859-F398-17BEAB5F3D98}"/>
              </a:ext>
            </a:extLst>
          </p:cNvPr>
          <p:cNvSpPr>
            <a:spLocks noGrp="1"/>
          </p:cNvSpPr>
          <p:nvPr>
            <p:ph idx="1"/>
          </p:nvPr>
        </p:nvSpPr>
        <p:spPr>
          <a:xfrm>
            <a:off x="767116" y="1571947"/>
            <a:ext cx="9736174" cy="4068566"/>
          </a:xfrm>
        </p:spPr>
        <p:txBody>
          <a:bodyPr>
            <a:normAutofit/>
          </a:bodyPr>
          <a:lstStyle/>
          <a:p>
            <a:pPr fontAlgn="base"/>
            <a:r>
              <a:rPr lang="as-IN" sz="2800" dirty="0">
                <a:latin typeface="Kalpurush" panose="02000600000000000000" pitchFamily="2" charset="0"/>
                <a:cs typeface="Kalpurush" panose="02000600000000000000" pitchFamily="2" charset="0"/>
              </a:rPr>
              <a:t>১। ওয়েবসাইটের পেইজ এর সংখ্যা নির্দিস্ট থাকে।</a:t>
            </a:r>
          </a:p>
          <a:p>
            <a:pPr fontAlgn="base"/>
            <a:r>
              <a:rPr lang="as-IN" sz="2800" dirty="0">
                <a:latin typeface="Kalpurush" panose="02000600000000000000" pitchFamily="2" charset="0"/>
                <a:cs typeface="Kalpurush" panose="02000600000000000000" pitchFamily="2" charset="0"/>
              </a:rPr>
              <a:t>২। কোন ডেটাবেজ থাকে না ।</a:t>
            </a:r>
          </a:p>
          <a:p>
            <a:pPr fontAlgn="base"/>
            <a:r>
              <a:rPr lang="as-IN" sz="2800" dirty="0">
                <a:latin typeface="Kalpurush" panose="02000600000000000000" pitchFamily="2" charset="0"/>
                <a:cs typeface="Kalpurush" panose="02000600000000000000" pitchFamily="2" charset="0"/>
              </a:rPr>
              <a:t>৩। কেবলমাত্র সার্ভার থেকে ক্লায়েন্টে একমুখী কমিউনিকেশন হয়।</a:t>
            </a:r>
          </a:p>
          <a:p>
            <a:pPr fontAlgn="base"/>
            <a:r>
              <a:rPr lang="as-IN" sz="2800" dirty="0">
                <a:latin typeface="Kalpurush" panose="02000600000000000000" pitchFamily="2" charset="0"/>
                <a:cs typeface="Kalpurush" panose="02000600000000000000" pitchFamily="2" charset="0"/>
              </a:rPr>
              <a:t>৪। হাফ-ডুপ্লেক্স মোডে ডেটা ট্রান্সফার হয়।</a:t>
            </a:r>
          </a:p>
          <a:p>
            <a:pPr fontAlgn="base"/>
            <a:r>
              <a:rPr lang="as-IN" sz="2800" dirty="0">
                <a:latin typeface="Kalpurush" panose="02000600000000000000" pitchFamily="2" charset="0"/>
                <a:cs typeface="Kalpurush" panose="02000600000000000000" pitchFamily="2" charset="0"/>
              </a:rPr>
              <a:t>৫। কোনও প্রোগ্রামিং ভাষার প্রয়োজন হয় না।</a:t>
            </a:r>
          </a:p>
          <a:p>
            <a:pPr fontAlgn="base"/>
            <a:r>
              <a:rPr lang="as-IN" sz="2800" dirty="0">
                <a:latin typeface="Kalpurush" panose="02000600000000000000" pitchFamily="2" charset="0"/>
                <a:cs typeface="Kalpurush" panose="02000600000000000000" pitchFamily="2" charset="0"/>
              </a:rPr>
              <a:t>৬। স্ট্যাটিক ওয়েবপেইজের এক্সটেনশন .</a:t>
            </a:r>
            <a:r>
              <a:rPr lang="en-US" sz="2800" dirty="0">
                <a:latin typeface="Kalpurush" panose="02000600000000000000" pitchFamily="2" charset="0"/>
                <a:cs typeface="Kalpurush" panose="02000600000000000000" pitchFamily="2" charset="0"/>
              </a:rPr>
              <a:t>html </a:t>
            </a:r>
            <a:r>
              <a:rPr lang="as-IN" sz="2800" dirty="0">
                <a:latin typeface="Kalpurush" panose="02000600000000000000" pitchFamily="2" charset="0"/>
                <a:cs typeface="Kalpurush" panose="02000600000000000000" pitchFamily="2" charset="0"/>
              </a:rPr>
              <a:t>বা .</a:t>
            </a:r>
            <a:r>
              <a:rPr lang="en-US" sz="2800" dirty="0" err="1">
                <a:latin typeface="Kalpurush" panose="02000600000000000000" pitchFamily="2" charset="0"/>
                <a:cs typeface="Kalpurush" panose="02000600000000000000" pitchFamily="2" charset="0"/>
              </a:rPr>
              <a:t>htm</a:t>
            </a:r>
            <a:r>
              <a:rPr lang="en-US" sz="2800" dirty="0">
                <a:latin typeface="Kalpurush" panose="02000600000000000000" pitchFamily="2" charset="0"/>
                <a:cs typeface="Kalpurush" panose="02000600000000000000" pitchFamily="2" charset="0"/>
              </a:rPr>
              <a:t> </a:t>
            </a:r>
            <a:r>
              <a:rPr lang="as-IN" sz="2800" dirty="0">
                <a:latin typeface="Kalpurush" panose="02000600000000000000" pitchFamily="2" charset="0"/>
                <a:cs typeface="Kalpurush" panose="02000600000000000000" pitchFamily="2" charset="0"/>
              </a:rPr>
              <a:t>হয়।</a:t>
            </a:r>
          </a:p>
          <a:p>
            <a:pPr fontAlgn="base"/>
            <a:r>
              <a:rPr lang="as-IN" sz="2800" dirty="0">
                <a:latin typeface="Kalpurush" panose="02000600000000000000" pitchFamily="2" charset="0"/>
                <a:cs typeface="Kalpurush" panose="02000600000000000000" pitchFamily="2" charset="0"/>
              </a:rPr>
              <a:t>৭। কোন ব্যাক-এন্ড থাকে না শুধু ফ্রন্ট-এন্ড থাকে।</a:t>
            </a:r>
          </a:p>
          <a:p>
            <a:endParaRPr lang="en-US" sz="28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929769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3B5D56-8F89-A282-85CB-0491AD93EAD1}"/>
              </a:ext>
            </a:extLst>
          </p:cNvPr>
          <p:cNvSpPr>
            <a:spLocks noGrp="1"/>
          </p:cNvSpPr>
          <p:nvPr>
            <p:ph sz="half" idx="1"/>
          </p:nvPr>
        </p:nvSpPr>
        <p:spPr>
          <a:xfrm>
            <a:off x="767116" y="801384"/>
            <a:ext cx="4738638" cy="5239977"/>
          </a:xfrm>
        </p:spPr>
        <p:txBody>
          <a:bodyPr>
            <a:normAutofit/>
          </a:bodyPr>
          <a:lstStyle/>
          <a:p>
            <a:pPr marL="0" indent="0" fontAlgn="base">
              <a:buNone/>
            </a:pPr>
            <a:r>
              <a:rPr lang="as-IN" sz="3200" b="1" dirty="0">
                <a:solidFill>
                  <a:schemeClr val="accent2"/>
                </a:solidFill>
                <a:latin typeface="Kalpurush" panose="02000600000000000000" pitchFamily="2" charset="0"/>
                <a:cs typeface="Kalpurush" panose="02000600000000000000" pitchFamily="2" charset="0"/>
              </a:rPr>
              <a:t>স্ট্যাটিক ওয়েবসাইটের সুবিধা</a:t>
            </a:r>
          </a:p>
          <a:p>
            <a:pPr fontAlgn="base"/>
            <a:endParaRPr lang="en-US" dirty="0">
              <a:latin typeface="Kalpurush" panose="02000600000000000000" pitchFamily="2" charset="0"/>
              <a:cs typeface="Kalpurush" panose="02000600000000000000" pitchFamily="2" charset="0"/>
            </a:endParaRPr>
          </a:p>
          <a:p>
            <a:pPr fontAlgn="base"/>
            <a:r>
              <a:rPr lang="as-IN" dirty="0">
                <a:latin typeface="Kalpurush" panose="02000600000000000000" pitchFamily="2" charset="0"/>
                <a:cs typeface="Kalpurush" panose="02000600000000000000" pitchFamily="2" charset="0"/>
              </a:rPr>
              <a:t>১</a:t>
            </a:r>
            <a:r>
              <a:rPr lang="as-IN" sz="2400" dirty="0">
                <a:latin typeface="Kalpurush" panose="02000600000000000000" pitchFamily="2" charset="0"/>
                <a:cs typeface="Kalpurush" panose="02000600000000000000" pitchFamily="2" charset="0"/>
              </a:rPr>
              <a:t>। ওয়েবসাইট ডেভলোপ করা সহজ। ফলে খরচ কম।</a:t>
            </a:r>
          </a:p>
          <a:p>
            <a:pPr fontAlgn="base"/>
            <a:r>
              <a:rPr lang="as-IN" sz="2400" dirty="0">
                <a:latin typeface="Kalpurush" panose="02000600000000000000" pitchFamily="2" charset="0"/>
                <a:cs typeface="Kalpurush" panose="02000600000000000000" pitchFamily="2" charset="0"/>
              </a:rPr>
              <a:t>২। খুব দ্রুত লোড হয়।</a:t>
            </a:r>
          </a:p>
          <a:p>
            <a:pPr fontAlgn="base"/>
            <a:r>
              <a:rPr lang="as-IN" sz="2400" dirty="0">
                <a:latin typeface="Kalpurush" panose="02000600000000000000" pitchFamily="2" charset="0"/>
                <a:cs typeface="Kalpurush" panose="02000600000000000000" pitchFamily="2" charset="0"/>
              </a:rPr>
              <a:t>৩। সহজেই ওয়েবপেইজের লে-আউট পরিবর্তন করা যায়।</a:t>
            </a:r>
          </a:p>
          <a:p>
            <a:pPr fontAlgn="base"/>
            <a:r>
              <a:rPr lang="as-IN" sz="2400" dirty="0">
                <a:latin typeface="Kalpurush" panose="02000600000000000000" pitchFamily="2" charset="0"/>
                <a:cs typeface="Kalpurush" panose="02000600000000000000" pitchFamily="2" charset="0"/>
              </a:rPr>
              <a:t>৪। ডেটাবেজ না থাকায় অধিক নিরাপদ।</a:t>
            </a:r>
          </a:p>
          <a:p>
            <a:pPr marL="0" indent="0" fontAlgn="base">
              <a:buNone/>
            </a:pPr>
            <a:endParaRPr lang="as-IN" dirty="0">
              <a:latin typeface="Kalpurush" panose="02000600000000000000" pitchFamily="2" charset="0"/>
              <a:cs typeface="Kalpurush" panose="02000600000000000000" pitchFamily="2" charset="0"/>
            </a:endParaRPr>
          </a:p>
        </p:txBody>
      </p:sp>
      <p:sp>
        <p:nvSpPr>
          <p:cNvPr id="4" name="Content Placeholder 3">
            <a:extLst>
              <a:ext uri="{FF2B5EF4-FFF2-40B4-BE49-F238E27FC236}">
                <a16:creationId xmlns:a16="http://schemas.microsoft.com/office/drawing/2014/main" id="{31A1BC6D-E86F-677F-84E2-EBC115E9D577}"/>
              </a:ext>
            </a:extLst>
          </p:cNvPr>
          <p:cNvSpPr>
            <a:spLocks noGrp="1"/>
          </p:cNvSpPr>
          <p:nvPr>
            <p:ph sz="half" idx="2"/>
          </p:nvPr>
        </p:nvSpPr>
        <p:spPr>
          <a:xfrm>
            <a:off x="5764656" y="719192"/>
            <a:ext cx="4738636" cy="5322172"/>
          </a:xfrm>
        </p:spPr>
        <p:txBody>
          <a:bodyPr>
            <a:normAutofit/>
          </a:bodyPr>
          <a:lstStyle/>
          <a:p>
            <a:pPr marL="0" indent="0" fontAlgn="base">
              <a:buNone/>
            </a:pPr>
            <a:r>
              <a:rPr lang="as-IN" sz="3200" b="1" dirty="0">
                <a:solidFill>
                  <a:schemeClr val="accent2"/>
                </a:solidFill>
                <a:latin typeface="Kalpurush" panose="02000600000000000000" pitchFamily="2" charset="0"/>
                <a:cs typeface="Kalpurush" panose="02000600000000000000" pitchFamily="2" charset="0"/>
              </a:rPr>
              <a:t>স্ট্যাটিক ওয়েবসাইটের অসুবিধা</a:t>
            </a:r>
            <a:endParaRPr lang="as-IN" sz="3200" dirty="0">
              <a:solidFill>
                <a:schemeClr val="accent2"/>
              </a:solidFill>
              <a:latin typeface="Kalpurush" panose="02000600000000000000" pitchFamily="2" charset="0"/>
              <a:cs typeface="Kalpurush" panose="02000600000000000000" pitchFamily="2" charset="0"/>
            </a:endParaRPr>
          </a:p>
          <a:p>
            <a:pPr fontAlgn="base"/>
            <a:endParaRPr lang="en-US" sz="2400" dirty="0">
              <a:latin typeface="Kalpurush" panose="02000600000000000000" pitchFamily="2" charset="0"/>
              <a:cs typeface="Kalpurush" panose="02000600000000000000" pitchFamily="2" charset="0"/>
            </a:endParaRPr>
          </a:p>
          <a:p>
            <a:pPr fontAlgn="base"/>
            <a:r>
              <a:rPr lang="as-IN" sz="2400" dirty="0">
                <a:latin typeface="Kalpurush" panose="02000600000000000000" pitchFamily="2" charset="0"/>
                <a:cs typeface="Kalpurush" panose="02000600000000000000" pitchFamily="2" charset="0"/>
              </a:rPr>
              <a:t>১। ওয়েবসাইটে তথ্য যুক্ত, আপডেট এবং ডিলিট করার জন্য কোড পরিবর্তন করতে হয়।</a:t>
            </a:r>
          </a:p>
          <a:p>
            <a:pPr fontAlgn="base"/>
            <a:r>
              <a:rPr lang="as-IN" sz="2400" dirty="0">
                <a:latin typeface="Kalpurush" panose="02000600000000000000" pitchFamily="2" charset="0"/>
                <a:cs typeface="Kalpurush" panose="02000600000000000000" pitchFamily="2" charset="0"/>
              </a:rPr>
              <a:t>২। ব্যবহারকারীর কাছ থেকে ইনপুট নেওয়ার ব্যবস্থা থাকে না।</a:t>
            </a:r>
          </a:p>
          <a:p>
            <a:pPr fontAlgn="base"/>
            <a:r>
              <a:rPr lang="as-IN" sz="2400" dirty="0">
                <a:latin typeface="Kalpurush" panose="02000600000000000000" pitchFamily="2" charset="0"/>
                <a:cs typeface="Kalpurush" panose="02000600000000000000" pitchFamily="2" charset="0"/>
              </a:rPr>
              <a:t>৩। ওয়েবসাইটের তথ্য বেশি হলে নিয়ন্ত্রণ করা কঠিন হয়ে যায়।</a:t>
            </a:r>
          </a:p>
          <a:p>
            <a:pPr fontAlgn="base"/>
            <a:r>
              <a:rPr lang="as-IN" sz="2400" dirty="0">
                <a:latin typeface="Kalpurush" panose="02000600000000000000" pitchFamily="2" charset="0"/>
                <a:cs typeface="Kalpurush" panose="02000600000000000000" pitchFamily="2" charset="0"/>
              </a:rPr>
              <a:t>৪। ওয়েবসাইটে কোন ফাংশনালিটি থাকে না।</a:t>
            </a:r>
          </a:p>
          <a:p>
            <a:pPr marL="0" indent="0">
              <a:buNone/>
            </a:pPr>
            <a:endParaRPr lang="en-US"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523184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027B1-8522-0C9B-8421-29F8E9D3AC9E}"/>
              </a:ext>
            </a:extLst>
          </p:cNvPr>
          <p:cNvSpPr>
            <a:spLocks noGrp="1"/>
          </p:cNvSpPr>
          <p:nvPr>
            <p:ph type="title"/>
          </p:nvPr>
        </p:nvSpPr>
        <p:spPr/>
        <p:txBody>
          <a:bodyPr>
            <a:normAutofit/>
          </a:bodyPr>
          <a:lstStyle/>
          <a:p>
            <a:r>
              <a:rPr lang="as-IN" sz="4400" b="1" dirty="0">
                <a:latin typeface="Kalpurush" panose="02000600000000000000" pitchFamily="2" charset="0"/>
                <a:cs typeface="Kalpurush" panose="02000600000000000000" pitchFamily="2" charset="0"/>
              </a:rPr>
              <a:t>ডাইনামিক ওয়েবসাইট কী? </a:t>
            </a:r>
            <a:endParaRPr lang="en-US" sz="4400" b="1" dirty="0">
              <a:latin typeface="Kalpurush" panose="02000600000000000000" pitchFamily="2" charset="0"/>
              <a:cs typeface="Kalpurush" panose="02000600000000000000" pitchFamily="2" charset="0"/>
            </a:endParaRPr>
          </a:p>
        </p:txBody>
      </p:sp>
      <p:sp>
        <p:nvSpPr>
          <p:cNvPr id="3" name="Content Placeholder 2">
            <a:extLst>
              <a:ext uri="{FF2B5EF4-FFF2-40B4-BE49-F238E27FC236}">
                <a16:creationId xmlns:a16="http://schemas.microsoft.com/office/drawing/2014/main" id="{4B1A4B74-5C46-2655-D8C5-D1D7F8B727F7}"/>
              </a:ext>
            </a:extLst>
          </p:cNvPr>
          <p:cNvSpPr>
            <a:spLocks noGrp="1"/>
          </p:cNvSpPr>
          <p:nvPr>
            <p:ph idx="1"/>
          </p:nvPr>
        </p:nvSpPr>
        <p:spPr>
          <a:xfrm>
            <a:off x="561636" y="1541124"/>
            <a:ext cx="10226232" cy="4869950"/>
          </a:xfrm>
        </p:spPr>
        <p:txBody>
          <a:bodyPr>
            <a:normAutofit lnSpcReduction="10000"/>
          </a:bodyPr>
          <a:lstStyle/>
          <a:p>
            <a:pPr algn="just" fontAlgn="base"/>
            <a:r>
              <a:rPr lang="as-IN" sz="2000" dirty="0">
                <a:latin typeface="Kalpurush" panose="02000600000000000000" pitchFamily="2" charset="0"/>
                <a:cs typeface="Kalpurush" panose="02000600000000000000" pitchFamily="2" charset="0"/>
              </a:rPr>
              <a:t>যে সকল ওয়েবসাইটের তথ্য সাধারণত পরিবর্তনশীল তাদেরকে ডাইনামিক ওয়েবসাইট বলা হয়। ডাইনামিক ওয়েবসাইটের তথ্য, ভিজিটর, সময়, টাইম জোন, ভিজিটরের মাতৃভাষা এবং অন্যান্য বিষয়গুলোর উপর ভিত্তি করে পরিবর্তন হয়।</a:t>
            </a:r>
          </a:p>
          <a:p>
            <a:pPr algn="just" fontAlgn="base"/>
            <a:r>
              <a:rPr lang="as-IN" sz="2000" dirty="0">
                <a:latin typeface="Kalpurush" panose="02000600000000000000" pitchFamily="2" charset="0"/>
                <a:cs typeface="Kalpurush" panose="02000600000000000000" pitchFamily="2" charset="0"/>
              </a:rPr>
              <a:t>ডাইনামিক  ওয়েবসাইটের তথ্য ওয়েবসাইট চালু অবস্থায় সহজেই পরিবর্তন করা যায়। কারণ এই ধরণের ওয়েবসাইটে এডমিন বা ইউজার প্যানেল থাকে। অর্থাৎ একজন এডমিন বা ব্যবহারকারী তার প্যানেল থেকে কোন কোড পরিবর্তন না করেই তথ্য যুক্ত, আপডেট এবং ডিলিট করতে পারে।</a:t>
            </a:r>
          </a:p>
          <a:p>
            <a:pPr algn="just" fontAlgn="base"/>
            <a:r>
              <a:rPr lang="as-IN" sz="2000" dirty="0">
                <a:latin typeface="Kalpurush" panose="02000600000000000000" pitchFamily="2" charset="0"/>
                <a:cs typeface="Kalpurush" panose="02000600000000000000" pitchFamily="2" charset="0"/>
              </a:rPr>
              <a:t>ডাইনামিক ওয়েবসাইটের ব্যবহারকারী একাউন্ট তৈরি করতে পারে, মন্তব্য করতে পারে, ব্লগ পোস্ট বা ইন্টারঅ্যাক্টিভিটি থাকে। ডাইনামিক ওয়েবসাইট তৈরি করার জন্য প্রোগ্রামিং ভাষার প্রয়োজন হয়। কারণ এই ধরণের ওয়েবসাইটে অনেক ফাংশনালিটি থাকে।</a:t>
            </a:r>
          </a:p>
          <a:p>
            <a:pPr algn="just" fontAlgn="base"/>
            <a:r>
              <a:rPr lang="as-IN" sz="2000" dirty="0">
                <a:latin typeface="Kalpurush" panose="02000600000000000000" pitchFamily="2" charset="0"/>
                <a:cs typeface="Kalpurush" panose="02000600000000000000" pitchFamily="2" charset="0"/>
              </a:rPr>
              <a:t>ডাইনামিক ওয়েবসাইট তৈরি করার জন্য </a:t>
            </a:r>
            <a:r>
              <a:rPr lang="en-US" sz="2000" dirty="0">
                <a:latin typeface="Kalpurush" panose="02000600000000000000" pitchFamily="2" charset="0"/>
                <a:cs typeface="Kalpurush" panose="02000600000000000000" pitchFamily="2" charset="0"/>
              </a:rPr>
              <a:t>HTML,CSS </a:t>
            </a:r>
            <a:r>
              <a:rPr lang="as-IN" sz="2000" dirty="0">
                <a:latin typeface="Kalpurush" panose="02000600000000000000" pitchFamily="2" charset="0"/>
                <a:cs typeface="Kalpurush" panose="02000600000000000000" pitchFamily="2" charset="0"/>
              </a:rPr>
              <a:t>এর সাথে স্ক্রিপ্টিং ভাষা যেমন- </a:t>
            </a:r>
            <a:r>
              <a:rPr lang="en-US" sz="2000" dirty="0">
                <a:latin typeface="Kalpurush" panose="02000600000000000000" pitchFamily="2" charset="0"/>
                <a:cs typeface="Kalpurush" panose="02000600000000000000" pitchFamily="2" charset="0"/>
              </a:rPr>
              <a:t>PHP(PHP: Hypertext Preprocessor) </a:t>
            </a:r>
            <a:r>
              <a:rPr lang="as-IN" sz="2000" dirty="0">
                <a:latin typeface="Kalpurush" panose="02000600000000000000" pitchFamily="2" charset="0"/>
                <a:cs typeface="Kalpurush" panose="02000600000000000000" pitchFamily="2" charset="0"/>
              </a:rPr>
              <a:t>বা </a:t>
            </a:r>
            <a:r>
              <a:rPr lang="en-US" sz="2000" dirty="0" err="1">
                <a:latin typeface="Kalpurush" panose="02000600000000000000" pitchFamily="2" charset="0"/>
                <a:cs typeface="Kalpurush" panose="02000600000000000000" pitchFamily="2" charset="0"/>
              </a:rPr>
              <a:t>ASP.Net</a:t>
            </a:r>
            <a:r>
              <a:rPr lang="en-US" sz="2000" dirty="0">
                <a:latin typeface="Kalpurush" panose="02000600000000000000" pitchFamily="2" charset="0"/>
                <a:cs typeface="Kalpurush" panose="02000600000000000000" pitchFamily="2" charset="0"/>
              </a:rPr>
              <a:t>(Active Server Page) </a:t>
            </a:r>
            <a:r>
              <a:rPr lang="as-IN" sz="2000" dirty="0">
                <a:latin typeface="Kalpurush" panose="02000600000000000000" pitchFamily="2" charset="0"/>
                <a:cs typeface="Kalpurush" panose="02000600000000000000" pitchFamily="2" charset="0"/>
              </a:rPr>
              <a:t>বা </a:t>
            </a:r>
            <a:r>
              <a:rPr lang="en-US" sz="2000" dirty="0">
                <a:latin typeface="Kalpurush" panose="02000600000000000000" pitchFamily="2" charset="0"/>
                <a:cs typeface="Kalpurush" panose="02000600000000000000" pitchFamily="2" charset="0"/>
              </a:rPr>
              <a:t>JSP(Java Servlet Pages) </a:t>
            </a:r>
            <a:r>
              <a:rPr lang="as-IN" sz="2000" dirty="0">
                <a:latin typeface="Kalpurush" panose="02000600000000000000" pitchFamily="2" charset="0"/>
                <a:cs typeface="Kalpurush" panose="02000600000000000000" pitchFamily="2" charset="0"/>
              </a:rPr>
              <a:t>ইত্যাদি এবং এর সাথে ডেটাবেজ যেমন- </a:t>
            </a:r>
            <a:r>
              <a:rPr lang="en-US" sz="2000" dirty="0">
                <a:latin typeface="Kalpurush" panose="02000600000000000000" pitchFamily="2" charset="0"/>
                <a:cs typeface="Kalpurush" panose="02000600000000000000" pitchFamily="2" charset="0"/>
              </a:rPr>
              <a:t>MySQL </a:t>
            </a:r>
            <a:r>
              <a:rPr lang="as-IN" sz="2000" dirty="0">
                <a:latin typeface="Kalpurush" panose="02000600000000000000" pitchFamily="2" charset="0"/>
                <a:cs typeface="Kalpurush" panose="02000600000000000000" pitchFamily="2" charset="0"/>
              </a:rPr>
              <a:t>বা </a:t>
            </a:r>
            <a:r>
              <a:rPr lang="en-US" sz="2000" dirty="0">
                <a:latin typeface="Kalpurush" panose="02000600000000000000" pitchFamily="2" charset="0"/>
                <a:cs typeface="Kalpurush" panose="02000600000000000000" pitchFamily="2" charset="0"/>
              </a:rPr>
              <a:t>SQL </a:t>
            </a:r>
            <a:r>
              <a:rPr lang="as-IN" sz="2000" dirty="0">
                <a:latin typeface="Kalpurush" panose="02000600000000000000" pitchFamily="2" charset="0"/>
                <a:cs typeface="Kalpurush" panose="02000600000000000000" pitchFamily="2" charset="0"/>
              </a:rPr>
              <a:t>বা </a:t>
            </a:r>
            <a:r>
              <a:rPr lang="en-US" sz="2000" dirty="0">
                <a:latin typeface="Kalpurush" panose="02000600000000000000" pitchFamily="2" charset="0"/>
                <a:cs typeface="Kalpurush" panose="02000600000000000000" pitchFamily="2" charset="0"/>
              </a:rPr>
              <a:t>Oracle </a:t>
            </a:r>
            <a:r>
              <a:rPr lang="as-IN" sz="2000" dirty="0">
                <a:latin typeface="Kalpurush" panose="02000600000000000000" pitchFamily="2" charset="0"/>
                <a:cs typeface="Kalpurush" panose="02000600000000000000" pitchFamily="2" charset="0"/>
              </a:rPr>
              <a:t>ইত্যাদি ব্যবহার করা হয়।</a:t>
            </a:r>
          </a:p>
          <a:p>
            <a:pPr algn="just" fontAlgn="base"/>
            <a:r>
              <a:rPr lang="as-IN" sz="2000" dirty="0">
                <a:latin typeface="Kalpurush" panose="02000600000000000000" pitchFamily="2" charset="0"/>
                <a:cs typeface="Kalpurush" panose="02000600000000000000" pitchFamily="2" charset="0"/>
              </a:rPr>
              <a:t>যদি প্রতিনিয়ত তথ্যের পরিবর্তন প্রয়োজন হয়, তখন সাধারণত ডাইনামিক ওয়েবসাইট তৈরি করা হয়। যেমনঃ বিভিন্ন নিউজ পোর্টাল(</a:t>
            </a:r>
            <a:r>
              <a:rPr lang="en-US" sz="2000" dirty="0">
                <a:latin typeface="Kalpurush" panose="02000600000000000000" pitchFamily="2" charset="0"/>
                <a:cs typeface="Kalpurush" panose="02000600000000000000" pitchFamily="2" charset="0"/>
              </a:rPr>
              <a:t>www.prothomalo.com), </a:t>
            </a:r>
            <a:r>
              <a:rPr lang="as-IN" sz="2000" dirty="0">
                <a:latin typeface="Kalpurush" panose="02000600000000000000" pitchFamily="2" charset="0"/>
                <a:cs typeface="Kalpurush" panose="02000600000000000000" pitchFamily="2" charset="0"/>
              </a:rPr>
              <a:t>সামাজিক যোগাযোগ মাধ্যম(</a:t>
            </a:r>
            <a:r>
              <a:rPr lang="en-US" sz="2000" dirty="0">
                <a:latin typeface="Kalpurush" panose="02000600000000000000" pitchFamily="2" charset="0"/>
                <a:cs typeface="Kalpurush" panose="02000600000000000000" pitchFamily="2" charset="0"/>
              </a:rPr>
              <a:t>www.facebook.com) </a:t>
            </a:r>
            <a:r>
              <a:rPr lang="as-IN" sz="2000" dirty="0">
                <a:latin typeface="Kalpurush" panose="02000600000000000000" pitchFamily="2" charset="0"/>
                <a:cs typeface="Kalpurush" panose="02000600000000000000" pitchFamily="2" charset="0"/>
              </a:rPr>
              <a:t>ইত্যাদি।</a:t>
            </a:r>
          </a:p>
          <a:p>
            <a:pPr algn="just"/>
            <a:endParaRPr lang="en-US" sz="20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226633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D6113-06A0-A409-1AD9-447BF0669B82}"/>
              </a:ext>
            </a:extLst>
          </p:cNvPr>
          <p:cNvSpPr>
            <a:spLocks noGrp="1"/>
          </p:cNvSpPr>
          <p:nvPr>
            <p:ph type="title"/>
          </p:nvPr>
        </p:nvSpPr>
        <p:spPr/>
        <p:txBody>
          <a:bodyPr>
            <a:normAutofit fontScale="90000"/>
          </a:bodyPr>
          <a:lstStyle/>
          <a:p>
            <a:r>
              <a:rPr lang="as-IN" sz="4400" b="1" dirty="0">
                <a:latin typeface="Kalpurush" panose="02000600000000000000" pitchFamily="2" charset="0"/>
                <a:cs typeface="Kalpurush" panose="02000600000000000000" pitchFamily="2" charset="0"/>
              </a:rPr>
              <a:t>ডাইনামিক ওয়েবসাইটের বৈশিষ্ট্য </a:t>
            </a:r>
            <a:br>
              <a:rPr lang="as-IN" sz="4400" b="1" dirty="0">
                <a:latin typeface="Kalpurush" panose="02000600000000000000" pitchFamily="2" charset="0"/>
                <a:cs typeface="Kalpurush" panose="02000600000000000000" pitchFamily="2" charset="0"/>
              </a:rPr>
            </a:br>
            <a:endParaRPr lang="en-US" sz="4400" b="1" dirty="0">
              <a:latin typeface="Kalpurush" panose="02000600000000000000" pitchFamily="2" charset="0"/>
              <a:cs typeface="Kalpurush" panose="02000600000000000000" pitchFamily="2" charset="0"/>
            </a:endParaRPr>
          </a:p>
        </p:txBody>
      </p:sp>
      <p:sp>
        <p:nvSpPr>
          <p:cNvPr id="3" name="Content Placeholder 2">
            <a:extLst>
              <a:ext uri="{FF2B5EF4-FFF2-40B4-BE49-F238E27FC236}">
                <a16:creationId xmlns:a16="http://schemas.microsoft.com/office/drawing/2014/main" id="{0D9AA2C3-4C4E-EB29-144B-D90D632CDB4E}"/>
              </a:ext>
            </a:extLst>
          </p:cNvPr>
          <p:cNvSpPr>
            <a:spLocks noGrp="1"/>
          </p:cNvSpPr>
          <p:nvPr>
            <p:ph idx="1"/>
          </p:nvPr>
        </p:nvSpPr>
        <p:spPr>
          <a:xfrm>
            <a:off x="623278" y="1770172"/>
            <a:ext cx="9736174" cy="3880773"/>
          </a:xfrm>
        </p:spPr>
        <p:txBody>
          <a:bodyPr>
            <a:normAutofit lnSpcReduction="10000"/>
          </a:bodyPr>
          <a:lstStyle/>
          <a:p>
            <a:pPr algn="just" fontAlgn="base"/>
            <a:r>
              <a:rPr lang="as-IN" sz="2400" dirty="0">
                <a:latin typeface="Kalpurush" panose="02000600000000000000" pitchFamily="2" charset="0"/>
                <a:cs typeface="Kalpurush" panose="02000600000000000000" pitchFamily="2" charset="0"/>
              </a:rPr>
              <a:t>১। ওয়েবসাইটের পেইজ এর সংখ্যা নির্দিস্ট থাকে না।</a:t>
            </a:r>
          </a:p>
          <a:p>
            <a:pPr algn="just" fontAlgn="base"/>
            <a:r>
              <a:rPr lang="as-IN" sz="2400" dirty="0">
                <a:latin typeface="Kalpurush" panose="02000600000000000000" pitchFamily="2" charset="0"/>
                <a:cs typeface="Kalpurush" panose="02000600000000000000" pitchFamily="2" charset="0"/>
              </a:rPr>
              <a:t>২। ডেটাবেজ থাকে।</a:t>
            </a:r>
          </a:p>
          <a:p>
            <a:pPr algn="just" fontAlgn="base"/>
            <a:r>
              <a:rPr lang="as-IN" sz="2400" dirty="0">
                <a:latin typeface="Kalpurush" panose="02000600000000000000" pitchFamily="2" charset="0"/>
                <a:cs typeface="Kalpurush" panose="02000600000000000000" pitchFamily="2" charset="0"/>
              </a:rPr>
              <a:t>৩। ফলে কুয়েরি করে যেকোন তথ্য বের করা যায়।</a:t>
            </a:r>
          </a:p>
          <a:p>
            <a:pPr algn="just" fontAlgn="base"/>
            <a:r>
              <a:rPr lang="as-IN" sz="2400" dirty="0">
                <a:latin typeface="Kalpurush" panose="02000600000000000000" pitchFamily="2" charset="0"/>
                <a:cs typeface="Kalpurush" panose="02000600000000000000" pitchFamily="2" charset="0"/>
              </a:rPr>
              <a:t>৪। সার্ভার থেকে ক্লায়েন্টে এবং ক্লায়েন্ট থেকে সার্ভারে  উভয়মুখী কমিউনিকেশন হয়।</a:t>
            </a:r>
          </a:p>
          <a:p>
            <a:pPr algn="just" fontAlgn="base"/>
            <a:r>
              <a:rPr lang="as-IN" sz="2400" dirty="0">
                <a:latin typeface="Kalpurush" panose="02000600000000000000" pitchFamily="2" charset="0"/>
                <a:cs typeface="Kalpurush" panose="02000600000000000000" pitchFamily="2" charset="0"/>
              </a:rPr>
              <a:t>৫। ফুল-ডুপ্লেক্স মোডে ডেটা ট্রান্সফার হয়।</a:t>
            </a:r>
          </a:p>
          <a:p>
            <a:pPr algn="just" fontAlgn="base"/>
            <a:r>
              <a:rPr lang="as-IN" sz="2400" dirty="0">
                <a:latin typeface="Kalpurush" panose="02000600000000000000" pitchFamily="2" charset="0"/>
                <a:cs typeface="Kalpurush" panose="02000600000000000000" pitchFamily="2" charset="0"/>
              </a:rPr>
              <a:t>৬। ডাইনামিক ওয়েবপেইজের এক্সটেনশন .</a:t>
            </a:r>
            <a:r>
              <a:rPr lang="en-US" sz="2400" dirty="0" err="1">
                <a:latin typeface="Kalpurush" panose="02000600000000000000" pitchFamily="2" charset="0"/>
                <a:cs typeface="Kalpurush" panose="02000600000000000000" pitchFamily="2" charset="0"/>
              </a:rPr>
              <a:t>php</a:t>
            </a:r>
            <a:r>
              <a:rPr lang="en-US" sz="2400" dirty="0">
                <a:latin typeface="Kalpurush" panose="02000600000000000000" pitchFamily="2" charset="0"/>
                <a:cs typeface="Kalpurush" panose="02000600000000000000" pitchFamily="2" charset="0"/>
              </a:rPr>
              <a:t> </a:t>
            </a:r>
            <a:r>
              <a:rPr lang="as-IN" sz="2400" dirty="0">
                <a:latin typeface="Kalpurush" panose="02000600000000000000" pitchFamily="2" charset="0"/>
                <a:cs typeface="Kalpurush" panose="02000600000000000000" pitchFamily="2" charset="0"/>
              </a:rPr>
              <a:t>বা .</a:t>
            </a:r>
            <a:r>
              <a:rPr lang="en-US" sz="2400" dirty="0">
                <a:latin typeface="Kalpurush" panose="02000600000000000000" pitchFamily="2" charset="0"/>
                <a:cs typeface="Kalpurush" panose="02000600000000000000" pitchFamily="2" charset="0"/>
              </a:rPr>
              <a:t>asp </a:t>
            </a:r>
            <a:r>
              <a:rPr lang="as-IN" sz="2400" dirty="0">
                <a:latin typeface="Kalpurush" panose="02000600000000000000" pitchFamily="2" charset="0"/>
                <a:cs typeface="Kalpurush" panose="02000600000000000000" pitchFamily="2" charset="0"/>
              </a:rPr>
              <a:t>বা .</a:t>
            </a:r>
            <a:r>
              <a:rPr lang="en-US" sz="2400" dirty="0" err="1">
                <a:latin typeface="Kalpurush" panose="02000600000000000000" pitchFamily="2" charset="0"/>
                <a:cs typeface="Kalpurush" panose="02000600000000000000" pitchFamily="2" charset="0"/>
              </a:rPr>
              <a:t>jsp</a:t>
            </a:r>
            <a:r>
              <a:rPr lang="en-US" sz="2400" dirty="0">
                <a:latin typeface="Kalpurush" panose="02000600000000000000" pitchFamily="2" charset="0"/>
                <a:cs typeface="Kalpurush" panose="02000600000000000000" pitchFamily="2" charset="0"/>
              </a:rPr>
              <a:t> </a:t>
            </a:r>
            <a:r>
              <a:rPr lang="as-IN" sz="2400" dirty="0">
                <a:latin typeface="Kalpurush" panose="02000600000000000000" pitchFamily="2" charset="0"/>
                <a:cs typeface="Kalpurush" panose="02000600000000000000" pitchFamily="2" charset="0"/>
              </a:rPr>
              <a:t>হয়।</a:t>
            </a:r>
          </a:p>
          <a:p>
            <a:pPr algn="just" fontAlgn="base"/>
            <a:r>
              <a:rPr lang="as-IN" sz="2400" dirty="0">
                <a:latin typeface="Kalpurush" panose="02000600000000000000" pitchFamily="2" charset="0"/>
                <a:cs typeface="Kalpurush" panose="02000600000000000000" pitchFamily="2" charset="0"/>
              </a:rPr>
              <a:t>৭। ব্যাক-এন্ড এবং ফ্রন্ট-এন্ড উভয়ই থাকে।</a:t>
            </a:r>
          </a:p>
          <a:p>
            <a:pPr algn="just" fontAlgn="base"/>
            <a:r>
              <a:rPr lang="as-IN" sz="2400" dirty="0">
                <a:latin typeface="Kalpurush" panose="02000600000000000000" pitchFamily="2" charset="0"/>
                <a:cs typeface="Kalpurush" panose="02000600000000000000" pitchFamily="2" charset="0"/>
              </a:rPr>
              <a:t>৮। প্রোগ্রামিং ভাষার প্রয়োজন হয়।</a:t>
            </a:r>
          </a:p>
          <a:p>
            <a:pPr algn="just"/>
            <a:endParaRPr lang="en-US" sz="24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220520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052766-9DA5-62DC-DEF6-F4040361EC46}"/>
              </a:ext>
            </a:extLst>
          </p:cNvPr>
          <p:cNvSpPr>
            <a:spLocks noGrp="1"/>
          </p:cNvSpPr>
          <p:nvPr>
            <p:ph sz="half" idx="1"/>
          </p:nvPr>
        </p:nvSpPr>
        <p:spPr>
          <a:xfrm>
            <a:off x="318499" y="958512"/>
            <a:ext cx="5335652" cy="4517613"/>
          </a:xfrm>
        </p:spPr>
        <p:txBody>
          <a:bodyPr>
            <a:normAutofit fontScale="92500" lnSpcReduction="20000"/>
          </a:bodyPr>
          <a:lstStyle/>
          <a:p>
            <a:pPr marL="0" indent="0" fontAlgn="base">
              <a:buNone/>
            </a:pPr>
            <a:r>
              <a:rPr lang="as-IN" sz="2800" b="1" dirty="0">
                <a:solidFill>
                  <a:schemeClr val="accent2"/>
                </a:solidFill>
                <a:latin typeface="Kalpurush" panose="02000600000000000000" pitchFamily="2" charset="0"/>
                <a:cs typeface="Kalpurush" panose="02000600000000000000" pitchFamily="2" charset="0"/>
              </a:rPr>
              <a:t>ডাইনামিক ওয়েবসাইটের সুবিধা</a:t>
            </a:r>
            <a:endParaRPr lang="en-US" sz="2800" b="1" dirty="0">
              <a:solidFill>
                <a:schemeClr val="accent2"/>
              </a:solidFill>
              <a:latin typeface="Kalpurush" panose="02000600000000000000" pitchFamily="2" charset="0"/>
              <a:cs typeface="Kalpurush" panose="02000600000000000000" pitchFamily="2" charset="0"/>
            </a:endParaRPr>
          </a:p>
          <a:p>
            <a:pPr marL="0" indent="0" fontAlgn="base">
              <a:buNone/>
            </a:pPr>
            <a:endParaRPr lang="as-IN" dirty="0">
              <a:latin typeface="Kalpurush" panose="02000600000000000000" pitchFamily="2" charset="0"/>
              <a:cs typeface="Kalpurush" panose="02000600000000000000" pitchFamily="2" charset="0"/>
            </a:endParaRPr>
          </a:p>
          <a:p>
            <a:pPr algn="just" fontAlgn="base"/>
            <a:r>
              <a:rPr lang="as-IN" sz="2000" dirty="0">
                <a:latin typeface="Kalpurush" panose="02000600000000000000" pitchFamily="2" charset="0"/>
                <a:cs typeface="Kalpurush" panose="02000600000000000000" pitchFamily="2" charset="0"/>
              </a:rPr>
              <a:t>১। </a:t>
            </a:r>
            <a:r>
              <a:rPr lang="as-IN" sz="2400" dirty="0">
                <a:latin typeface="Kalpurush" panose="02000600000000000000" pitchFamily="2" charset="0"/>
                <a:cs typeface="Kalpurush" panose="02000600000000000000" pitchFamily="2" charset="0"/>
              </a:rPr>
              <a:t>ওয়েবসাইট চালু অবস্থায় কোড পরিবর্তন না করেই খুব সহজে তথ্য যুক্ত, আপডেট এবং ডিলিট করা যায়।</a:t>
            </a:r>
          </a:p>
          <a:p>
            <a:pPr algn="just" fontAlgn="base"/>
            <a:r>
              <a:rPr lang="as-IN" sz="2400" dirty="0">
                <a:latin typeface="Kalpurush" panose="02000600000000000000" pitchFamily="2" charset="0"/>
                <a:cs typeface="Kalpurush" panose="02000600000000000000" pitchFamily="2" charset="0"/>
              </a:rPr>
              <a:t>২। নির্দিস্ট ব্যবহারকারীর জন্য নির্ধারিত ওয়েবপেইজ প্রদর্শনের ব্যবস্থা করা যায়। অর্থাৎ ব্যবহারকারীর প্রোফাইল তৈরি করা যায়।</a:t>
            </a:r>
          </a:p>
          <a:p>
            <a:pPr algn="just" fontAlgn="base"/>
            <a:r>
              <a:rPr lang="as-IN" sz="2400" dirty="0">
                <a:latin typeface="Kalpurush" panose="02000600000000000000" pitchFamily="2" charset="0"/>
                <a:cs typeface="Kalpurush" panose="02000600000000000000" pitchFamily="2" charset="0"/>
              </a:rPr>
              <a:t>৩। অনেক বেশি তথ্যবহুল হতে পারে।</a:t>
            </a:r>
          </a:p>
          <a:p>
            <a:pPr algn="just" fontAlgn="base"/>
            <a:r>
              <a:rPr lang="as-IN" sz="2400" dirty="0">
                <a:latin typeface="Kalpurush" panose="02000600000000000000" pitchFamily="2" charset="0"/>
                <a:cs typeface="Kalpurush" panose="02000600000000000000" pitchFamily="2" charset="0"/>
              </a:rPr>
              <a:t>৪। ব্যবহারকারীর কাছ থেকে ইনপুট নেওয়ার ব্যবস্থা থাকে।</a:t>
            </a:r>
          </a:p>
          <a:p>
            <a:pPr algn="just" fontAlgn="base"/>
            <a:r>
              <a:rPr lang="as-IN" sz="2400" dirty="0">
                <a:latin typeface="Kalpurush" panose="02000600000000000000" pitchFamily="2" charset="0"/>
                <a:cs typeface="Kalpurush" panose="02000600000000000000" pitchFamily="2" charset="0"/>
              </a:rPr>
              <a:t>৫। ওয়েবসাইটে যেকোন ফাংশনালিটি যুক্ত করা যায়।</a:t>
            </a:r>
          </a:p>
          <a:p>
            <a:pPr fontAlgn="base"/>
            <a:endParaRPr lang="as-IN" dirty="0">
              <a:latin typeface="Kalpurush" panose="02000600000000000000" pitchFamily="2" charset="0"/>
              <a:cs typeface="Kalpurush" panose="02000600000000000000" pitchFamily="2" charset="0"/>
            </a:endParaRPr>
          </a:p>
        </p:txBody>
      </p:sp>
      <p:sp>
        <p:nvSpPr>
          <p:cNvPr id="4" name="Content Placeholder 3">
            <a:extLst>
              <a:ext uri="{FF2B5EF4-FFF2-40B4-BE49-F238E27FC236}">
                <a16:creationId xmlns:a16="http://schemas.microsoft.com/office/drawing/2014/main" id="{C8C3E2B6-3129-0066-A366-A38508BA065A}"/>
              </a:ext>
            </a:extLst>
          </p:cNvPr>
          <p:cNvSpPr>
            <a:spLocks noGrp="1"/>
          </p:cNvSpPr>
          <p:nvPr>
            <p:ph sz="half" idx="2"/>
          </p:nvPr>
        </p:nvSpPr>
        <p:spPr>
          <a:xfrm>
            <a:off x="5970140" y="958512"/>
            <a:ext cx="4738636" cy="3161426"/>
          </a:xfrm>
        </p:spPr>
        <p:txBody>
          <a:bodyPr>
            <a:normAutofit fontScale="92500" lnSpcReduction="20000"/>
          </a:bodyPr>
          <a:lstStyle/>
          <a:p>
            <a:pPr marL="0" indent="0" fontAlgn="base">
              <a:buNone/>
            </a:pPr>
            <a:r>
              <a:rPr lang="as-IN" sz="2800" b="1" dirty="0">
                <a:solidFill>
                  <a:schemeClr val="accent2"/>
                </a:solidFill>
                <a:latin typeface="Kalpurush" panose="02000600000000000000" pitchFamily="2" charset="0"/>
                <a:cs typeface="Kalpurush" panose="02000600000000000000" pitchFamily="2" charset="0"/>
              </a:rPr>
              <a:t>ডাইনামিক ওয়েবসাইটের অসুবিধা</a:t>
            </a:r>
            <a:endParaRPr lang="en-US" sz="2800" b="1" dirty="0">
              <a:solidFill>
                <a:schemeClr val="accent2"/>
              </a:solidFill>
              <a:latin typeface="Kalpurush" panose="02000600000000000000" pitchFamily="2" charset="0"/>
              <a:cs typeface="Kalpurush" panose="02000600000000000000" pitchFamily="2" charset="0"/>
            </a:endParaRPr>
          </a:p>
          <a:p>
            <a:pPr marL="0" indent="0" algn="just" fontAlgn="base">
              <a:buNone/>
            </a:pPr>
            <a:endParaRPr lang="as-IN" dirty="0">
              <a:latin typeface="Kalpurush" panose="02000600000000000000" pitchFamily="2" charset="0"/>
              <a:cs typeface="Kalpurush" panose="02000600000000000000" pitchFamily="2" charset="0"/>
            </a:endParaRPr>
          </a:p>
          <a:p>
            <a:pPr algn="just" fontAlgn="base"/>
            <a:r>
              <a:rPr lang="as-IN" sz="2400" dirty="0">
                <a:latin typeface="Kalpurush" panose="02000600000000000000" pitchFamily="2" charset="0"/>
                <a:cs typeface="Kalpurush" panose="02000600000000000000" pitchFamily="2" charset="0"/>
              </a:rPr>
              <a:t>১। ডেটাবেজ ব্যবহৃত হয়, ফলে লোড হতে বেশি সময় নেয়।</a:t>
            </a:r>
          </a:p>
          <a:p>
            <a:pPr algn="just" fontAlgn="base"/>
            <a:r>
              <a:rPr lang="as-IN" sz="2400" dirty="0">
                <a:latin typeface="Kalpurush" panose="02000600000000000000" pitchFamily="2" charset="0"/>
                <a:cs typeface="Kalpurush" panose="02000600000000000000" pitchFamily="2" charset="0"/>
              </a:rPr>
              <a:t>২। ওয়েবসাইট ডেভলোপ করা কঠিন। ফলে খরচ বেশি।</a:t>
            </a:r>
          </a:p>
          <a:p>
            <a:pPr marL="0" indent="0">
              <a:buNone/>
            </a:pPr>
            <a:endParaRPr lang="en-US"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599241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8E6DF-04A0-554E-1742-B0E28A107F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27EF2A-5FFD-521A-0631-42841FA398D4}"/>
              </a:ext>
            </a:extLst>
          </p:cNvPr>
          <p:cNvSpPr>
            <a:spLocks noGrp="1"/>
          </p:cNvSpPr>
          <p:nvPr>
            <p:ph type="title"/>
          </p:nvPr>
        </p:nvSpPr>
        <p:spPr>
          <a:xfrm>
            <a:off x="849810" y="400692"/>
            <a:ext cx="9444896" cy="1500027"/>
          </a:xfrm>
          <a:solidFill>
            <a:schemeClr val="accent1">
              <a:lumMod val="60000"/>
              <a:lumOff val="40000"/>
            </a:schemeClr>
          </a:solidFill>
        </p:spPr>
        <p:txBody>
          <a:bodyPr>
            <a:normAutofit/>
          </a:bodyPr>
          <a:lstStyle/>
          <a:p>
            <a:br>
              <a:rPr lang="en-US" sz="4000" b="1" dirty="0">
                <a:solidFill>
                  <a:srgbClr val="C00000"/>
                </a:solidFill>
                <a:latin typeface="Kalpurush" panose="02000600000000000000" pitchFamily="2" charset="0"/>
                <a:cs typeface="Kalpurush" panose="02000600000000000000" pitchFamily="2" charset="0"/>
              </a:rPr>
            </a:br>
            <a:r>
              <a:rPr lang="en-US" sz="44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 IP Address </a:t>
            </a:r>
            <a:r>
              <a:rPr lang="en-US" sz="4400" b="1" dirty="0" err="1">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কী</a:t>
            </a:r>
            <a:r>
              <a:rPr lang="en-US" sz="44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a:t>
            </a:r>
            <a:endParaRPr lang="en-US" sz="4000" b="1" dirty="0">
              <a:solidFill>
                <a:srgbClr val="C00000"/>
              </a:solidFill>
              <a:latin typeface="Kalpurush" panose="02000600000000000000" pitchFamily="2" charset="0"/>
              <a:cs typeface="Kalpurush" panose="02000600000000000000" pitchFamily="2" charset="0"/>
            </a:endParaRPr>
          </a:p>
        </p:txBody>
      </p:sp>
      <p:sp>
        <p:nvSpPr>
          <p:cNvPr id="3" name="Content Placeholder 2">
            <a:extLst>
              <a:ext uri="{FF2B5EF4-FFF2-40B4-BE49-F238E27FC236}">
                <a16:creationId xmlns:a16="http://schemas.microsoft.com/office/drawing/2014/main" id="{8AB4D219-E272-A872-619C-FFCB67453322}"/>
              </a:ext>
            </a:extLst>
          </p:cNvPr>
          <p:cNvSpPr>
            <a:spLocks noGrp="1"/>
          </p:cNvSpPr>
          <p:nvPr>
            <p:ph idx="1"/>
          </p:nvPr>
        </p:nvSpPr>
        <p:spPr>
          <a:xfrm>
            <a:off x="849809" y="2003461"/>
            <a:ext cx="9444895" cy="4263775"/>
          </a:xfrm>
          <a:solidFill>
            <a:schemeClr val="accent1">
              <a:lumMod val="40000"/>
              <a:lumOff val="60000"/>
            </a:schemeClr>
          </a:solidFill>
        </p:spPr>
        <p:txBody>
          <a:bodyPr>
            <a:noAutofit/>
          </a:bodyPr>
          <a:lstStyle/>
          <a:p>
            <a:pPr algn="just" fontAlgn="base">
              <a:buClr>
                <a:srgbClr val="C00000"/>
              </a:buClr>
              <a:buSzPct val="90000"/>
              <a:buFont typeface="Wingdings" panose="05000000000000000000" pitchFamily="2" charset="2"/>
              <a:buChar char="q"/>
            </a:pPr>
            <a:r>
              <a:rPr lang="en-US" sz="2800" b="1" dirty="0">
                <a:latin typeface="Kalpurush" panose="02000600000000000000" pitchFamily="2" charset="0"/>
                <a:cs typeface="Kalpurush" panose="02000600000000000000" pitchFamily="2" charset="0"/>
              </a:rPr>
              <a:t>Internet Protocol Address</a:t>
            </a:r>
          </a:p>
          <a:p>
            <a:pPr algn="just" fontAlgn="base">
              <a:buClr>
                <a:srgbClr val="C00000"/>
              </a:buClr>
              <a:buSzPct val="90000"/>
              <a:buFont typeface="Wingdings" panose="05000000000000000000" pitchFamily="2" charset="2"/>
              <a:buChar char="q"/>
            </a:pPr>
            <a:r>
              <a:rPr lang="en-US" sz="2800" b="1" dirty="0">
                <a:latin typeface="Kalpurush" panose="02000600000000000000" pitchFamily="2" charset="0"/>
                <a:cs typeface="Kalpurush" panose="02000600000000000000" pitchFamily="2" charset="0"/>
              </a:rPr>
              <a:t>IANA(Internet Assigned Number Authority) </a:t>
            </a:r>
            <a:r>
              <a:rPr lang="en-US" sz="2800" b="1" dirty="0" err="1">
                <a:latin typeface="Kalpurush" panose="02000600000000000000" pitchFamily="2" charset="0"/>
                <a:cs typeface="Kalpurush" panose="02000600000000000000" pitchFamily="2" charset="0"/>
              </a:rPr>
              <a:t>সংস্থাটি</a:t>
            </a:r>
            <a:r>
              <a:rPr lang="en-US" sz="2800" b="1" dirty="0">
                <a:latin typeface="Kalpurush" panose="02000600000000000000" pitchFamily="2" charset="0"/>
                <a:cs typeface="Kalpurush" panose="02000600000000000000" pitchFamily="2" charset="0"/>
              </a:rPr>
              <a:t> </a:t>
            </a:r>
            <a:r>
              <a:rPr lang="en-US" sz="2800" b="1" dirty="0" err="1">
                <a:latin typeface="Kalpurush" panose="02000600000000000000" pitchFamily="2" charset="0"/>
                <a:cs typeface="Kalpurush" panose="02000600000000000000" pitchFamily="2" charset="0"/>
              </a:rPr>
              <a:t>আইপি</a:t>
            </a:r>
            <a:r>
              <a:rPr lang="en-US" sz="2800" b="1" dirty="0">
                <a:latin typeface="Kalpurush" panose="02000600000000000000" pitchFamily="2" charset="0"/>
                <a:cs typeface="Kalpurush" panose="02000600000000000000" pitchFamily="2" charset="0"/>
              </a:rPr>
              <a:t> </a:t>
            </a:r>
            <a:r>
              <a:rPr lang="en-US" sz="2800" b="1" dirty="0" err="1">
                <a:latin typeface="Kalpurush" panose="02000600000000000000" pitchFamily="2" charset="0"/>
                <a:cs typeface="Kalpurush" panose="02000600000000000000" pitchFamily="2" charset="0"/>
              </a:rPr>
              <a:t>অ্যাড্রেস</a:t>
            </a:r>
            <a:r>
              <a:rPr lang="en-US" sz="2800" b="1" dirty="0">
                <a:latin typeface="Kalpurush" panose="02000600000000000000" pitchFamily="2" charset="0"/>
                <a:cs typeface="Kalpurush" panose="02000600000000000000" pitchFamily="2" charset="0"/>
              </a:rPr>
              <a:t> </a:t>
            </a:r>
            <a:r>
              <a:rPr lang="en-US" sz="2800" b="1" dirty="0" err="1">
                <a:latin typeface="Kalpurush" panose="02000600000000000000" pitchFamily="2" charset="0"/>
                <a:cs typeface="Kalpurush" panose="02000600000000000000" pitchFamily="2" charset="0"/>
              </a:rPr>
              <a:t>ব্যবস্থাপনা</a:t>
            </a:r>
            <a:r>
              <a:rPr lang="en-US" sz="2800" b="1" dirty="0">
                <a:latin typeface="Kalpurush" panose="02000600000000000000" pitchFamily="2" charset="0"/>
                <a:cs typeface="Kalpurush" panose="02000600000000000000" pitchFamily="2" charset="0"/>
              </a:rPr>
              <a:t> </a:t>
            </a:r>
            <a:r>
              <a:rPr lang="en-US" sz="2800" b="1" dirty="0" err="1">
                <a:latin typeface="Kalpurush" panose="02000600000000000000" pitchFamily="2" charset="0"/>
                <a:cs typeface="Kalpurush" panose="02000600000000000000" pitchFamily="2" charset="0"/>
              </a:rPr>
              <a:t>করে</a:t>
            </a:r>
            <a:r>
              <a:rPr lang="en-US" sz="2800" b="1" dirty="0">
                <a:latin typeface="Kalpurush" panose="02000600000000000000" pitchFamily="2" charset="0"/>
                <a:cs typeface="Kalpurush" panose="02000600000000000000" pitchFamily="2" charset="0"/>
              </a:rPr>
              <a:t> </a:t>
            </a:r>
            <a:r>
              <a:rPr lang="en-US" sz="2800" b="1" dirty="0" err="1">
                <a:latin typeface="Kalpurush" panose="02000600000000000000" pitchFamily="2" charset="0"/>
                <a:cs typeface="Kalpurush" panose="02000600000000000000" pitchFamily="2" charset="0"/>
              </a:rPr>
              <a:t>থাকেন</a:t>
            </a:r>
            <a:r>
              <a:rPr lang="en-US" sz="2800" b="1" dirty="0">
                <a:latin typeface="Kalpurush" panose="02000600000000000000" pitchFamily="2" charset="0"/>
                <a:cs typeface="Kalpurush" panose="02000600000000000000" pitchFamily="2" charset="0"/>
              </a:rPr>
              <a:t>।</a:t>
            </a:r>
          </a:p>
          <a:p>
            <a:pPr algn="just" fontAlgn="base">
              <a:buClr>
                <a:srgbClr val="C00000"/>
              </a:buClr>
              <a:buFont typeface="Wingdings" panose="05000000000000000000" pitchFamily="2" charset="2"/>
              <a:buChar char="q"/>
            </a:pPr>
            <a:endParaRPr lang="en-US" sz="2400" b="1" dirty="0">
              <a:latin typeface="Kalpurush" panose="02000600000000000000" pitchFamily="2" charset="0"/>
              <a:cs typeface="Kalpurush" panose="02000600000000000000" pitchFamily="2" charset="0"/>
            </a:endParaRPr>
          </a:p>
          <a:p>
            <a:pPr marL="0" indent="0" algn="just" fontAlgn="base">
              <a:buClr>
                <a:srgbClr val="C00000"/>
              </a:buClr>
              <a:buNone/>
            </a:pPr>
            <a:r>
              <a:rPr lang="en-US" sz="40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IP Address </a:t>
            </a:r>
            <a:r>
              <a:rPr lang="en-US" sz="4000" b="1" dirty="0" err="1">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এর</a:t>
            </a:r>
            <a:r>
              <a:rPr lang="en-US" sz="40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 </a:t>
            </a:r>
            <a:r>
              <a:rPr lang="en-US" sz="4000" b="1" dirty="0" err="1">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প্রকারভেদঃ</a:t>
            </a:r>
            <a:r>
              <a:rPr lang="en-US" sz="40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 </a:t>
            </a:r>
            <a:r>
              <a:rPr lang="en-US" sz="4000" b="1" dirty="0" err="1">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দুই</a:t>
            </a:r>
            <a:r>
              <a:rPr lang="en-US" sz="40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 </a:t>
            </a:r>
            <a:r>
              <a:rPr lang="en-US" sz="4000" b="1" dirty="0" err="1">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প্রকার</a:t>
            </a:r>
            <a:r>
              <a:rPr lang="en-US" sz="40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 </a:t>
            </a:r>
          </a:p>
          <a:p>
            <a:pPr marL="1314450" lvl="2" indent="-514350" algn="just" fontAlgn="base">
              <a:buClr>
                <a:srgbClr val="C00000"/>
              </a:buClr>
              <a:buSzPct val="90000"/>
              <a:buFont typeface="+mj-lt"/>
              <a:buAutoNum type="arabicPeriod"/>
            </a:pPr>
            <a:r>
              <a:rPr lang="en-US" sz="4000" b="1" dirty="0">
                <a:latin typeface="Kalpurush" panose="02000600000000000000" pitchFamily="2" charset="0"/>
                <a:cs typeface="Kalpurush" panose="02000600000000000000" pitchFamily="2" charset="0"/>
              </a:rPr>
              <a:t>IPV</a:t>
            </a:r>
            <a:r>
              <a:rPr lang="en-US" sz="4000" b="1" baseline="-25000" dirty="0">
                <a:latin typeface="Kalpurush" panose="02000600000000000000" pitchFamily="2" charset="0"/>
                <a:cs typeface="Kalpurush" panose="02000600000000000000" pitchFamily="2" charset="0"/>
              </a:rPr>
              <a:t>4</a:t>
            </a:r>
          </a:p>
          <a:p>
            <a:pPr marL="1314450" lvl="2" indent="-514350" algn="just" fontAlgn="base">
              <a:buClr>
                <a:srgbClr val="C00000"/>
              </a:buClr>
              <a:buSzPct val="90000"/>
              <a:buFont typeface="+mj-lt"/>
              <a:buAutoNum type="arabicPeriod"/>
            </a:pPr>
            <a:r>
              <a:rPr lang="en-US" sz="4000" b="1" dirty="0">
                <a:latin typeface="Kalpurush" panose="02000600000000000000" pitchFamily="2" charset="0"/>
                <a:cs typeface="Kalpurush" panose="02000600000000000000" pitchFamily="2" charset="0"/>
              </a:rPr>
              <a:t>IPV</a:t>
            </a:r>
            <a:r>
              <a:rPr lang="en-US" sz="4000" b="1" baseline="-25000" dirty="0">
                <a:latin typeface="Kalpurush" panose="02000600000000000000" pitchFamily="2" charset="0"/>
                <a:cs typeface="Kalpurush" panose="02000600000000000000" pitchFamily="2" charset="0"/>
              </a:rPr>
              <a:t>6</a:t>
            </a:r>
          </a:p>
          <a:p>
            <a:pPr marL="0" indent="0" algn="just" fontAlgn="base">
              <a:lnSpc>
                <a:spcPct val="100000"/>
              </a:lnSpc>
              <a:buNone/>
            </a:pPr>
            <a:endParaRPr lang="en-US" sz="2200" b="1"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235497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wheel(1)">
                                      <p:cBhvr>
                                        <p:cTn id="14" dur="20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p:cTn id="2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barn(inVertical)">
                                      <p:cBhvr>
                                        <p:cTn id="38" dur="5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wipe(down)">
                                      <p:cBhvr>
                                        <p:cTn id="4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CC54F-E72A-C6F8-07E0-0F5A0F592C83}"/>
              </a:ext>
            </a:extLst>
          </p:cNvPr>
          <p:cNvSpPr>
            <a:spLocks noGrp="1"/>
          </p:cNvSpPr>
          <p:nvPr>
            <p:ph type="title"/>
          </p:nvPr>
        </p:nvSpPr>
        <p:spPr>
          <a:xfrm>
            <a:off x="921728" y="400692"/>
            <a:ext cx="9372977" cy="1500027"/>
          </a:xfrm>
          <a:solidFill>
            <a:schemeClr val="accent1">
              <a:lumMod val="60000"/>
              <a:lumOff val="40000"/>
            </a:schemeClr>
          </a:solidFill>
        </p:spPr>
        <p:txBody>
          <a:bodyPr>
            <a:normAutofit/>
          </a:bodyPr>
          <a:lstStyle/>
          <a:p>
            <a:br>
              <a:rPr lang="en-US" sz="4000" b="1" dirty="0">
                <a:solidFill>
                  <a:srgbClr val="C00000"/>
                </a:solidFill>
                <a:latin typeface="Kalpurush" panose="02000600000000000000" pitchFamily="2" charset="0"/>
                <a:cs typeface="Kalpurush" panose="02000600000000000000" pitchFamily="2" charset="0"/>
              </a:rPr>
            </a:br>
            <a:r>
              <a:rPr lang="en-US" sz="4400" b="1" dirty="0">
                <a:ln w="0"/>
                <a:solidFill>
                  <a:srgbClr val="C00000"/>
                </a:solidFill>
                <a:effectLst>
                  <a:outerShdw blurRad="38100" dist="19050" dir="2700000" algn="tl" rotWithShape="0">
                    <a:schemeClr val="dk1">
                      <a:alpha val="40000"/>
                    </a:schemeClr>
                  </a:outerShdw>
                </a:effectLst>
                <a:latin typeface="Kalpurush" panose="02000600000000000000" pitchFamily="2" charset="0"/>
                <a:cs typeface="Kalpurush" panose="02000600000000000000" pitchFamily="2" charset="0"/>
              </a:rPr>
              <a:t> IPV4 :</a:t>
            </a:r>
            <a:endParaRPr lang="en-US" sz="4000" b="1" dirty="0">
              <a:solidFill>
                <a:srgbClr val="C00000"/>
              </a:solidFill>
              <a:latin typeface="Kalpurush" panose="02000600000000000000" pitchFamily="2" charset="0"/>
              <a:cs typeface="Kalpurush" panose="02000600000000000000" pitchFamily="2" charset="0"/>
            </a:endParaRPr>
          </a:p>
        </p:txBody>
      </p:sp>
      <p:sp>
        <p:nvSpPr>
          <p:cNvPr id="3" name="Content Placeholder 2">
            <a:extLst>
              <a:ext uri="{FF2B5EF4-FFF2-40B4-BE49-F238E27FC236}">
                <a16:creationId xmlns:a16="http://schemas.microsoft.com/office/drawing/2014/main" id="{0CA798AB-BC6C-22E8-D655-CC65FBED48F3}"/>
              </a:ext>
            </a:extLst>
          </p:cNvPr>
          <p:cNvSpPr>
            <a:spLocks noGrp="1"/>
          </p:cNvSpPr>
          <p:nvPr>
            <p:ph idx="1"/>
          </p:nvPr>
        </p:nvSpPr>
        <p:spPr>
          <a:xfrm>
            <a:off x="849810" y="2071133"/>
            <a:ext cx="5458524" cy="3211301"/>
          </a:xfrm>
          <a:solidFill>
            <a:schemeClr val="accent1">
              <a:lumMod val="40000"/>
              <a:lumOff val="60000"/>
            </a:schemeClr>
          </a:solidFill>
        </p:spPr>
        <p:txBody>
          <a:bodyPr>
            <a:noAutofit/>
          </a:bodyPr>
          <a:lstStyle/>
          <a:p>
            <a:pPr marL="0" indent="0" algn="just" fontAlgn="base">
              <a:lnSpc>
                <a:spcPct val="100000"/>
              </a:lnSpc>
              <a:buClr>
                <a:srgbClr val="C00000"/>
              </a:buClr>
              <a:buSzPct val="90000"/>
              <a:buNone/>
            </a:pPr>
            <a:endParaRPr lang="en-US" sz="600" b="1" dirty="0">
              <a:latin typeface="Kalpurush" panose="02000600000000000000" pitchFamily="2" charset="0"/>
              <a:cs typeface="Kalpurush" panose="02000600000000000000" pitchFamily="2" charset="0"/>
            </a:endParaRPr>
          </a:p>
          <a:p>
            <a:pPr algn="just" fontAlgn="base">
              <a:lnSpc>
                <a:spcPct val="100000"/>
              </a:lnSpc>
              <a:buClr>
                <a:srgbClr val="C00000"/>
              </a:buClr>
              <a:buSzPct val="90000"/>
              <a:buFont typeface="Wingdings" panose="05000000000000000000" pitchFamily="2" charset="2"/>
              <a:buChar char="q"/>
            </a:pPr>
            <a:r>
              <a:rPr lang="en-US" sz="2200" b="1" dirty="0">
                <a:latin typeface="Kalpurush" panose="02000600000000000000" pitchFamily="2" charset="0"/>
                <a:cs typeface="Kalpurush" panose="02000600000000000000" pitchFamily="2" charset="0"/>
              </a:rPr>
              <a:t>IPV4 </a:t>
            </a:r>
            <a:r>
              <a:rPr lang="as-IN" sz="2200" b="1" dirty="0">
                <a:latin typeface="Kalpurush" panose="02000600000000000000" pitchFamily="2" charset="0"/>
                <a:cs typeface="Kalpurush" panose="02000600000000000000" pitchFamily="2" charset="0"/>
              </a:rPr>
              <a:t>হলো </a:t>
            </a:r>
            <a:r>
              <a:rPr lang="en-US" sz="2200" b="1" dirty="0">
                <a:latin typeface="Kalpurush" panose="02000600000000000000" pitchFamily="2" charset="0"/>
                <a:cs typeface="Kalpurush" panose="02000600000000000000" pitchFamily="2" charset="0"/>
              </a:rPr>
              <a:t>Internet Protocol Version-4 </a:t>
            </a:r>
          </a:p>
          <a:p>
            <a:pPr marL="0" indent="0" algn="just" fontAlgn="base">
              <a:lnSpc>
                <a:spcPct val="100000"/>
              </a:lnSpc>
              <a:buClr>
                <a:srgbClr val="C00000"/>
              </a:buClr>
              <a:buSzPct val="90000"/>
              <a:buNone/>
            </a:pPr>
            <a:endParaRPr lang="en-US" sz="500" b="1" dirty="0">
              <a:latin typeface="Kalpurush" panose="02000600000000000000" pitchFamily="2" charset="0"/>
              <a:cs typeface="Kalpurush" panose="02000600000000000000" pitchFamily="2" charset="0"/>
            </a:endParaRPr>
          </a:p>
          <a:p>
            <a:pPr algn="just" fontAlgn="base">
              <a:lnSpc>
                <a:spcPct val="100000"/>
              </a:lnSpc>
              <a:buClr>
                <a:srgbClr val="C00000"/>
              </a:buClr>
              <a:buSzPct val="90000"/>
              <a:buFont typeface="Wingdings" panose="05000000000000000000" pitchFamily="2" charset="2"/>
              <a:buChar char="q"/>
            </a:pPr>
            <a:r>
              <a:rPr lang="as-IN" sz="2200" b="1" dirty="0">
                <a:latin typeface="Kalpurush" panose="02000600000000000000" pitchFamily="2" charset="0"/>
                <a:cs typeface="Kalpurush" panose="02000600000000000000" pitchFamily="2" charset="0"/>
              </a:rPr>
              <a:t>প্রতিটি অংশের ডেসিমেল সংখ্যাটি ০ থেকে ২৫৫ এর মধ্যে কোন একটি </a:t>
            </a:r>
            <a:r>
              <a:rPr lang="en-US" sz="2200" b="1" dirty="0">
                <a:latin typeface="Kalpurush" panose="02000600000000000000" pitchFamily="2" charset="0"/>
                <a:cs typeface="Kalpurush" panose="02000600000000000000" pitchFamily="2" charset="0"/>
              </a:rPr>
              <a:t> </a:t>
            </a:r>
            <a:r>
              <a:rPr lang="as-IN" sz="2200" b="1" dirty="0">
                <a:latin typeface="Kalpurush" panose="02000600000000000000" pitchFamily="2" charset="0"/>
                <a:cs typeface="Kalpurush" panose="02000600000000000000" pitchFamily="2" charset="0"/>
              </a:rPr>
              <a:t>সংখ্যা হয়।</a:t>
            </a:r>
            <a:r>
              <a:rPr lang="en-US" sz="2200" b="1" dirty="0">
                <a:latin typeface="Kalpurush" panose="02000600000000000000" pitchFamily="2" charset="0"/>
                <a:cs typeface="Kalpurush" panose="02000600000000000000" pitchFamily="2" charset="0"/>
              </a:rPr>
              <a:t> </a:t>
            </a:r>
            <a:r>
              <a:rPr lang="as-IN" sz="2200" b="1" dirty="0">
                <a:latin typeface="Kalpurush" panose="02000600000000000000" pitchFamily="2" charset="0"/>
                <a:cs typeface="Kalpurush" panose="02000600000000000000" pitchFamily="2" charset="0"/>
              </a:rPr>
              <a:t>যেমন: 216.27.61.137</a:t>
            </a:r>
            <a:endParaRPr lang="en-US" sz="2200" b="1" dirty="0">
              <a:latin typeface="Kalpurush" panose="02000600000000000000" pitchFamily="2" charset="0"/>
              <a:cs typeface="Kalpurush" panose="02000600000000000000" pitchFamily="2" charset="0"/>
            </a:endParaRPr>
          </a:p>
          <a:p>
            <a:pPr marL="0" indent="0" algn="just" fontAlgn="base">
              <a:lnSpc>
                <a:spcPct val="100000"/>
              </a:lnSpc>
              <a:buClr>
                <a:srgbClr val="C00000"/>
              </a:buClr>
              <a:buSzPct val="90000"/>
              <a:buNone/>
            </a:pPr>
            <a:endParaRPr lang="en-US" sz="200" b="1" dirty="0">
              <a:latin typeface="Kalpurush" panose="02000600000000000000" pitchFamily="2" charset="0"/>
              <a:cs typeface="Kalpurush" panose="02000600000000000000" pitchFamily="2" charset="0"/>
            </a:endParaRPr>
          </a:p>
          <a:p>
            <a:pPr algn="just" fontAlgn="base">
              <a:lnSpc>
                <a:spcPct val="100000"/>
              </a:lnSpc>
              <a:buClr>
                <a:srgbClr val="C00000"/>
              </a:buClr>
              <a:buSzPct val="90000"/>
              <a:buFont typeface="Wingdings" panose="05000000000000000000" pitchFamily="2" charset="2"/>
              <a:buChar char="q"/>
            </a:pPr>
            <a:r>
              <a:rPr lang="en-US" sz="2200" b="1" dirty="0">
                <a:latin typeface="Kalpurush" panose="02000600000000000000" pitchFamily="2" charset="0"/>
                <a:cs typeface="Kalpurush" panose="02000600000000000000" pitchFamily="2" charset="0"/>
              </a:rPr>
              <a:t> IPV4 </a:t>
            </a:r>
            <a:r>
              <a:rPr lang="as-IN" sz="2200" b="1" dirty="0">
                <a:latin typeface="Kalpurush" panose="02000600000000000000" pitchFamily="2" charset="0"/>
                <a:cs typeface="Kalpurush" panose="02000600000000000000" pitchFamily="2" charset="0"/>
              </a:rPr>
              <a:t>এ মোট ২</a:t>
            </a:r>
            <a:r>
              <a:rPr lang="as-IN" sz="2200" b="1" baseline="30000" dirty="0">
                <a:latin typeface="Kalpurush" panose="02000600000000000000" pitchFamily="2" charset="0"/>
                <a:cs typeface="Kalpurush" panose="02000600000000000000" pitchFamily="2" charset="0"/>
              </a:rPr>
              <a:t>৩২</a:t>
            </a:r>
            <a:r>
              <a:rPr lang="as-IN" sz="2200" b="1" dirty="0">
                <a:latin typeface="Kalpurush" panose="02000600000000000000" pitchFamily="2" charset="0"/>
                <a:cs typeface="Kalpurush" panose="02000600000000000000" pitchFamily="2" charset="0"/>
              </a:rPr>
              <a:t> বা 4,294,967,296 সংখ্যক অদ্বিতীয় অ্যাড্রেস পাওয়া যায়।</a:t>
            </a:r>
          </a:p>
          <a:p>
            <a:pPr marL="0" indent="0" algn="just" fontAlgn="base">
              <a:lnSpc>
                <a:spcPct val="100000"/>
              </a:lnSpc>
              <a:buNone/>
            </a:pPr>
            <a:endParaRPr lang="en-US" sz="2200" b="1" dirty="0">
              <a:latin typeface="Kalpurush" panose="02000600000000000000" pitchFamily="2" charset="0"/>
              <a:cs typeface="Kalpurush" panose="02000600000000000000" pitchFamily="2" charset="0"/>
            </a:endParaRPr>
          </a:p>
        </p:txBody>
      </p:sp>
      <p:pic>
        <p:nvPicPr>
          <p:cNvPr id="1028" name="Picture 4" descr="Internet Protocol Version-4">
            <a:extLst>
              <a:ext uri="{FF2B5EF4-FFF2-40B4-BE49-F238E27FC236}">
                <a16:creationId xmlns:a16="http://schemas.microsoft.com/office/drawing/2014/main" id="{CEBF21EB-09DB-9F31-4078-AF5BF8F2C2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1295" y="2161398"/>
            <a:ext cx="4619735" cy="301829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4172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9717E-DE58-1D47-1853-64D683DF82D2}"/>
              </a:ext>
            </a:extLst>
          </p:cNvPr>
          <p:cNvSpPr>
            <a:spLocks noGrp="1"/>
          </p:cNvSpPr>
          <p:nvPr>
            <p:ph type="title"/>
          </p:nvPr>
        </p:nvSpPr>
        <p:spPr>
          <a:xfrm>
            <a:off x="891057" y="341115"/>
            <a:ext cx="2561059" cy="1153391"/>
          </a:xfrm>
        </p:spPr>
        <p:txBody>
          <a:bodyPr>
            <a:normAutofit fontScale="90000"/>
          </a:bodyPr>
          <a:lstStyle/>
          <a:p>
            <a:pPr algn="l"/>
            <a:r>
              <a:rPr lang="en-US" b="1" dirty="0"/>
              <a:t>IPV6: </a:t>
            </a:r>
            <a:br>
              <a:rPr lang="en-US" dirty="0"/>
            </a:br>
            <a:endParaRPr lang="en-US" dirty="0"/>
          </a:p>
        </p:txBody>
      </p:sp>
      <p:sp>
        <p:nvSpPr>
          <p:cNvPr id="3" name="Content Placeholder 2">
            <a:extLst>
              <a:ext uri="{FF2B5EF4-FFF2-40B4-BE49-F238E27FC236}">
                <a16:creationId xmlns:a16="http://schemas.microsoft.com/office/drawing/2014/main" id="{A6D98A2D-9DAE-704E-FE76-8752A6B5A7D7}"/>
              </a:ext>
            </a:extLst>
          </p:cNvPr>
          <p:cNvSpPr>
            <a:spLocks noGrp="1"/>
          </p:cNvSpPr>
          <p:nvPr>
            <p:ph idx="1"/>
          </p:nvPr>
        </p:nvSpPr>
        <p:spPr>
          <a:xfrm>
            <a:off x="791110" y="1299297"/>
            <a:ext cx="8502104" cy="4259405"/>
          </a:xfrm>
        </p:spPr>
        <p:txBody>
          <a:bodyPr>
            <a:normAutofit/>
          </a:bodyPr>
          <a:lstStyle/>
          <a:p>
            <a:pPr algn="just" fontAlgn="base"/>
            <a:r>
              <a:rPr lang="en-US" sz="2400" dirty="0">
                <a:latin typeface="Kalpurush" panose="02000600000000000000" pitchFamily="2" charset="0"/>
                <a:cs typeface="Kalpurush" panose="02000600000000000000" pitchFamily="2" charset="0"/>
              </a:rPr>
              <a:t>IPV6 </a:t>
            </a:r>
            <a:r>
              <a:rPr lang="as-IN" sz="2400" dirty="0">
                <a:latin typeface="Kalpurush" panose="02000600000000000000" pitchFamily="2" charset="0"/>
                <a:cs typeface="Kalpurush" panose="02000600000000000000" pitchFamily="2" charset="0"/>
              </a:rPr>
              <a:t>হলো </a:t>
            </a:r>
            <a:r>
              <a:rPr lang="en-US" sz="2400" dirty="0">
                <a:latin typeface="Kalpurush" panose="02000600000000000000" pitchFamily="2" charset="0"/>
                <a:cs typeface="Kalpurush" panose="02000600000000000000" pitchFamily="2" charset="0"/>
              </a:rPr>
              <a:t>Internet Protocol Version-6।</a:t>
            </a:r>
          </a:p>
          <a:p>
            <a:pPr algn="just" fontAlgn="base"/>
            <a:r>
              <a:rPr lang="en-US" sz="2400" dirty="0">
                <a:latin typeface="Kalpurush" panose="02000600000000000000" pitchFamily="2" charset="0"/>
                <a:cs typeface="Kalpurush" panose="02000600000000000000" pitchFamily="2" charset="0"/>
              </a:rPr>
              <a:t>IPV6 </a:t>
            </a:r>
            <a:r>
              <a:rPr lang="as-IN" sz="2400" dirty="0">
                <a:latin typeface="Kalpurush" panose="02000600000000000000" pitchFamily="2" charset="0"/>
                <a:cs typeface="Kalpurush" panose="02000600000000000000" pitchFamily="2" charset="0"/>
              </a:rPr>
              <a:t>এ প্রতিটি আইপি অ্যাড্রেসকে প্রকাশের জন্য মোট আটটি অংশ থাকে এবং প্রতি অংশে ১৬ বিট অর্থাৎ মোট ১২৮ বিট প্রয়োজন।</a:t>
            </a:r>
          </a:p>
          <a:p>
            <a:pPr algn="just" fontAlgn="base"/>
            <a:r>
              <a:rPr lang="as-IN" sz="2400" dirty="0">
                <a:latin typeface="Kalpurush" panose="02000600000000000000" pitchFamily="2" charset="0"/>
                <a:cs typeface="Kalpurush" panose="02000600000000000000" pitchFamily="2" charset="0"/>
              </a:rPr>
              <a:t>প্রতিটি অংশ কোলন (</a:t>
            </a:r>
            <a:r>
              <a:rPr lang="as-IN" sz="2400" b="1" dirty="0">
                <a:latin typeface="Kalpurush" panose="02000600000000000000" pitchFamily="2" charset="0"/>
                <a:cs typeface="Kalpurush" panose="02000600000000000000" pitchFamily="2" charset="0"/>
              </a:rPr>
              <a:t>:</a:t>
            </a:r>
            <a:r>
              <a:rPr lang="as-IN" sz="2400" dirty="0">
                <a:latin typeface="Kalpurush" panose="02000600000000000000" pitchFamily="2" charset="0"/>
                <a:cs typeface="Kalpurush" panose="02000600000000000000" pitchFamily="2" charset="0"/>
              </a:rPr>
              <a:t>) দ্বারা পৃথক করা হয়।</a:t>
            </a:r>
          </a:p>
          <a:p>
            <a:pPr algn="just" fontAlgn="base"/>
            <a:r>
              <a:rPr lang="en-US" sz="2400" dirty="0">
                <a:latin typeface="Kalpurush" panose="02000600000000000000" pitchFamily="2" charset="0"/>
                <a:cs typeface="Kalpurush" panose="02000600000000000000" pitchFamily="2" charset="0"/>
              </a:rPr>
              <a:t>IPV6 </a:t>
            </a:r>
            <a:r>
              <a:rPr lang="as-IN" sz="2400" dirty="0">
                <a:latin typeface="Kalpurush" panose="02000600000000000000" pitchFamily="2" charset="0"/>
                <a:cs typeface="Kalpurush" panose="02000600000000000000" pitchFamily="2" charset="0"/>
              </a:rPr>
              <a:t>এর অ্যাড্রেস সাধারণত </a:t>
            </a:r>
            <a:r>
              <a:rPr lang="en-US" sz="2400" dirty="0">
                <a:latin typeface="Kalpurush" panose="02000600000000000000" pitchFamily="2" charset="0"/>
                <a:cs typeface="Kalpurush" panose="02000600000000000000" pitchFamily="2" charset="0"/>
              </a:rPr>
              <a:t>Hexadecimal </a:t>
            </a:r>
            <a:r>
              <a:rPr lang="as-IN" sz="2400" dirty="0">
                <a:latin typeface="Kalpurush" panose="02000600000000000000" pitchFamily="2" charset="0"/>
                <a:cs typeface="Kalpurush" panose="02000600000000000000" pitchFamily="2" charset="0"/>
              </a:rPr>
              <a:t>ফরম্যাটে লেখা হয়।</a:t>
            </a:r>
          </a:p>
          <a:p>
            <a:pPr algn="just" fontAlgn="base"/>
            <a:r>
              <a:rPr lang="as-IN" sz="2400" dirty="0">
                <a:latin typeface="Kalpurush" panose="02000600000000000000" pitchFamily="2" charset="0"/>
                <a:cs typeface="Kalpurush" panose="02000600000000000000" pitchFamily="2" charset="0"/>
              </a:rPr>
              <a:t>যেমন: </a:t>
            </a:r>
            <a:r>
              <a:rPr lang="as-IN" sz="2400" b="1" dirty="0">
                <a:latin typeface="Kalpurush" panose="02000600000000000000" pitchFamily="2" charset="0"/>
                <a:cs typeface="Kalpurush" panose="02000600000000000000" pitchFamily="2" charset="0"/>
              </a:rPr>
              <a:t>2001:</a:t>
            </a:r>
            <a:r>
              <a:rPr lang="en-US" sz="2400" b="1" dirty="0">
                <a:latin typeface="Kalpurush" panose="02000600000000000000" pitchFamily="2" charset="0"/>
                <a:cs typeface="Kalpurush" panose="02000600000000000000" pitchFamily="2" charset="0"/>
              </a:rPr>
              <a:t>cdba:0000:0000:0000:0000:3257:9652.</a:t>
            </a:r>
            <a:r>
              <a:rPr lang="en-US" sz="2400" dirty="0">
                <a:latin typeface="Kalpurush" panose="02000600000000000000" pitchFamily="2" charset="0"/>
                <a:cs typeface="Kalpurush" panose="02000600000000000000" pitchFamily="2" charset="0"/>
              </a:rPr>
              <a:t> </a:t>
            </a:r>
            <a:r>
              <a:rPr lang="as-IN" sz="2400" dirty="0">
                <a:latin typeface="Kalpurush" panose="02000600000000000000" pitchFamily="2" charset="0"/>
                <a:cs typeface="Kalpurush" panose="02000600000000000000" pitchFamily="2" charset="0"/>
              </a:rPr>
              <a:t>এক্ষেত্রে শূন্যগুলো বাদ দেওয়া যেতে পারে। অর্থাৎ 2001:</a:t>
            </a:r>
            <a:r>
              <a:rPr lang="en-US" sz="2400" dirty="0" err="1">
                <a:latin typeface="Kalpurush" panose="02000600000000000000" pitchFamily="2" charset="0"/>
                <a:cs typeface="Kalpurush" panose="02000600000000000000" pitchFamily="2" charset="0"/>
              </a:rPr>
              <a:t>cdba</a:t>
            </a:r>
            <a:r>
              <a:rPr lang="en-US" sz="2400" dirty="0">
                <a:latin typeface="Kalpurush" panose="02000600000000000000" pitchFamily="2" charset="0"/>
                <a:cs typeface="Kalpurush" panose="02000600000000000000" pitchFamily="2" charset="0"/>
              </a:rPr>
              <a:t>::3257:9652 </a:t>
            </a:r>
            <a:r>
              <a:rPr lang="as-IN" sz="2400" dirty="0">
                <a:latin typeface="Kalpurush" panose="02000600000000000000" pitchFamily="2" charset="0"/>
                <a:cs typeface="Kalpurush" panose="02000600000000000000" pitchFamily="2" charset="0"/>
              </a:rPr>
              <a:t>লেখা যেতে পারে।</a:t>
            </a:r>
          </a:p>
          <a:p>
            <a:pPr algn="just" fontAlgn="base"/>
            <a:r>
              <a:rPr lang="en-US" sz="2400" dirty="0">
                <a:latin typeface="Kalpurush" panose="02000600000000000000" pitchFamily="2" charset="0"/>
                <a:cs typeface="Kalpurush" panose="02000600000000000000" pitchFamily="2" charset="0"/>
              </a:rPr>
              <a:t>IPV6 </a:t>
            </a:r>
            <a:r>
              <a:rPr lang="as-IN" sz="2400" dirty="0">
                <a:latin typeface="Kalpurush" panose="02000600000000000000" pitchFamily="2" charset="0"/>
                <a:cs typeface="Kalpurush" panose="02000600000000000000" pitchFamily="2" charset="0"/>
              </a:rPr>
              <a:t>দ্বারা মোট ২</a:t>
            </a:r>
            <a:r>
              <a:rPr lang="as-IN" sz="2400" baseline="30000" dirty="0">
                <a:latin typeface="Kalpurush" panose="02000600000000000000" pitchFamily="2" charset="0"/>
                <a:cs typeface="Kalpurush" panose="02000600000000000000" pitchFamily="2" charset="0"/>
              </a:rPr>
              <a:t>১২৮ </a:t>
            </a:r>
            <a:r>
              <a:rPr lang="as-IN" sz="2400" dirty="0">
                <a:latin typeface="Kalpurush" panose="02000600000000000000" pitchFamily="2" charset="0"/>
                <a:cs typeface="Kalpurush" panose="02000600000000000000" pitchFamily="2" charset="0"/>
              </a:rPr>
              <a:t>বা 3.4 </a:t>
            </a:r>
            <a:r>
              <a:rPr lang="en-US" sz="2400" dirty="0">
                <a:latin typeface="Kalpurush" panose="02000600000000000000" pitchFamily="2" charset="0"/>
                <a:cs typeface="Kalpurush" panose="02000600000000000000" pitchFamily="2" charset="0"/>
              </a:rPr>
              <a:t>x 10</a:t>
            </a:r>
            <a:r>
              <a:rPr lang="en-US" sz="2400" baseline="30000" dirty="0">
                <a:latin typeface="Kalpurush" panose="02000600000000000000" pitchFamily="2" charset="0"/>
                <a:cs typeface="Kalpurush" panose="02000600000000000000" pitchFamily="2" charset="0"/>
              </a:rPr>
              <a:t>38</a:t>
            </a:r>
            <a:r>
              <a:rPr lang="en-US" sz="2400" dirty="0">
                <a:latin typeface="Kalpurush" panose="02000600000000000000" pitchFamily="2" charset="0"/>
                <a:cs typeface="Kalpurush" panose="02000600000000000000" pitchFamily="2" charset="0"/>
              </a:rPr>
              <a:t>or 340 undecillion </a:t>
            </a:r>
            <a:r>
              <a:rPr lang="as-IN" sz="2400" dirty="0">
                <a:latin typeface="Kalpurush" panose="02000600000000000000" pitchFamily="2" charset="0"/>
                <a:cs typeface="Kalpurush" panose="02000600000000000000" pitchFamily="2" charset="0"/>
              </a:rPr>
              <a:t>সংখ্যক অদ্বিতীয় অ্যাড্রেস তৈরি করা সম্ভব।</a:t>
            </a:r>
          </a:p>
          <a:p>
            <a:pPr algn="just"/>
            <a:endParaRPr lang="en-US" sz="2400" dirty="0">
              <a:latin typeface="Kalpurush" panose="02000600000000000000" pitchFamily="2" charset="0"/>
              <a:cs typeface="Kalpurush" panose="02000600000000000000" pitchFamily="2" charset="0"/>
            </a:endParaRPr>
          </a:p>
        </p:txBody>
      </p:sp>
      <p:pic>
        <p:nvPicPr>
          <p:cNvPr id="2050" name="Picture 2" descr="Internet Protocol Version-6">
            <a:extLst>
              <a:ext uri="{FF2B5EF4-FFF2-40B4-BE49-F238E27FC236}">
                <a16:creationId xmlns:a16="http://schemas.microsoft.com/office/drawing/2014/main" id="{B0C10B67-2F8B-6C77-6C42-AD0AE552A3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90284" y="2085654"/>
            <a:ext cx="4011518" cy="3053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076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URL কি? এসইও অপ্টিমাইজড URL কিভাবে ...">
            <a:extLst>
              <a:ext uri="{FF2B5EF4-FFF2-40B4-BE49-F238E27FC236}">
                <a16:creationId xmlns:a16="http://schemas.microsoft.com/office/drawing/2014/main" id="{60E867BB-A804-D764-AC27-11D6DE10EC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0807" y="322183"/>
            <a:ext cx="11046460" cy="62136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39496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5B1FD9-3BB6-4DA9-A089-3B68C2323D4F}">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747A963-53E0-44AF-AF13-963FE676C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38A3B04-B0F3-4C12-A722-52B5CF6D97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403</TotalTime>
  <Words>1222</Words>
  <Application>Microsoft Office PowerPoint</Application>
  <PresentationFormat>Custom</PresentationFormat>
  <Paragraphs>111</Paragraphs>
  <Slides>18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Kalpurush</vt:lpstr>
      <vt:lpstr>Trebuchet MS</vt:lpstr>
      <vt:lpstr>Wingdings</vt:lpstr>
      <vt:lpstr>Wingdings 3</vt:lpstr>
      <vt:lpstr>Facet</vt:lpstr>
      <vt:lpstr>ওয়েব ডিজাইন পরিচিতি ও HTML</vt:lpstr>
      <vt:lpstr> অধ্যায়টি পাঠ শেষে শিক্ষার্থীরা-</vt:lpstr>
      <vt:lpstr> ভূমিকা (Introduction)</vt:lpstr>
      <vt:lpstr> ওয়েব কী? WWW কী?   </vt:lpstr>
      <vt:lpstr>ওয়েব পেজ কী? </vt:lpstr>
      <vt:lpstr>ওয়েব পেজের উপাদান </vt:lpstr>
      <vt:lpstr>ওয়েব সাইট কী?  </vt:lpstr>
      <vt:lpstr> ওয়েব সাইটের প্রকারভেদঃ</vt:lpstr>
      <vt:lpstr>স্ট্যাটিক ওয়েবসাইট কী?  </vt:lpstr>
      <vt:lpstr>স্ট্যাটিক ওয়েবসাইটের বৈশিষ্ট্য </vt:lpstr>
      <vt:lpstr>PowerPoint Presentation</vt:lpstr>
      <vt:lpstr>ডাইনামিক ওয়েবসাইট কী? </vt:lpstr>
      <vt:lpstr>ডাইনামিক ওয়েবসাইটের বৈশিষ্ট্য  </vt:lpstr>
      <vt:lpstr>PowerPoint Presentation</vt:lpstr>
      <vt:lpstr>  IP Address কী:</vt:lpstr>
      <vt:lpstr>  IPV4 :</vt:lpstr>
      <vt:lpstr>IPV6: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ALPHA TECH</dc:creator>
  <cp:lastModifiedBy>ALPHA TECH</cp:lastModifiedBy>
  <cp:revision>17</cp:revision>
  <dcterms:created xsi:type="dcterms:W3CDTF">2026-01-01T06:34:57Z</dcterms:created>
  <dcterms:modified xsi:type="dcterms:W3CDTF">2026-07-08T06:52:09Z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