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0D6244E-F565-4C2C-A633-202B29622242}" type="datetimeFigureOut">
              <a:rPr lang="en-US" smtClean="0"/>
              <a:t>08-Jul-26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921CE-279D-41FE-8D79-F51392133B74}" type="slidenum">
              <a:rPr lang="en-US" smtClean="0"/>
              <a:t>‹#›</a:t>
            </a:fld>
            <a:endParaRPr lang="en-US"/>
          </a:p>
        </p:txBody>
      </p:sp>
    </p:spTree>
    <p:extLst>
      <p:ext uri="{BB962C8B-B14F-4D97-AF65-F5344CB8AC3E}">
        <p14:creationId xmlns:p14="http://schemas.microsoft.com/office/powerpoint/2010/main" val="249653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D6244E-F565-4C2C-A633-202B29622242}" type="datetimeFigureOut">
              <a:rPr lang="en-US" smtClean="0"/>
              <a:t>08-Jul-26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921CE-279D-41FE-8D79-F51392133B74}" type="slidenum">
              <a:rPr lang="en-US" smtClean="0"/>
              <a:t>‹#›</a:t>
            </a:fld>
            <a:endParaRPr lang="en-US"/>
          </a:p>
        </p:txBody>
      </p:sp>
    </p:spTree>
    <p:extLst>
      <p:ext uri="{BB962C8B-B14F-4D97-AF65-F5344CB8AC3E}">
        <p14:creationId xmlns:p14="http://schemas.microsoft.com/office/powerpoint/2010/main" val="3357641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D6244E-F565-4C2C-A633-202B29622242}" type="datetimeFigureOut">
              <a:rPr lang="en-US" smtClean="0"/>
              <a:t>08-Jul-26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921CE-279D-41FE-8D79-F51392133B74}" type="slidenum">
              <a:rPr lang="en-US" smtClean="0"/>
              <a:t>‹#›</a:t>
            </a:fld>
            <a:endParaRPr lang="en-US"/>
          </a:p>
        </p:txBody>
      </p:sp>
    </p:spTree>
    <p:extLst>
      <p:ext uri="{BB962C8B-B14F-4D97-AF65-F5344CB8AC3E}">
        <p14:creationId xmlns:p14="http://schemas.microsoft.com/office/powerpoint/2010/main" val="2492090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0D6244E-F565-4C2C-A633-202B29622242}" type="datetimeFigureOut">
              <a:rPr lang="en-US" smtClean="0"/>
              <a:t>08-Jul-26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1921CE-279D-41FE-8D79-F51392133B74}" type="slidenum">
              <a:rPr lang="en-US" smtClean="0"/>
              <a:t>‹#›</a:t>
            </a:fld>
            <a:endParaRPr lang="en-US"/>
          </a:p>
        </p:txBody>
      </p:sp>
    </p:spTree>
    <p:extLst>
      <p:ext uri="{BB962C8B-B14F-4D97-AF65-F5344CB8AC3E}">
        <p14:creationId xmlns:p14="http://schemas.microsoft.com/office/powerpoint/2010/main" val="1949994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0D6244E-F565-4C2C-A633-202B29622242}" type="datetimeFigureOut">
              <a:rPr lang="en-US" smtClean="0"/>
              <a:t>08-Jul-26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1921CE-279D-41FE-8D79-F51392133B74}" type="slidenum">
              <a:rPr lang="en-US" smtClean="0"/>
              <a:t>‹#›</a:t>
            </a:fld>
            <a:endParaRPr lang="en-US"/>
          </a:p>
        </p:txBody>
      </p:sp>
    </p:spTree>
    <p:extLst>
      <p:ext uri="{BB962C8B-B14F-4D97-AF65-F5344CB8AC3E}">
        <p14:creationId xmlns:p14="http://schemas.microsoft.com/office/powerpoint/2010/main" val="2580343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0D6244E-F565-4C2C-A633-202B29622242}" type="datetimeFigureOut">
              <a:rPr lang="en-US" smtClean="0"/>
              <a:t>08-Jul-26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1921CE-279D-41FE-8D79-F51392133B74}" type="slidenum">
              <a:rPr lang="en-US" smtClean="0"/>
              <a:t>‹#›</a:t>
            </a:fld>
            <a:endParaRPr lang="en-US"/>
          </a:p>
        </p:txBody>
      </p:sp>
    </p:spTree>
    <p:extLst>
      <p:ext uri="{BB962C8B-B14F-4D97-AF65-F5344CB8AC3E}">
        <p14:creationId xmlns:p14="http://schemas.microsoft.com/office/powerpoint/2010/main" val="2477160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D6244E-F565-4C2C-A633-202B29622242}" type="datetimeFigureOut">
              <a:rPr lang="en-US" smtClean="0"/>
              <a:t>08-Jul-26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1921CE-279D-41FE-8D79-F51392133B74}" type="slidenum">
              <a:rPr lang="en-US" smtClean="0"/>
              <a:t>‹#›</a:t>
            </a:fld>
            <a:endParaRPr lang="en-US"/>
          </a:p>
        </p:txBody>
      </p:sp>
    </p:spTree>
    <p:extLst>
      <p:ext uri="{BB962C8B-B14F-4D97-AF65-F5344CB8AC3E}">
        <p14:creationId xmlns:p14="http://schemas.microsoft.com/office/powerpoint/2010/main" val="3332054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0D6244E-F565-4C2C-A633-202B29622242}" type="datetimeFigureOut">
              <a:rPr lang="en-US" smtClean="0"/>
              <a:t>08-Jul-26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1921CE-279D-41FE-8D79-F51392133B74}" type="slidenum">
              <a:rPr lang="en-US" smtClean="0"/>
              <a:t>‹#›</a:t>
            </a:fld>
            <a:endParaRPr lang="en-US"/>
          </a:p>
        </p:txBody>
      </p:sp>
    </p:spTree>
    <p:extLst>
      <p:ext uri="{BB962C8B-B14F-4D97-AF65-F5344CB8AC3E}">
        <p14:creationId xmlns:p14="http://schemas.microsoft.com/office/powerpoint/2010/main" val="72935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D6244E-F565-4C2C-A633-202B29622242}" type="datetimeFigureOut">
              <a:rPr lang="en-US" smtClean="0"/>
              <a:t>08-Jul-26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1921CE-279D-41FE-8D79-F51392133B74}" type="slidenum">
              <a:rPr lang="en-US" smtClean="0"/>
              <a:t>‹#›</a:t>
            </a:fld>
            <a:endParaRPr lang="en-US"/>
          </a:p>
        </p:txBody>
      </p:sp>
    </p:spTree>
    <p:extLst>
      <p:ext uri="{BB962C8B-B14F-4D97-AF65-F5344CB8AC3E}">
        <p14:creationId xmlns:p14="http://schemas.microsoft.com/office/powerpoint/2010/main" val="3249080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D6244E-F565-4C2C-A633-202B29622242}" type="datetimeFigureOut">
              <a:rPr lang="en-US" smtClean="0"/>
              <a:t>08-Jul-26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921CE-279D-41FE-8D79-F51392133B74}" type="slidenum">
              <a:rPr lang="en-US" smtClean="0"/>
              <a:t>‹#›</a:t>
            </a:fld>
            <a:endParaRPr lang="en-US"/>
          </a:p>
        </p:txBody>
      </p:sp>
    </p:spTree>
    <p:extLst>
      <p:ext uri="{BB962C8B-B14F-4D97-AF65-F5344CB8AC3E}">
        <p14:creationId xmlns:p14="http://schemas.microsoft.com/office/powerpoint/2010/main" val="272648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D6244E-F565-4C2C-A633-202B29622242}" type="datetimeFigureOut">
              <a:rPr lang="en-US" smtClean="0"/>
              <a:t>08-Jul-26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921CE-279D-41FE-8D79-F51392133B74}"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6139136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D6244E-F565-4C2C-A633-202B29622242}" type="datetimeFigureOut">
              <a:rPr lang="en-US" smtClean="0"/>
              <a:t>08-Jul-26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921CE-279D-41FE-8D79-F51392133B74}" type="slidenum">
              <a:rPr lang="en-US" smtClean="0"/>
              <a:t>‹#›</a:t>
            </a:fld>
            <a:endParaRPr lang="en-US"/>
          </a:p>
        </p:txBody>
      </p:sp>
    </p:spTree>
    <p:extLst>
      <p:ext uri="{BB962C8B-B14F-4D97-AF65-F5344CB8AC3E}">
        <p14:creationId xmlns:p14="http://schemas.microsoft.com/office/powerpoint/2010/main" val="3905595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D6244E-F565-4C2C-A633-202B29622242}" type="datetimeFigureOut">
              <a:rPr lang="en-US" smtClean="0"/>
              <a:t>08-Jul-26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921CE-279D-41FE-8D79-F51392133B7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22071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D6244E-F565-4C2C-A633-202B29622242}" type="datetimeFigureOut">
              <a:rPr lang="en-US" smtClean="0"/>
              <a:t>08-Jul-26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921CE-279D-41FE-8D79-F51392133B74}" type="slidenum">
              <a:rPr lang="en-US" smtClean="0"/>
              <a:t>‹#›</a:t>
            </a:fld>
            <a:endParaRPr lang="en-US"/>
          </a:p>
        </p:txBody>
      </p:sp>
    </p:spTree>
    <p:extLst>
      <p:ext uri="{BB962C8B-B14F-4D97-AF65-F5344CB8AC3E}">
        <p14:creationId xmlns:p14="http://schemas.microsoft.com/office/powerpoint/2010/main" val="26988802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D6244E-F565-4C2C-A633-202B29622242}" type="datetimeFigureOut">
              <a:rPr lang="en-US" smtClean="0"/>
              <a:t>08-Jul-26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921CE-279D-41FE-8D79-F51392133B74}" type="slidenum">
              <a:rPr lang="en-US" smtClean="0"/>
              <a:t>‹#›</a:t>
            </a:fld>
            <a:endParaRPr lang="en-US"/>
          </a:p>
        </p:txBody>
      </p:sp>
    </p:spTree>
    <p:extLst>
      <p:ext uri="{BB962C8B-B14F-4D97-AF65-F5344CB8AC3E}">
        <p14:creationId xmlns:p14="http://schemas.microsoft.com/office/powerpoint/2010/main" val="1683278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D6244E-F565-4C2C-A633-202B29622242}" type="datetimeFigureOut">
              <a:rPr lang="en-US" smtClean="0"/>
              <a:t>08-Jul-26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1921CE-279D-41FE-8D79-F51392133B74}" type="slidenum">
              <a:rPr lang="en-US" smtClean="0"/>
              <a:t>‹#›</a:t>
            </a:fld>
            <a:endParaRPr lang="en-US"/>
          </a:p>
        </p:txBody>
      </p:sp>
    </p:spTree>
    <p:extLst>
      <p:ext uri="{BB962C8B-B14F-4D97-AF65-F5344CB8AC3E}">
        <p14:creationId xmlns:p14="http://schemas.microsoft.com/office/powerpoint/2010/main" val="4180196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0D6244E-F565-4C2C-A633-202B29622242}" type="datetimeFigureOut">
              <a:rPr lang="en-US" smtClean="0"/>
              <a:t>08-Jul-26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51921CE-279D-41FE-8D79-F51392133B74}" type="slidenum">
              <a:rPr lang="en-US" smtClean="0"/>
              <a:t>‹#›</a:t>
            </a:fld>
            <a:endParaRPr lang="en-US"/>
          </a:p>
        </p:txBody>
      </p:sp>
    </p:spTree>
    <p:extLst>
      <p:ext uri="{BB962C8B-B14F-4D97-AF65-F5344CB8AC3E}">
        <p14:creationId xmlns:p14="http://schemas.microsoft.com/office/powerpoint/2010/main" val="31791919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mailto:sobujstate@gmail.com"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0D014FA-FD29-442B-A500-DAEBAE5419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660" y="326254"/>
            <a:ext cx="10635448" cy="5982440"/>
          </a:xfrm>
          <a:prstGeom prst="rect">
            <a:avLst/>
          </a:prstGeom>
        </p:spPr>
      </p:pic>
    </p:spTree>
    <p:extLst>
      <p:ext uri="{BB962C8B-B14F-4D97-AF65-F5344CB8AC3E}">
        <p14:creationId xmlns:p14="http://schemas.microsoft.com/office/powerpoint/2010/main" val="1607507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3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0E9D795-9021-4A8B-8AE1-903374D51DFE}"/>
              </a:ext>
            </a:extLst>
          </p:cNvPr>
          <p:cNvSpPr/>
          <p:nvPr/>
        </p:nvSpPr>
        <p:spPr>
          <a:xfrm>
            <a:off x="6031918" y="2581572"/>
            <a:ext cx="4233041" cy="261313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4500" b="1" u="sng" dirty="0" err="1">
                <a:solidFill>
                  <a:srgbClr val="7030A0"/>
                </a:solidFill>
                <a:latin typeface="NikoshBAN" pitchFamily="2" charset="0"/>
                <a:cs typeface="NikoshBAN" pitchFamily="2" charset="0"/>
              </a:rPr>
              <a:t>পাঠ</a:t>
            </a:r>
            <a:r>
              <a:rPr lang="en-US" sz="4500" b="1" u="sng" dirty="0">
                <a:solidFill>
                  <a:srgbClr val="7030A0"/>
                </a:solidFill>
                <a:latin typeface="NikoshBAN" pitchFamily="2" charset="0"/>
                <a:cs typeface="NikoshBAN" pitchFamily="2" charset="0"/>
              </a:rPr>
              <a:t> </a:t>
            </a:r>
            <a:r>
              <a:rPr lang="en-US" sz="4500" b="1" u="sng" dirty="0" err="1">
                <a:solidFill>
                  <a:srgbClr val="7030A0"/>
                </a:solidFill>
                <a:latin typeface="NikoshBAN" pitchFamily="2" charset="0"/>
                <a:cs typeface="NikoshBAN" pitchFamily="2" charset="0"/>
              </a:rPr>
              <a:t>পরিচিতি</a:t>
            </a:r>
            <a:endParaRPr lang="en-US" sz="4500" b="1" u="sng" dirty="0">
              <a:solidFill>
                <a:srgbClr val="7030A0"/>
              </a:solidFill>
              <a:latin typeface="NikoshBAN" pitchFamily="2" charset="0"/>
              <a:cs typeface="NikoshBAN" pitchFamily="2" charset="0"/>
            </a:endParaRPr>
          </a:p>
          <a:p>
            <a:pPr algn="ctr"/>
            <a:r>
              <a:rPr lang="bn-IN" sz="2000" b="1" dirty="0">
                <a:solidFill>
                  <a:srgbClr val="7030A0"/>
                </a:solidFill>
                <a:latin typeface="NikoshBAN" panose="02000000000000000000" pitchFamily="2" charset="0"/>
                <a:cs typeface="NikoshBAN" panose="02000000000000000000" pitchFamily="2" charset="0"/>
              </a:rPr>
              <a:t>শ্রেণি</a:t>
            </a:r>
            <a:r>
              <a:rPr lang="en-US" sz="2000" b="1" dirty="0">
                <a:solidFill>
                  <a:srgbClr val="7030A0"/>
                </a:solidFill>
                <a:latin typeface="NikoshBAN" panose="02000000000000000000" pitchFamily="2" charset="0"/>
                <a:cs typeface="NikoshBAN" panose="02000000000000000000" pitchFamily="2" charset="0"/>
              </a:rPr>
              <a:t>:</a:t>
            </a:r>
            <a:r>
              <a:rPr lang="bn-IN" sz="2000" b="1" dirty="0">
                <a:solidFill>
                  <a:srgbClr val="7030A0"/>
                </a:solidFill>
                <a:latin typeface="NikoshBAN" panose="02000000000000000000" pitchFamily="2" charset="0"/>
                <a:cs typeface="NikoshBAN" panose="02000000000000000000" pitchFamily="2" charset="0"/>
              </a:rPr>
              <a:t> </a:t>
            </a:r>
            <a:r>
              <a:rPr lang="en-US" sz="2000" b="1" dirty="0">
                <a:solidFill>
                  <a:srgbClr val="7030A0"/>
                </a:solidFill>
                <a:latin typeface="NikoshBAN" panose="02000000000000000000" pitchFamily="2" charset="0"/>
                <a:cs typeface="NikoshBAN" panose="02000000000000000000" pitchFamily="2" charset="0"/>
              </a:rPr>
              <a:t>৯</a:t>
            </a:r>
            <a:r>
              <a:rPr lang="bn-BD" sz="2000" b="1" dirty="0">
                <a:solidFill>
                  <a:srgbClr val="7030A0"/>
                </a:solidFill>
                <a:latin typeface="NikoshBAN" panose="02000000000000000000" pitchFamily="2" charset="0"/>
                <a:cs typeface="NikoshBAN" panose="02000000000000000000" pitchFamily="2" charset="0"/>
              </a:rPr>
              <a:t>ম</a:t>
            </a:r>
            <a:endParaRPr lang="bn-IN" sz="2000" b="1" dirty="0">
              <a:solidFill>
                <a:srgbClr val="7030A0"/>
              </a:solidFill>
              <a:latin typeface="NikoshBAN" panose="02000000000000000000" pitchFamily="2" charset="0"/>
              <a:cs typeface="NikoshBAN" panose="02000000000000000000" pitchFamily="2" charset="0"/>
            </a:endParaRPr>
          </a:p>
          <a:p>
            <a:pPr algn="ctr"/>
            <a:r>
              <a:rPr lang="bn-IN" sz="2000" b="1" dirty="0">
                <a:solidFill>
                  <a:srgbClr val="7030A0"/>
                </a:solidFill>
                <a:latin typeface="NikoshBAN" panose="02000000000000000000" pitchFamily="2" charset="0"/>
                <a:cs typeface="NikoshBAN" panose="02000000000000000000" pitchFamily="2" charset="0"/>
              </a:rPr>
              <a:t>বিষয়</a:t>
            </a:r>
            <a:r>
              <a:rPr lang="en-US" sz="2000" b="1" dirty="0">
                <a:solidFill>
                  <a:srgbClr val="7030A0"/>
                </a:solidFill>
                <a:latin typeface="NikoshBAN" panose="02000000000000000000" pitchFamily="2" charset="0"/>
                <a:cs typeface="NikoshBAN" panose="02000000000000000000" pitchFamily="2" charset="0"/>
              </a:rPr>
              <a:t>:</a:t>
            </a:r>
            <a:r>
              <a:rPr lang="bn-IN" sz="2000" b="1" dirty="0">
                <a:solidFill>
                  <a:srgbClr val="7030A0"/>
                </a:solidFill>
                <a:latin typeface="NikoshBAN" panose="02000000000000000000" pitchFamily="2" charset="0"/>
                <a:cs typeface="NikoshBAN" panose="02000000000000000000" pitchFamily="2" charset="0"/>
              </a:rPr>
              <a:t> </a:t>
            </a:r>
            <a:r>
              <a:rPr lang="bn-BD" sz="2000" b="1" dirty="0">
                <a:solidFill>
                  <a:srgbClr val="7030A0"/>
                </a:solidFill>
                <a:latin typeface="NikoshBAN" panose="02000000000000000000" pitchFamily="2" charset="0"/>
                <a:cs typeface="NikoshBAN" panose="02000000000000000000" pitchFamily="2" charset="0"/>
              </a:rPr>
              <a:t> তথ্য ও যোগাযোগ প্রযুক্তি </a:t>
            </a:r>
          </a:p>
          <a:p>
            <a:pPr algn="ctr"/>
            <a:r>
              <a:rPr lang="bn-IN" sz="2000" b="1" dirty="0">
                <a:solidFill>
                  <a:srgbClr val="7030A0"/>
                </a:solidFill>
                <a:latin typeface="NikoshBAN" panose="02000000000000000000" pitchFamily="2" charset="0"/>
                <a:cs typeface="NikoshBAN" panose="02000000000000000000" pitchFamily="2" charset="0"/>
              </a:rPr>
              <a:t>অধ্যায়</a:t>
            </a:r>
            <a:r>
              <a:rPr lang="en-US" sz="2000" b="1" dirty="0">
                <a:solidFill>
                  <a:srgbClr val="7030A0"/>
                </a:solidFill>
                <a:latin typeface="NikoshBAN" panose="02000000000000000000" pitchFamily="2" charset="0"/>
                <a:cs typeface="NikoshBAN" panose="02000000000000000000" pitchFamily="2" charset="0"/>
              </a:rPr>
              <a:t>: </a:t>
            </a:r>
            <a:r>
              <a:rPr lang="en-US" sz="2000" b="1" dirty="0">
                <a:solidFill>
                  <a:srgbClr val="7030A0"/>
                </a:solidFill>
                <a:latin typeface="Nikosh" pitchFamily="2" charset="0"/>
                <a:cs typeface="Nikosh" pitchFamily="2" charset="0"/>
              </a:rPr>
              <a:t>৩য় </a:t>
            </a:r>
            <a:r>
              <a:rPr lang="bn-BD" sz="2000" b="1" dirty="0">
                <a:solidFill>
                  <a:srgbClr val="7030A0"/>
                </a:solidFill>
                <a:latin typeface="Nikosh" pitchFamily="2" charset="0"/>
                <a:cs typeface="Nikosh" pitchFamily="2" charset="0"/>
              </a:rPr>
              <a:t> (</a:t>
            </a:r>
            <a:r>
              <a:rPr lang="as-IN" sz="2000" b="1" dirty="0">
                <a:solidFill>
                  <a:srgbClr val="7030A0"/>
                </a:solidFill>
                <a:latin typeface="NikoshBAN" panose="02000000000000000000" pitchFamily="2" charset="0"/>
                <a:cs typeface="NikoshBAN" panose="02000000000000000000" pitchFamily="2" charset="0"/>
              </a:rPr>
              <a:t>ইন্টারনেট ও ওয়েব পরিচিতি</a:t>
            </a:r>
            <a:r>
              <a:rPr lang="bn-BD" sz="2000" b="1" dirty="0">
                <a:solidFill>
                  <a:srgbClr val="7030A0"/>
                </a:solidFill>
                <a:latin typeface="Nikosh" pitchFamily="2" charset="0"/>
                <a:cs typeface="Nikosh" pitchFamily="2" charset="0"/>
              </a:rPr>
              <a:t>)</a:t>
            </a:r>
            <a:endParaRPr lang="en-US" sz="2000" b="1" dirty="0">
              <a:solidFill>
                <a:srgbClr val="7030A0"/>
              </a:solidFill>
              <a:latin typeface="NikoshBAN" panose="02000000000000000000" pitchFamily="2" charset="0"/>
              <a:cs typeface="NikoshBAN" panose="02000000000000000000" pitchFamily="2" charset="0"/>
            </a:endParaRPr>
          </a:p>
          <a:p>
            <a:pPr algn="ctr"/>
            <a:r>
              <a:rPr lang="bn-IN" sz="2000" b="1" dirty="0">
                <a:solidFill>
                  <a:srgbClr val="7030A0"/>
                </a:solidFill>
                <a:latin typeface="NikoshBAN" panose="02000000000000000000" pitchFamily="2" charset="0"/>
                <a:cs typeface="NikoshBAN" panose="02000000000000000000" pitchFamily="2" charset="0"/>
              </a:rPr>
              <a:t>সময়</a:t>
            </a:r>
            <a:r>
              <a:rPr lang="en-US" sz="2000" b="1" dirty="0">
                <a:solidFill>
                  <a:srgbClr val="7030A0"/>
                </a:solidFill>
                <a:latin typeface="NikoshBAN" panose="02000000000000000000" pitchFamily="2" charset="0"/>
                <a:cs typeface="NikoshBAN" panose="02000000000000000000" pitchFamily="2" charset="0"/>
              </a:rPr>
              <a:t>:</a:t>
            </a:r>
            <a:r>
              <a:rPr lang="bn-IN" sz="2000" b="1" dirty="0">
                <a:solidFill>
                  <a:srgbClr val="7030A0"/>
                </a:solidFill>
                <a:latin typeface="NikoshBAN" panose="02000000000000000000" pitchFamily="2" charset="0"/>
                <a:cs typeface="NikoshBAN" panose="02000000000000000000" pitchFamily="2" charset="0"/>
              </a:rPr>
              <a:t> </a:t>
            </a:r>
            <a:r>
              <a:rPr lang="en-GB" sz="2000" b="1" dirty="0">
                <a:solidFill>
                  <a:srgbClr val="7030A0"/>
                </a:solidFill>
                <a:latin typeface="NikoshBAN" panose="02000000000000000000" pitchFamily="2" charset="0"/>
                <a:cs typeface="NikoshBAN" panose="02000000000000000000" pitchFamily="2" charset="0"/>
              </a:rPr>
              <a:t>৪5 </a:t>
            </a:r>
            <a:r>
              <a:rPr lang="bn-IN" sz="2000" b="1" dirty="0">
                <a:solidFill>
                  <a:srgbClr val="7030A0"/>
                </a:solidFill>
                <a:latin typeface="NikoshBAN" panose="02000000000000000000" pitchFamily="2" charset="0"/>
                <a:cs typeface="NikoshBAN" panose="02000000000000000000" pitchFamily="2" charset="0"/>
              </a:rPr>
              <a:t>মিনিট  </a:t>
            </a:r>
          </a:p>
        </p:txBody>
      </p:sp>
      <p:sp>
        <p:nvSpPr>
          <p:cNvPr id="3" name="TextBox 2">
            <a:extLst>
              <a:ext uri="{FF2B5EF4-FFF2-40B4-BE49-F238E27FC236}">
                <a16:creationId xmlns:a16="http://schemas.microsoft.com/office/drawing/2014/main" id="{4821B9B9-8E2D-4654-AFE1-6F7994D61873}"/>
              </a:ext>
            </a:extLst>
          </p:cNvPr>
          <p:cNvSpPr txBox="1"/>
          <p:nvPr/>
        </p:nvSpPr>
        <p:spPr>
          <a:xfrm>
            <a:off x="4305594" y="694649"/>
            <a:ext cx="2914650" cy="1186175"/>
          </a:xfrm>
          <a:prstGeom prst="flowChartPunchedTape">
            <a:avLst/>
          </a:prstGeom>
          <a:ln/>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sz="4050" b="1" dirty="0" err="1">
                <a:latin typeface="NikoshBAN" pitchFamily="2" charset="0"/>
                <a:cs typeface="NikoshBAN" pitchFamily="2" charset="0"/>
              </a:rPr>
              <a:t>পরিচিতি</a:t>
            </a:r>
            <a:r>
              <a:rPr lang="en-US" sz="4050" dirty="0">
                <a:latin typeface="NikoshBAN" pitchFamily="2" charset="0"/>
                <a:cs typeface="NikoshBAN" pitchFamily="2" charset="0"/>
              </a:rPr>
              <a:t> </a:t>
            </a:r>
          </a:p>
        </p:txBody>
      </p:sp>
      <p:grpSp>
        <p:nvGrpSpPr>
          <p:cNvPr id="4" name="Group 3">
            <a:extLst>
              <a:ext uri="{FF2B5EF4-FFF2-40B4-BE49-F238E27FC236}">
                <a16:creationId xmlns:a16="http://schemas.microsoft.com/office/drawing/2014/main" id="{A6EAA173-EDD6-4C9F-87D2-8A5B40B0F6CB}"/>
              </a:ext>
            </a:extLst>
          </p:cNvPr>
          <p:cNvGrpSpPr/>
          <p:nvPr/>
        </p:nvGrpSpPr>
        <p:grpSpPr>
          <a:xfrm>
            <a:off x="1777199" y="2573415"/>
            <a:ext cx="3486150" cy="2654573"/>
            <a:chOff x="381000" y="2590800"/>
            <a:chExt cx="4114800" cy="3539430"/>
          </a:xfrm>
        </p:grpSpPr>
        <p:sp>
          <p:nvSpPr>
            <p:cNvPr id="5" name="TextBox 4">
              <a:extLst>
                <a:ext uri="{FF2B5EF4-FFF2-40B4-BE49-F238E27FC236}">
                  <a16:creationId xmlns:a16="http://schemas.microsoft.com/office/drawing/2014/main" id="{21E9D47B-D335-4DC9-86D4-37E299A61290}"/>
                </a:ext>
              </a:extLst>
            </p:cNvPr>
            <p:cNvSpPr txBox="1"/>
            <p:nvPr/>
          </p:nvSpPr>
          <p:spPr>
            <a:xfrm>
              <a:off x="381000" y="2590800"/>
              <a:ext cx="4114800" cy="3539430"/>
            </a:xfrm>
            <a:prstGeom prst="rect">
              <a:avLst/>
            </a:prstGeom>
            <a:gradFill>
              <a:gsLst>
                <a:gs pos="0">
                  <a:srgbClr val="03D4A8"/>
                </a:gs>
                <a:gs pos="25000">
                  <a:srgbClr val="21D6E0"/>
                </a:gs>
                <a:gs pos="75000">
                  <a:srgbClr val="0087E6"/>
                </a:gs>
                <a:gs pos="100000">
                  <a:srgbClr val="005CBF"/>
                </a:gs>
              </a:gsLst>
              <a:lin ang="5400000" scaled="0"/>
            </a:gradFill>
            <a:ln w="38100">
              <a:solidFill>
                <a:schemeClr val="tx1"/>
              </a:solidFill>
            </a:ln>
          </p:spPr>
          <p:txBody>
            <a:bodyPr wrap="square" rtlCol="0">
              <a:spAutoFit/>
            </a:bodyPr>
            <a:lstStyle/>
            <a:p>
              <a:pPr algn="ctr"/>
              <a:r>
                <a:rPr lang="en-US" sz="4050" b="1" u="sng" dirty="0" err="1">
                  <a:latin typeface="NikoshBAN" pitchFamily="2" charset="0"/>
                  <a:cs typeface="NikoshBAN" pitchFamily="2" charset="0"/>
                </a:rPr>
                <a:t>শিক্ষক</a:t>
              </a:r>
              <a:r>
                <a:rPr lang="en-US" sz="4050" b="1" u="sng" dirty="0">
                  <a:latin typeface="NikoshBAN" pitchFamily="2" charset="0"/>
                  <a:cs typeface="NikoshBAN" pitchFamily="2" charset="0"/>
                </a:rPr>
                <a:t> </a:t>
              </a:r>
              <a:r>
                <a:rPr lang="en-US" sz="4050" b="1" u="sng" dirty="0" err="1">
                  <a:latin typeface="NikoshBAN" pitchFamily="2" charset="0"/>
                  <a:cs typeface="NikoshBAN" pitchFamily="2" charset="0"/>
                </a:rPr>
                <a:t>পরিচিতি</a:t>
              </a:r>
              <a:endParaRPr lang="en-US" sz="4050" b="1" u="sng" dirty="0">
                <a:latin typeface="NikoshBAN" pitchFamily="2" charset="0"/>
                <a:cs typeface="NikoshBAN" pitchFamily="2" charset="0"/>
              </a:endParaRPr>
            </a:p>
            <a:p>
              <a:endParaRPr lang="en-US" b="1" dirty="0">
                <a:latin typeface="NikoshBAN" pitchFamily="2" charset="0"/>
                <a:cs typeface="NikoshBAN" pitchFamily="2" charset="0"/>
              </a:endParaRPr>
            </a:p>
            <a:p>
              <a:r>
                <a:rPr lang="en-US" b="1" dirty="0" err="1">
                  <a:latin typeface="NikoshBAN" pitchFamily="2" charset="0"/>
                  <a:cs typeface="NikoshBAN" pitchFamily="2" charset="0"/>
                </a:rPr>
                <a:t>মোঃ</a:t>
              </a:r>
              <a:r>
                <a:rPr lang="en-US" b="1" dirty="0">
                  <a:latin typeface="NikoshBAN" pitchFamily="2" charset="0"/>
                  <a:cs typeface="NikoshBAN" pitchFamily="2" charset="0"/>
                </a:rPr>
                <a:t> </a:t>
              </a:r>
              <a:r>
                <a:rPr lang="en-US" b="1" dirty="0" err="1">
                  <a:latin typeface="NikoshBAN" pitchFamily="2" charset="0"/>
                  <a:cs typeface="NikoshBAN" pitchFamily="2" charset="0"/>
                </a:rPr>
                <a:t>সোহেল</a:t>
              </a:r>
              <a:r>
                <a:rPr lang="en-US" b="1" dirty="0">
                  <a:latin typeface="NikoshBAN" pitchFamily="2" charset="0"/>
                  <a:cs typeface="NikoshBAN" pitchFamily="2" charset="0"/>
                </a:rPr>
                <a:t> </a:t>
              </a:r>
              <a:r>
                <a:rPr lang="en-US" b="1" dirty="0" err="1">
                  <a:latin typeface="NikoshBAN" pitchFamily="2" charset="0"/>
                  <a:cs typeface="NikoshBAN" pitchFamily="2" charset="0"/>
                </a:rPr>
                <a:t>রানা</a:t>
              </a:r>
              <a:endParaRPr lang="en-US" b="1" dirty="0">
                <a:latin typeface="NikoshBAN" pitchFamily="2" charset="0"/>
                <a:cs typeface="NikoshBAN" pitchFamily="2" charset="0"/>
              </a:endParaRPr>
            </a:p>
            <a:p>
              <a:r>
                <a:rPr lang="en-US" b="1" dirty="0" err="1">
                  <a:latin typeface="NikoshBAN" pitchFamily="2" charset="0"/>
                  <a:cs typeface="NikoshBAN" pitchFamily="2" charset="0"/>
                </a:rPr>
                <a:t>সিনিয়র</a:t>
              </a:r>
              <a:r>
                <a:rPr lang="en-US" b="1" dirty="0">
                  <a:latin typeface="NikoshBAN" pitchFamily="2" charset="0"/>
                  <a:cs typeface="NikoshBAN" pitchFamily="2" charset="0"/>
                </a:rPr>
                <a:t> </a:t>
              </a:r>
              <a:r>
                <a:rPr lang="en-US" b="1" dirty="0" err="1">
                  <a:latin typeface="NikoshBAN" pitchFamily="2" charset="0"/>
                  <a:cs typeface="NikoshBAN" pitchFamily="2" charset="0"/>
                </a:rPr>
                <a:t>শিক্ষক</a:t>
              </a:r>
              <a:r>
                <a:rPr lang="en-US" b="1" dirty="0">
                  <a:latin typeface="NikoshBAN" pitchFamily="2" charset="0"/>
                  <a:cs typeface="NikoshBAN" pitchFamily="2" charset="0"/>
                </a:rPr>
                <a:t> (</a:t>
              </a:r>
              <a:r>
                <a:rPr lang="en-US" b="1" dirty="0" err="1">
                  <a:latin typeface="NikoshBAN" pitchFamily="2" charset="0"/>
                  <a:cs typeface="NikoshBAN" pitchFamily="2" charset="0"/>
                </a:rPr>
                <a:t>আইসিটি</a:t>
              </a:r>
              <a:r>
                <a:rPr lang="en-US" b="1" dirty="0">
                  <a:latin typeface="NikoshBAN" pitchFamily="2" charset="0"/>
                  <a:cs typeface="NikoshBAN" pitchFamily="2" charset="0"/>
                </a:rPr>
                <a:t>)</a:t>
              </a:r>
            </a:p>
            <a:p>
              <a:r>
                <a:rPr lang="en-US" b="1" dirty="0" err="1">
                  <a:latin typeface="NikoshBAN" pitchFamily="2" charset="0"/>
                  <a:cs typeface="NikoshBAN" pitchFamily="2" charset="0"/>
                </a:rPr>
                <a:t>রাজশাহী</a:t>
              </a:r>
              <a:r>
                <a:rPr lang="en-US" b="1" dirty="0">
                  <a:latin typeface="NikoshBAN" pitchFamily="2" charset="0"/>
                  <a:cs typeface="NikoshBAN" pitchFamily="2" charset="0"/>
                </a:rPr>
                <a:t> </a:t>
              </a:r>
              <a:r>
                <a:rPr lang="en-US" b="1" dirty="0" err="1">
                  <a:latin typeface="NikoshBAN" pitchFamily="2" charset="0"/>
                  <a:cs typeface="NikoshBAN" pitchFamily="2" charset="0"/>
                </a:rPr>
                <a:t>স্যাটেলাইট</a:t>
              </a:r>
              <a:r>
                <a:rPr lang="en-US" b="1" dirty="0">
                  <a:latin typeface="NikoshBAN" pitchFamily="2" charset="0"/>
                  <a:cs typeface="NikoshBAN" pitchFamily="2" charset="0"/>
                </a:rPr>
                <a:t> </a:t>
              </a:r>
              <a:r>
                <a:rPr lang="en-US" b="1" dirty="0" err="1">
                  <a:latin typeface="NikoshBAN" pitchFamily="2" charset="0"/>
                  <a:cs typeface="NikoshBAN" pitchFamily="2" charset="0"/>
                </a:rPr>
                <a:t>টাউন</a:t>
              </a:r>
              <a:r>
                <a:rPr lang="en-US" b="1" dirty="0">
                  <a:latin typeface="NikoshBAN" pitchFamily="2" charset="0"/>
                  <a:cs typeface="NikoshBAN" pitchFamily="2" charset="0"/>
                </a:rPr>
                <a:t> </a:t>
              </a:r>
              <a:r>
                <a:rPr lang="en-US" b="1" dirty="0" err="1">
                  <a:latin typeface="NikoshBAN" pitchFamily="2" charset="0"/>
                  <a:cs typeface="NikoshBAN" pitchFamily="2" charset="0"/>
                </a:rPr>
                <a:t>হাই</a:t>
              </a:r>
              <a:r>
                <a:rPr lang="en-US" b="1" dirty="0">
                  <a:latin typeface="NikoshBAN" pitchFamily="2" charset="0"/>
                  <a:cs typeface="NikoshBAN" pitchFamily="2" charset="0"/>
                </a:rPr>
                <a:t> </a:t>
              </a:r>
              <a:r>
                <a:rPr lang="en-US" b="1" dirty="0" err="1">
                  <a:latin typeface="NikoshBAN" pitchFamily="2" charset="0"/>
                  <a:cs typeface="NikoshBAN" pitchFamily="2" charset="0"/>
                </a:rPr>
                <a:t>স্কুল</a:t>
              </a:r>
              <a:r>
                <a:rPr lang="en-US" b="1" dirty="0">
                  <a:latin typeface="NikoshBAN" pitchFamily="2" charset="0"/>
                  <a:cs typeface="NikoshBAN" pitchFamily="2" charset="0"/>
                </a:rPr>
                <a:t> </a:t>
              </a:r>
            </a:p>
            <a:p>
              <a:r>
                <a:rPr lang="en-US" b="1" dirty="0" err="1">
                  <a:latin typeface="NikoshBAN" pitchFamily="2" charset="0"/>
                  <a:cs typeface="NikoshBAN" pitchFamily="2" charset="0"/>
                </a:rPr>
                <a:t>মোবাইলঃ</a:t>
              </a:r>
              <a:r>
                <a:rPr lang="en-US" b="1" dirty="0">
                  <a:latin typeface="NikoshBAN" pitchFamily="2" charset="0"/>
                  <a:cs typeface="NikoshBAN" pitchFamily="2" charset="0"/>
                </a:rPr>
                <a:t> ০১৭১৯ ৪০২৬৭০</a:t>
              </a:r>
            </a:p>
            <a:p>
              <a:r>
                <a:rPr lang="en-US" b="1" dirty="0" err="1">
                  <a:latin typeface="NikoshBAN" pitchFamily="2" charset="0"/>
                  <a:cs typeface="NikoshBAN" pitchFamily="2" charset="0"/>
                </a:rPr>
                <a:t>ইমেইলঃ</a:t>
              </a:r>
              <a:r>
                <a:rPr lang="en-US" b="1" dirty="0">
                  <a:latin typeface="NikoshBAN" pitchFamily="2" charset="0"/>
                  <a:cs typeface="NikoshBAN" pitchFamily="2" charset="0"/>
                </a:rPr>
                <a:t> </a:t>
              </a:r>
              <a:r>
                <a:rPr lang="en-US" sz="1500" b="1" dirty="0">
                  <a:solidFill>
                    <a:srgbClr val="002060"/>
                  </a:solidFill>
                  <a:latin typeface="NikoshBAN" pitchFamily="2" charset="0"/>
                  <a:cs typeface="NikoshBAN" pitchFamily="2" charset="0"/>
                  <a:hlinkClick r:id="rId2">
                    <a:extLst>
                      <a:ext uri="{A12FA001-AC4F-418D-AE19-62706E023703}">
                        <ahyp:hlinkClr xmlns:ahyp="http://schemas.microsoft.com/office/drawing/2018/hyperlinkcolor" val="tx"/>
                      </a:ext>
                    </a:extLst>
                  </a:hlinkClick>
                </a:rPr>
                <a:t>sobujstate@gmail.com</a:t>
              </a:r>
              <a:endParaRPr lang="en-US" sz="1500" b="1" dirty="0">
                <a:solidFill>
                  <a:srgbClr val="002060"/>
                </a:solidFill>
                <a:latin typeface="NikoshBAN" pitchFamily="2" charset="0"/>
                <a:cs typeface="NikoshBAN" pitchFamily="2" charset="0"/>
              </a:endParaRPr>
            </a:p>
            <a:p>
              <a:r>
                <a:rPr lang="en-US" b="1" dirty="0">
                  <a:latin typeface="NikoshBAN" pitchFamily="2" charset="0"/>
                  <a:cs typeface="NikoshBAN" pitchFamily="2" charset="0"/>
                </a:rPr>
                <a:t> </a:t>
              </a:r>
              <a:endParaRPr lang="en-US" sz="3300" b="1" dirty="0">
                <a:latin typeface="NikoshBAN" pitchFamily="2" charset="0"/>
                <a:cs typeface="NikoshBAN" pitchFamily="2" charset="0"/>
              </a:endParaRPr>
            </a:p>
          </p:txBody>
        </p:sp>
        <p:grpSp>
          <p:nvGrpSpPr>
            <p:cNvPr id="6" name="Group 7">
              <a:extLst>
                <a:ext uri="{FF2B5EF4-FFF2-40B4-BE49-F238E27FC236}">
                  <a16:creationId xmlns:a16="http://schemas.microsoft.com/office/drawing/2014/main" id="{700D4106-14D0-403C-88F1-462FD871A22E}"/>
                </a:ext>
              </a:extLst>
            </p:cNvPr>
            <p:cNvGrpSpPr/>
            <p:nvPr/>
          </p:nvGrpSpPr>
          <p:grpSpPr>
            <a:xfrm>
              <a:off x="3524249" y="3352800"/>
              <a:ext cx="971551" cy="914400"/>
              <a:chOff x="533400" y="1219200"/>
              <a:chExt cx="1295400" cy="1219200"/>
            </a:xfrm>
          </p:grpSpPr>
          <p:pic>
            <p:nvPicPr>
              <p:cNvPr id="7" name="Picture 1" descr="C:\Users\16\Desktop\IMG-20251215-WA0005.jpg">
                <a:extLst>
                  <a:ext uri="{FF2B5EF4-FFF2-40B4-BE49-F238E27FC236}">
                    <a16:creationId xmlns:a16="http://schemas.microsoft.com/office/drawing/2014/main" id="{3A064E90-91D7-4A8E-8C51-871DB87D3925}"/>
                  </a:ext>
                </a:extLst>
              </p:cNvPr>
              <p:cNvPicPr>
                <a:picLocks noChangeAspect="1" noChangeArrowheads="1"/>
              </p:cNvPicPr>
              <p:nvPr/>
            </p:nvPicPr>
            <p:blipFill>
              <a:blip r:embed="rId3" cstate="print"/>
              <a:srcRect/>
              <a:stretch>
                <a:fillRect/>
              </a:stretch>
            </p:blipFill>
            <p:spPr bwMode="auto">
              <a:xfrm>
                <a:off x="533400" y="1219200"/>
                <a:ext cx="1295400" cy="1219200"/>
              </a:xfrm>
              <a:prstGeom prst="rect">
                <a:avLst/>
              </a:prstGeom>
              <a:noFill/>
            </p:spPr>
          </p:pic>
          <p:sp>
            <p:nvSpPr>
              <p:cNvPr id="8" name="Rectangle 7">
                <a:extLst>
                  <a:ext uri="{FF2B5EF4-FFF2-40B4-BE49-F238E27FC236}">
                    <a16:creationId xmlns:a16="http://schemas.microsoft.com/office/drawing/2014/main" id="{63607949-80C5-42DB-AF60-05FE6F4F23C5}"/>
                  </a:ext>
                </a:extLst>
              </p:cNvPr>
              <p:cNvSpPr/>
              <p:nvPr/>
            </p:nvSpPr>
            <p:spPr>
              <a:xfrm>
                <a:off x="533400" y="1219200"/>
                <a:ext cx="1295400" cy="1219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sp>
        <p:nvSpPr>
          <p:cNvPr id="9" name="TextBox 8">
            <a:extLst>
              <a:ext uri="{FF2B5EF4-FFF2-40B4-BE49-F238E27FC236}">
                <a16:creationId xmlns:a16="http://schemas.microsoft.com/office/drawing/2014/main" id="{88FA62DE-A2D2-49B0-9F45-997B590E9977}"/>
              </a:ext>
            </a:extLst>
          </p:cNvPr>
          <p:cNvSpPr txBox="1"/>
          <p:nvPr/>
        </p:nvSpPr>
        <p:spPr>
          <a:xfrm>
            <a:off x="1917577" y="6263781"/>
            <a:ext cx="7027247" cy="307777"/>
          </a:xfrm>
          <a:prstGeom prst="rect">
            <a:avLst/>
          </a:prstGeom>
          <a:solidFill>
            <a:schemeClr val="bg1"/>
          </a:solidFill>
          <a:ln>
            <a:noFill/>
          </a:ln>
        </p:spPr>
        <p:txBody>
          <a:bodyPr wrap="square" rtlCol="0">
            <a:spAutoFit/>
          </a:bodyPr>
          <a:lstStyle/>
          <a:p>
            <a:r>
              <a:rPr lang="en-US" sz="1400" b="1" dirty="0">
                <a:solidFill>
                  <a:srgbClr val="002060"/>
                </a:solidFill>
              </a:rPr>
              <a:t>Md. </a:t>
            </a:r>
            <a:r>
              <a:rPr lang="en-US" sz="1400" b="1" dirty="0" err="1">
                <a:solidFill>
                  <a:srgbClr val="002060"/>
                </a:solidFill>
              </a:rPr>
              <a:t>Sohel</a:t>
            </a:r>
            <a:r>
              <a:rPr lang="en-US" sz="1400" b="1" dirty="0">
                <a:solidFill>
                  <a:srgbClr val="002060"/>
                </a:solidFill>
              </a:rPr>
              <a:t> </a:t>
            </a:r>
            <a:r>
              <a:rPr lang="en-US" sz="1400" b="1" dirty="0">
                <a:solidFill>
                  <a:srgbClr val="002060"/>
                </a:solidFill>
                <a:cs typeface="NikoshBAN" panose="02000000000000000000" pitchFamily="2" charset="0"/>
              </a:rPr>
              <a:t>Rana</a:t>
            </a:r>
            <a:r>
              <a:rPr lang="en-US" sz="1400" b="1" dirty="0">
                <a:solidFill>
                  <a:srgbClr val="002060"/>
                </a:solidFill>
              </a:rPr>
              <a:t> ,Senior Teacher(ICT), Email: sobujstate@gmail.com</a:t>
            </a:r>
          </a:p>
        </p:txBody>
      </p:sp>
    </p:spTree>
    <p:extLst>
      <p:ext uri="{BB962C8B-B14F-4D97-AF65-F5344CB8AC3E}">
        <p14:creationId xmlns:p14="http://schemas.microsoft.com/office/powerpoint/2010/main" val="4060088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94D80495-1E43-46E4-BEBB-F6D2F790E295}"/>
              </a:ext>
            </a:extLst>
          </p:cNvPr>
          <p:cNvSpPr/>
          <p:nvPr/>
        </p:nvSpPr>
        <p:spPr>
          <a:xfrm>
            <a:off x="3608339" y="871994"/>
            <a:ext cx="3977506" cy="440010"/>
          </a:xfrm>
          <a:prstGeom prst="rect">
            <a:avLst/>
          </a:prstGeom>
          <a:noFill/>
          <a:ln/>
        </p:spPr>
        <p:txBody>
          <a:bodyPr wrap="none" lIns="0" tIns="0" rIns="0" bIns="0" rtlCol="0" anchor="t"/>
          <a:lstStyle/>
          <a:p>
            <a:pPr marL="0" indent="0" algn="ctr">
              <a:lnSpc>
                <a:spcPct val="104000"/>
              </a:lnSpc>
              <a:buNone/>
            </a:pPr>
            <a:r>
              <a:rPr lang="en-US" sz="2800" b="1" dirty="0" err="1">
                <a:solidFill>
                  <a:srgbClr val="1F1E1E"/>
                </a:solidFill>
                <a:latin typeface="NikoshBAN" panose="02000000000000000000" pitchFamily="2" charset="0"/>
                <a:ea typeface="Red Hat Text" pitchFamily="34" charset="-122"/>
                <a:cs typeface="NikoshBAN" panose="02000000000000000000" pitchFamily="2" charset="0"/>
              </a:rPr>
              <a:t>কিছু</a:t>
            </a:r>
            <a:r>
              <a:rPr lang="en-US" sz="2800" b="1" dirty="0">
                <a:solidFill>
                  <a:srgbClr val="1F1E1E"/>
                </a:solidFill>
                <a:latin typeface="NikoshBAN" panose="02000000000000000000" pitchFamily="2" charset="0"/>
                <a:ea typeface="Red Hat Text" pitchFamily="34" charset="-122"/>
                <a:cs typeface="NikoshBAN" panose="02000000000000000000" pitchFamily="2" charset="0"/>
              </a:rPr>
              <a:t> </a:t>
            </a:r>
            <a:r>
              <a:rPr lang="en-US" sz="2800" b="1" dirty="0" err="1">
                <a:solidFill>
                  <a:srgbClr val="1F1E1E"/>
                </a:solidFill>
                <a:latin typeface="NikoshBAN" panose="02000000000000000000" pitchFamily="2" charset="0"/>
                <a:ea typeface="Red Hat Text" pitchFamily="34" charset="-122"/>
                <a:cs typeface="NikoshBAN" panose="02000000000000000000" pitchFamily="2" charset="0"/>
              </a:rPr>
              <a:t>ছবি</a:t>
            </a:r>
            <a:r>
              <a:rPr lang="en-US" sz="2800" b="1" dirty="0">
                <a:solidFill>
                  <a:srgbClr val="1F1E1E"/>
                </a:solidFill>
                <a:latin typeface="NikoshBAN" panose="02000000000000000000" pitchFamily="2" charset="0"/>
                <a:ea typeface="Red Hat Text" pitchFamily="34" charset="-122"/>
                <a:cs typeface="NikoshBAN" panose="02000000000000000000" pitchFamily="2" charset="0"/>
              </a:rPr>
              <a:t> </a:t>
            </a:r>
            <a:r>
              <a:rPr lang="en-US" sz="2800" b="1" dirty="0" err="1">
                <a:solidFill>
                  <a:srgbClr val="1F1E1E"/>
                </a:solidFill>
                <a:latin typeface="NikoshBAN" panose="02000000000000000000" pitchFamily="2" charset="0"/>
                <a:ea typeface="Red Hat Text" pitchFamily="34" charset="-122"/>
                <a:cs typeface="NikoshBAN" panose="02000000000000000000" pitchFamily="2" charset="0"/>
              </a:rPr>
              <a:t>লক্ষ্য</a:t>
            </a:r>
            <a:r>
              <a:rPr lang="en-US" sz="2800" b="1" dirty="0">
                <a:solidFill>
                  <a:srgbClr val="1F1E1E"/>
                </a:solidFill>
                <a:latin typeface="NikoshBAN" panose="02000000000000000000" pitchFamily="2" charset="0"/>
                <a:ea typeface="Red Hat Text" pitchFamily="34" charset="-122"/>
                <a:cs typeface="NikoshBAN" panose="02000000000000000000" pitchFamily="2" charset="0"/>
              </a:rPr>
              <a:t> </a:t>
            </a:r>
            <a:r>
              <a:rPr lang="en-US" sz="2800" b="1" dirty="0" err="1">
                <a:solidFill>
                  <a:srgbClr val="1F1E1E"/>
                </a:solidFill>
                <a:latin typeface="NikoshBAN" panose="02000000000000000000" pitchFamily="2" charset="0"/>
                <a:ea typeface="Red Hat Text" pitchFamily="34" charset="-122"/>
                <a:cs typeface="NikoshBAN" panose="02000000000000000000" pitchFamily="2" charset="0"/>
              </a:rPr>
              <a:t>করি</a:t>
            </a:r>
            <a:r>
              <a:rPr lang="en-US" sz="2800" b="1" dirty="0">
                <a:solidFill>
                  <a:srgbClr val="1F1E1E"/>
                </a:solidFill>
                <a:latin typeface="NikoshBAN" panose="02000000000000000000" pitchFamily="2" charset="0"/>
                <a:ea typeface="Red Hat Text" pitchFamily="34" charset="-122"/>
                <a:cs typeface="NikoshBAN" panose="02000000000000000000" pitchFamily="2" charset="0"/>
              </a:rPr>
              <a:t> </a:t>
            </a:r>
            <a:endParaRPr lang="en-US" sz="2800" b="1" dirty="0">
              <a:latin typeface="NikoshBAN" panose="02000000000000000000" pitchFamily="2" charset="0"/>
              <a:cs typeface="NikoshBAN" panose="02000000000000000000" pitchFamily="2" charset="0"/>
            </a:endParaRPr>
          </a:p>
        </p:txBody>
      </p:sp>
      <p:pic>
        <p:nvPicPr>
          <p:cNvPr id="3" name="Picture 2">
            <a:extLst>
              <a:ext uri="{FF2B5EF4-FFF2-40B4-BE49-F238E27FC236}">
                <a16:creationId xmlns:a16="http://schemas.microsoft.com/office/drawing/2014/main" id="{C4317570-7784-4EB8-906A-598EFA91B8F6}"/>
              </a:ext>
            </a:extLst>
          </p:cNvPr>
          <p:cNvPicPr>
            <a:picLocks noChangeAspect="1"/>
          </p:cNvPicPr>
          <p:nvPr/>
        </p:nvPicPr>
        <p:blipFill>
          <a:blip r:embed="rId2"/>
          <a:stretch>
            <a:fillRect/>
          </a:stretch>
        </p:blipFill>
        <p:spPr>
          <a:xfrm>
            <a:off x="3537720" y="2232903"/>
            <a:ext cx="4048125" cy="2828925"/>
          </a:xfrm>
          <a:prstGeom prst="rect">
            <a:avLst/>
          </a:prstGeom>
        </p:spPr>
      </p:pic>
      <p:sp>
        <p:nvSpPr>
          <p:cNvPr id="4" name="TextBox 3">
            <a:extLst>
              <a:ext uri="{FF2B5EF4-FFF2-40B4-BE49-F238E27FC236}">
                <a16:creationId xmlns:a16="http://schemas.microsoft.com/office/drawing/2014/main" id="{5AEF5BCE-4569-430E-AA38-A2C41CEBF8EB}"/>
              </a:ext>
            </a:extLst>
          </p:cNvPr>
          <p:cNvSpPr txBox="1"/>
          <p:nvPr/>
        </p:nvSpPr>
        <p:spPr>
          <a:xfrm>
            <a:off x="2281561" y="6263781"/>
            <a:ext cx="6663263" cy="307777"/>
          </a:xfrm>
          <a:prstGeom prst="rect">
            <a:avLst/>
          </a:prstGeom>
          <a:solidFill>
            <a:schemeClr val="bg1"/>
          </a:solidFill>
          <a:ln>
            <a:noFill/>
          </a:ln>
        </p:spPr>
        <p:txBody>
          <a:bodyPr wrap="square" rtlCol="0">
            <a:spAutoFit/>
          </a:bodyPr>
          <a:lstStyle/>
          <a:p>
            <a:r>
              <a:rPr lang="en-US" sz="1400" b="1" dirty="0">
                <a:solidFill>
                  <a:srgbClr val="002060"/>
                </a:solidFill>
              </a:rPr>
              <a:t>Md. </a:t>
            </a:r>
            <a:r>
              <a:rPr lang="en-US" sz="1400" b="1" dirty="0" err="1">
                <a:solidFill>
                  <a:srgbClr val="002060"/>
                </a:solidFill>
              </a:rPr>
              <a:t>Sohel</a:t>
            </a:r>
            <a:r>
              <a:rPr lang="en-US" sz="1400" b="1" dirty="0">
                <a:solidFill>
                  <a:srgbClr val="002060"/>
                </a:solidFill>
              </a:rPr>
              <a:t> </a:t>
            </a:r>
            <a:r>
              <a:rPr lang="en-US" sz="1400" b="1" dirty="0">
                <a:solidFill>
                  <a:srgbClr val="002060"/>
                </a:solidFill>
                <a:cs typeface="NikoshBAN" panose="02000000000000000000" pitchFamily="2" charset="0"/>
              </a:rPr>
              <a:t>Rana</a:t>
            </a:r>
            <a:r>
              <a:rPr lang="en-US" sz="1400" b="1" dirty="0">
                <a:solidFill>
                  <a:srgbClr val="002060"/>
                </a:solidFill>
              </a:rPr>
              <a:t> ,Senior Teacher(ICT), Email: sobujstate@gmail.com</a:t>
            </a:r>
          </a:p>
        </p:txBody>
      </p:sp>
    </p:spTree>
    <p:extLst>
      <p:ext uri="{BB962C8B-B14F-4D97-AF65-F5344CB8AC3E}">
        <p14:creationId xmlns:p14="http://schemas.microsoft.com/office/powerpoint/2010/main" val="306482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80">
                                          <p:stCondLst>
                                            <p:cond delay="0"/>
                                          </p:stCondLst>
                                        </p:cTn>
                                        <p:tgtEl>
                                          <p:spTgt spid="3"/>
                                        </p:tgtEl>
                                      </p:cBhvr>
                                    </p:animEffect>
                                    <p:anim calcmode="lin" valueType="num">
                                      <p:cBhvr>
                                        <p:cTn id="1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9" dur="26">
                                          <p:stCondLst>
                                            <p:cond delay="650"/>
                                          </p:stCondLst>
                                        </p:cTn>
                                        <p:tgtEl>
                                          <p:spTgt spid="3"/>
                                        </p:tgtEl>
                                      </p:cBhvr>
                                      <p:to x="100000" y="60000"/>
                                    </p:animScale>
                                    <p:animScale>
                                      <p:cBhvr>
                                        <p:cTn id="20" dur="166" decel="50000">
                                          <p:stCondLst>
                                            <p:cond delay="676"/>
                                          </p:stCondLst>
                                        </p:cTn>
                                        <p:tgtEl>
                                          <p:spTgt spid="3"/>
                                        </p:tgtEl>
                                      </p:cBhvr>
                                      <p:to x="100000" y="100000"/>
                                    </p:animScale>
                                    <p:animScale>
                                      <p:cBhvr>
                                        <p:cTn id="21" dur="26">
                                          <p:stCondLst>
                                            <p:cond delay="1312"/>
                                          </p:stCondLst>
                                        </p:cTn>
                                        <p:tgtEl>
                                          <p:spTgt spid="3"/>
                                        </p:tgtEl>
                                      </p:cBhvr>
                                      <p:to x="100000" y="80000"/>
                                    </p:animScale>
                                    <p:animScale>
                                      <p:cBhvr>
                                        <p:cTn id="22" dur="166" decel="50000">
                                          <p:stCondLst>
                                            <p:cond delay="1338"/>
                                          </p:stCondLst>
                                        </p:cTn>
                                        <p:tgtEl>
                                          <p:spTgt spid="3"/>
                                        </p:tgtEl>
                                      </p:cBhvr>
                                      <p:to x="100000" y="100000"/>
                                    </p:animScale>
                                    <p:animScale>
                                      <p:cBhvr>
                                        <p:cTn id="23" dur="26">
                                          <p:stCondLst>
                                            <p:cond delay="1642"/>
                                          </p:stCondLst>
                                        </p:cTn>
                                        <p:tgtEl>
                                          <p:spTgt spid="3"/>
                                        </p:tgtEl>
                                      </p:cBhvr>
                                      <p:to x="100000" y="90000"/>
                                    </p:animScale>
                                    <p:animScale>
                                      <p:cBhvr>
                                        <p:cTn id="24" dur="166" decel="50000">
                                          <p:stCondLst>
                                            <p:cond delay="1668"/>
                                          </p:stCondLst>
                                        </p:cTn>
                                        <p:tgtEl>
                                          <p:spTgt spid="3"/>
                                        </p:tgtEl>
                                      </p:cBhvr>
                                      <p:to x="100000" y="100000"/>
                                    </p:animScale>
                                    <p:animScale>
                                      <p:cBhvr>
                                        <p:cTn id="25" dur="26">
                                          <p:stCondLst>
                                            <p:cond delay="1808"/>
                                          </p:stCondLst>
                                        </p:cTn>
                                        <p:tgtEl>
                                          <p:spTgt spid="3"/>
                                        </p:tgtEl>
                                      </p:cBhvr>
                                      <p:to x="100000" y="95000"/>
                                    </p:animScale>
                                    <p:animScale>
                                      <p:cBhvr>
                                        <p:cTn id="26"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3A25D7-DA35-4E9F-A4CA-45B2AF2D30AE}"/>
              </a:ext>
            </a:extLst>
          </p:cNvPr>
          <p:cNvSpPr txBox="1"/>
          <p:nvPr/>
        </p:nvSpPr>
        <p:spPr>
          <a:xfrm>
            <a:off x="2183907" y="6263781"/>
            <a:ext cx="6760917" cy="307777"/>
          </a:xfrm>
          <a:prstGeom prst="rect">
            <a:avLst/>
          </a:prstGeom>
          <a:solidFill>
            <a:schemeClr val="bg1"/>
          </a:solidFill>
          <a:ln>
            <a:noFill/>
          </a:ln>
        </p:spPr>
        <p:txBody>
          <a:bodyPr wrap="square" rtlCol="0">
            <a:spAutoFit/>
          </a:bodyPr>
          <a:lstStyle/>
          <a:p>
            <a:r>
              <a:rPr lang="en-US" sz="1400" b="1" dirty="0">
                <a:solidFill>
                  <a:srgbClr val="002060"/>
                </a:solidFill>
              </a:rPr>
              <a:t>Md. </a:t>
            </a:r>
            <a:r>
              <a:rPr lang="en-US" sz="1400" b="1" dirty="0" err="1">
                <a:solidFill>
                  <a:srgbClr val="002060"/>
                </a:solidFill>
              </a:rPr>
              <a:t>Sohel</a:t>
            </a:r>
            <a:r>
              <a:rPr lang="en-US" sz="1400" b="1" dirty="0">
                <a:solidFill>
                  <a:srgbClr val="002060"/>
                </a:solidFill>
              </a:rPr>
              <a:t> </a:t>
            </a:r>
            <a:r>
              <a:rPr lang="en-US" sz="1400" b="1" dirty="0">
                <a:solidFill>
                  <a:srgbClr val="002060"/>
                </a:solidFill>
                <a:cs typeface="NikoshBAN" panose="02000000000000000000" pitchFamily="2" charset="0"/>
              </a:rPr>
              <a:t>Rana</a:t>
            </a:r>
            <a:r>
              <a:rPr lang="en-US" sz="1400" b="1" dirty="0">
                <a:solidFill>
                  <a:srgbClr val="002060"/>
                </a:solidFill>
              </a:rPr>
              <a:t> ,Senior Teacher(ICT), Email: sobujstate@gmail.com</a:t>
            </a:r>
          </a:p>
        </p:txBody>
      </p:sp>
      <p:sp>
        <p:nvSpPr>
          <p:cNvPr id="3" name="TextBox 2">
            <a:extLst>
              <a:ext uri="{FF2B5EF4-FFF2-40B4-BE49-F238E27FC236}">
                <a16:creationId xmlns:a16="http://schemas.microsoft.com/office/drawing/2014/main" id="{41426BDB-669D-497F-860B-9230E47D1A4B}"/>
              </a:ext>
            </a:extLst>
          </p:cNvPr>
          <p:cNvSpPr txBox="1"/>
          <p:nvPr/>
        </p:nvSpPr>
        <p:spPr>
          <a:xfrm>
            <a:off x="3343669" y="1268902"/>
            <a:ext cx="4972050" cy="1323439"/>
          </a:xfrm>
          <a:prstGeom prst="rect">
            <a:avLst/>
          </a:prstGeom>
          <a:noFill/>
        </p:spPr>
        <p:txBody>
          <a:bodyPr wrap="square">
            <a:spAutoFit/>
          </a:bodyPr>
          <a:lstStyle/>
          <a:p>
            <a:r>
              <a:rPr lang="as-IN" sz="8000" b="1" dirty="0">
                <a:solidFill>
                  <a:srgbClr val="7030A0"/>
                </a:solidFill>
                <a:latin typeface="NikoshBAN" panose="02000000000000000000" pitchFamily="2" charset="0"/>
                <a:cs typeface="NikoshBAN" panose="02000000000000000000" pitchFamily="2" charset="0"/>
              </a:rPr>
              <a:t>ওয়েব ব্রাউজার</a:t>
            </a:r>
            <a:endParaRPr lang="en-US" sz="8000" b="1" dirty="0">
              <a:solidFill>
                <a:srgbClr val="7030A0"/>
              </a:solidFill>
            </a:endParaRPr>
          </a:p>
        </p:txBody>
      </p:sp>
    </p:spTree>
    <p:extLst>
      <p:ext uri="{BB962C8B-B14F-4D97-AF65-F5344CB8AC3E}">
        <p14:creationId xmlns:p14="http://schemas.microsoft.com/office/powerpoint/2010/main" val="2738603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C88E99A-4EF2-4457-8FBD-481E7F26C79B}"/>
              </a:ext>
            </a:extLst>
          </p:cNvPr>
          <p:cNvSpPr txBox="1"/>
          <p:nvPr/>
        </p:nvSpPr>
        <p:spPr>
          <a:xfrm>
            <a:off x="2785577" y="1903728"/>
            <a:ext cx="6289398" cy="2092881"/>
          </a:xfrm>
          <a:prstGeom prst="rect">
            <a:avLst/>
          </a:prstGeom>
          <a:noFill/>
        </p:spPr>
        <p:txBody>
          <a:bodyPr wrap="square" rtlCol="0">
            <a:spAutoFit/>
          </a:bodyPr>
          <a:lstStyle/>
          <a:p>
            <a:r>
              <a:rPr lang="en-US" sz="2800" b="1" dirty="0" err="1">
                <a:solidFill>
                  <a:srgbClr val="00B050"/>
                </a:solidFill>
                <a:latin typeface="NikoshBAN" panose="02000000000000000000" pitchFamily="2" charset="0"/>
                <a:cs typeface="NikoshBAN" panose="02000000000000000000" pitchFamily="2" charset="0"/>
              </a:rPr>
              <a:t>এই</a:t>
            </a:r>
            <a:r>
              <a:rPr lang="en-US" sz="2800" b="1" dirty="0">
                <a:solidFill>
                  <a:srgbClr val="00B050"/>
                </a:solidFill>
                <a:latin typeface="NikoshBAN" panose="02000000000000000000" pitchFamily="2" charset="0"/>
                <a:cs typeface="NikoshBAN" panose="02000000000000000000" pitchFamily="2" charset="0"/>
              </a:rPr>
              <a:t> </a:t>
            </a:r>
            <a:r>
              <a:rPr lang="en-US" sz="2800" b="1" dirty="0" err="1">
                <a:solidFill>
                  <a:srgbClr val="00B050"/>
                </a:solidFill>
                <a:latin typeface="NikoshBAN" panose="02000000000000000000" pitchFamily="2" charset="0"/>
                <a:cs typeface="NikoshBAN" panose="02000000000000000000" pitchFamily="2" charset="0"/>
              </a:rPr>
              <a:t>পাঠ</a:t>
            </a:r>
            <a:r>
              <a:rPr lang="en-US" sz="2800" b="1" dirty="0">
                <a:solidFill>
                  <a:srgbClr val="00B050"/>
                </a:solidFill>
                <a:latin typeface="NikoshBAN" panose="02000000000000000000" pitchFamily="2" charset="0"/>
                <a:cs typeface="NikoshBAN" panose="02000000000000000000" pitchFamily="2" charset="0"/>
              </a:rPr>
              <a:t> </a:t>
            </a:r>
            <a:r>
              <a:rPr lang="en-US" sz="2800" b="1" dirty="0" err="1">
                <a:solidFill>
                  <a:srgbClr val="00B050"/>
                </a:solidFill>
                <a:latin typeface="NikoshBAN" panose="02000000000000000000" pitchFamily="2" charset="0"/>
                <a:cs typeface="NikoshBAN" panose="02000000000000000000" pitchFamily="2" charset="0"/>
              </a:rPr>
              <a:t>শেষে</a:t>
            </a:r>
            <a:r>
              <a:rPr lang="en-US" sz="2800" b="1" dirty="0">
                <a:solidFill>
                  <a:srgbClr val="00B050"/>
                </a:solidFill>
                <a:latin typeface="NikoshBAN" panose="02000000000000000000" pitchFamily="2" charset="0"/>
                <a:cs typeface="NikoshBAN" panose="02000000000000000000" pitchFamily="2" charset="0"/>
              </a:rPr>
              <a:t> </a:t>
            </a:r>
            <a:r>
              <a:rPr lang="en-US" sz="2800" b="1" dirty="0" err="1">
                <a:solidFill>
                  <a:srgbClr val="00B050"/>
                </a:solidFill>
                <a:latin typeface="NikoshBAN" panose="02000000000000000000" pitchFamily="2" charset="0"/>
                <a:cs typeface="NikoshBAN" panose="02000000000000000000" pitchFamily="2" charset="0"/>
              </a:rPr>
              <a:t>শিক্ষার্থীরা</a:t>
            </a:r>
            <a:r>
              <a:rPr lang="en-US" sz="2800" b="1" dirty="0">
                <a:solidFill>
                  <a:srgbClr val="00B050"/>
                </a:solidFill>
                <a:latin typeface="NikoshBAN" panose="02000000000000000000" pitchFamily="2" charset="0"/>
                <a:cs typeface="NikoshBAN" panose="02000000000000000000" pitchFamily="2" charset="0"/>
              </a:rPr>
              <a:t> …….</a:t>
            </a:r>
          </a:p>
          <a:p>
            <a:pPr marL="285750" lvl="0" indent="-285750" eaLnBrk="0" fontAlgn="base" hangingPunct="0">
              <a:spcBef>
                <a:spcPct val="0"/>
              </a:spcBef>
              <a:spcAft>
                <a:spcPct val="0"/>
              </a:spcAft>
              <a:buFont typeface="Wingdings" panose="05000000000000000000" pitchFamily="2" charset="2"/>
              <a:buChar char="Ø"/>
            </a:pPr>
            <a:r>
              <a:rPr lang="as-IN" sz="2800" dirty="0">
                <a:solidFill>
                  <a:srgbClr val="7030A0"/>
                </a:solidFill>
                <a:latin typeface="NikoshBAN" panose="02000000000000000000" pitchFamily="2" charset="0"/>
                <a:cs typeface="NikoshBAN" panose="02000000000000000000" pitchFamily="2" charset="0"/>
              </a:rPr>
              <a:t>ওয়েব ব্রাউজার </a:t>
            </a:r>
            <a:r>
              <a:rPr lang="bn-IN" altLang="en-US" sz="2800" dirty="0">
                <a:solidFill>
                  <a:srgbClr val="7030A0"/>
                </a:solidFill>
                <a:latin typeface="NikoshBAN" panose="02000000000000000000" pitchFamily="2" charset="0"/>
                <a:cs typeface="NikoshBAN" panose="02000000000000000000" pitchFamily="2" charset="0"/>
              </a:rPr>
              <a:t>গুরুত্ব ব্যাখ্যা করতে পারবে।</a:t>
            </a:r>
            <a:endParaRPr lang="en-US" altLang="en-US" sz="2800" dirty="0">
              <a:solidFill>
                <a:srgbClr val="7030A0"/>
              </a:solidFill>
              <a:latin typeface="NikoshBAN" panose="02000000000000000000" pitchFamily="2" charset="0"/>
              <a:cs typeface="NikoshBAN" panose="02000000000000000000" pitchFamily="2" charset="0"/>
            </a:endParaRPr>
          </a:p>
          <a:p>
            <a:pPr marL="285750" indent="-285750">
              <a:buFont typeface="Wingdings" panose="05000000000000000000" pitchFamily="2" charset="2"/>
              <a:buChar char="Ø"/>
            </a:pPr>
            <a:r>
              <a:rPr lang="as-IN" sz="2800" dirty="0">
                <a:solidFill>
                  <a:srgbClr val="7030A0"/>
                </a:solidFill>
                <a:latin typeface="NikoshBAN" panose="02000000000000000000" pitchFamily="2" charset="0"/>
                <a:cs typeface="NikoshBAN" panose="02000000000000000000" pitchFamily="2" charset="0"/>
              </a:rPr>
              <a:t>ওয়েব ব্রাউজার ব্যবহার </a:t>
            </a:r>
            <a:r>
              <a:rPr lang="bn-IN" altLang="en-US" sz="2800" dirty="0">
                <a:solidFill>
                  <a:srgbClr val="7030A0"/>
                </a:solidFill>
                <a:latin typeface="NikoshBAN" panose="02000000000000000000" pitchFamily="2" charset="0"/>
                <a:cs typeface="NikoshBAN" panose="02000000000000000000" pitchFamily="2" charset="0"/>
              </a:rPr>
              <a:t>করতে পারবে।</a:t>
            </a:r>
            <a:endParaRPr lang="en-US" sz="2800" dirty="0">
              <a:solidFill>
                <a:srgbClr val="7030A0"/>
              </a:solidFill>
              <a:latin typeface="NikoshBAN" panose="02000000000000000000" pitchFamily="2" charset="0"/>
              <a:cs typeface="NikoshBAN" panose="02000000000000000000" pitchFamily="2" charset="0"/>
            </a:endParaRPr>
          </a:p>
          <a:p>
            <a:pPr marL="285750" indent="-285750">
              <a:buFont typeface="Wingdings" panose="05000000000000000000" pitchFamily="2" charset="2"/>
              <a:buChar char="Ø"/>
            </a:pPr>
            <a:r>
              <a:rPr lang="as-IN" sz="2800" dirty="0">
                <a:solidFill>
                  <a:srgbClr val="7030A0"/>
                </a:solidFill>
                <a:latin typeface="NikoshBAN" panose="02000000000000000000" pitchFamily="2" charset="0"/>
                <a:cs typeface="NikoshBAN" panose="02000000000000000000" pitchFamily="2" charset="0"/>
              </a:rPr>
              <a:t>ওয়েব ব্রাউজার </a:t>
            </a:r>
            <a:r>
              <a:rPr lang="en-US" sz="2800" dirty="0" err="1">
                <a:solidFill>
                  <a:srgbClr val="7030A0"/>
                </a:solidFill>
                <a:latin typeface="NikoshBAN" panose="02000000000000000000" pitchFamily="2" charset="0"/>
                <a:cs typeface="NikoshBAN" panose="02000000000000000000" pitchFamily="2" charset="0"/>
              </a:rPr>
              <a:t>এর</a:t>
            </a:r>
            <a:r>
              <a:rPr lang="en-US" sz="2800" dirty="0">
                <a:solidFill>
                  <a:srgbClr val="7030A0"/>
                </a:solidFill>
                <a:latin typeface="NikoshBAN" panose="02000000000000000000" pitchFamily="2" charset="0"/>
                <a:cs typeface="NikoshBAN" panose="02000000000000000000" pitchFamily="2" charset="0"/>
              </a:rPr>
              <a:t> </a:t>
            </a:r>
            <a:r>
              <a:rPr lang="as-IN" sz="2800" dirty="0">
                <a:solidFill>
                  <a:srgbClr val="7030A0"/>
                </a:solidFill>
                <a:latin typeface="NikoshBAN" panose="02000000000000000000" pitchFamily="2" charset="0"/>
                <a:cs typeface="NikoshBAN" panose="02000000000000000000" pitchFamily="2" charset="0"/>
              </a:rPr>
              <a:t>নিরাপদ ব্রাউজিং</a:t>
            </a:r>
            <a:r>
              <a:rPr lang="bn-IN" altLang="en-US" sz="2800" dirty="0">
                <a:solidFill>
                  <a:srgbClr val="7030A0"/>
                </a:solidFill>
                <a:latin typeface="NikoshBAN" panose="02000000000000000000" pitchFamily="2" charset="0"/>
                <a:cs typeface="NikoshBAN" panose="02000000000000000000" pitchFamily="2" charset="0"/>
              </a:rPr>
              <a:t>করতে পারবে।</a:t>
            </a:r>
            <a:endParaRPr lang="en-US" altLang="en-US" sz="2800" dirty="0">
              <a:solidFill>
                <a:srgbClr val="7030A0"/>
              </a:solidFill>
              <a:latin typeface="NikoshBAN" panose="02000000000000000000" pitchFamily="2" charset="0"/>
              <a:cs typeface="NikoshBAN" panose="02000000000000000000" pitchFamily="2" charset="0"/>
            </a:endParaRPr>
          </a:p>
          <a:p>
            <a:pPr marL="342900" indent="-342900">
              <a:buAutoNum type="arabicPeriod"/>
            </a:pPr>
            <a:endParaRPr lang="en-US" dirty="0">
              <a:latin typeface="NikoshBAN" panose="02000000000000000000" pitchFamily="2" charset="0"/>
              <a:cs typeface="NikoshBAN" panose="02000000000000000000" pitchFamily="2" charset="0"/>
            </a:endParaRPr>
          </a:p>
        </p:txBody>
      </p:sp>
      <p:sp>
        <p:nvSpPr>
          <p:cNvPr id="3" name="TextBox 2">
            <a:extLst>
              <a:ext uri="{FF2B5EF4-FFF2-40B4-BE49-F238E27FC236}">
                <a16:creationId xmlns:a16="http://schemas.microsoft.com/office/drawing/2014/main" id="{A28868A9-56D9-4280-AD96-75AD8552B549}"/>
              </a:ext>
            </a:extLst>
          </p:cNvPr>
          <p:cNvSpPr txBox="1"/>
          <p:nvPr/>
        </p:nvSpPr>
        <p:spPr>
          <a:xfrm>
            <a:off x="2352583" y="6263781"/>
            <a:ext cx="6592241" cy="307777"/>
          </a:xfrm>
          <a:prstGeom prst="rect">
            <a:avLst/>
          </a:prstGeom>
          <a:solidFill>
            <a:schemeClr val="bg1"/>
          </a:solidFill>
          <a:ln>
            <a:noFill/>
          </a:ln>
        </p:spPr>
        <p:txBody>
          <a:bodyPr wrap="square" rtlCol="0">
            <a:spAutoFit/>
          </a:bodyPr>
          <a:lstStyle/>
          <a:p>
            <a:r>
              <a:rPr lang="en-US" sz="1400" b="1" dirty="0">
                <a:solidFill>
                  <a:srgbClr val="002060"/>
                </a:solidFill>
              </a:rPr>
              <a:t>Md. </a:t>
            </a:r>
            <a:r>
              <a:rPr lang="en-US" sz="1400" b="1" dirty="0" err="1">
                <a:solidFill>
                  <a:srgbClr val="002060"/>
                </a:solidFill>
              </a:rPr>
              <a:t>Sohel</a:t>
            </a:r>
            <a:r>
              <a:rPr lang="en-US" sz="1400" b="1" dirty="0">
                <a:solidFill>
                  <a:srgbClr val="002060"/>
                </a:solidFill>
              </a:rPr>
              <a:t> </a:t>
            </a:r>
            <a:r>
              <a:rPr lang="en-US" sz="1400" b="1" dirty="0">
                <a:solidFill>
                  <a:srgbClr val="002060"/>
                </a:solidFill>
                <a:cs typeface="NikoshBAN" panose="02000000000000000000" pitchFamily="2" charset="0"/>
              </a:rPr>
              <a:t>Rana</a:t>
            </a:r>
            <a:r>
              <a:rPr lang="en-US" sz="1400" b="1" dirty="0">
                <a:solidFill>
                  <a:srgbClr val="002060"/>
                </a:solidFill>
              </a:rPr>
              <a:t> ,Senior Teacher(ICT), Email: sobujstate@gmail.com</a:t>
            </a:r>
          </a:p>
        </p:txBody>
      </p:sp>
    </p:spTree>
    <p:extLst>
      <p:ext uri="{BB962C8B-B14F-4D97-AF65-F5344CB8AC3E}">
        <p14:creationId xmlns:p14="http://schemas.microsoft.com/office/powerpoint/2010/main" val="3957639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p:cTn id="19"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1" dur="500"/>
                                        <p:tgtEl>
                                          <p:spTgt spid="2">
                                            <p:txEl>
                                              <p:pRg st="2" end="2"/>
                                            </p:txEl>
                                          </p:spTgt>
                                        </p:tgtEl>
                                      </p:cBhvr>
                                    </p:animEffect>
                                  </p:childTnLst>
                                </p:cTn>
                              </p:par>
                              <p:par>
                                <p:cTn id="22" presetID="53" presetClass="entr" presetSubtype="16" fill="hold" nodeType="with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anim calcmode="lin" valueType="num">
                                      <p:cBhvr>
                                        <p:cTn id="24"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5"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6"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53CE34-203A-46C2-BA92-EAEDFFEB7017}"/>
              </a:ext>
            </a:extLst>
          </p:cNvPr>
          <p:cNvSpPr txBox="1"/>
          <p:nvPr/>
        </p:nvSpPr>
        <p:spPr>
          <a:xfrm>
            <a:off x="2625510" y="1968367"/>
            <a:ext cx="6083300" cy="1754326"/>
          </a:xfrm>
          <a:prstGeom prst="rect">
            <a:avLst/>
          </a:prstGeom>
          <a:noFill/>
        </p:spPr>
        <p:txBody>
          <a:bodyPr wrap="square" rtlCol="0">
            <a:spAutoFit/>
          </a:bodyPr>
          <a:lstStyle/>
          <a:p>
            <a:pPr algn="ctr"/>
            <a:r>
              <a:rPr lang="as-IN" sz="3600" b="1" dirty="0">
                <a:solidFill>
                  <a:srgbClr val="00B050"/>
                </a:solidFill>
                <a:latin typeface="NikoshBAN" panose="02000000000000000000" pitchFamily="2" charset="0"/>
                <a:cs typeface="NikoshBAN" panose="02000000000000000000" pitchFamily="2" charset="0"/>
              </a:rPr>
              <a:t>ওয়েব ব্রাউজার কী?</a:t>
            </a:r>
          </a:p>
          <a:p>
            <a:r>
              <a:rPr lang="as-IN" dirty="0">
                <a:solidFill>
                  <a:srgbClr val="002060"/>
                </a:solidFill>
                <a:latin typeface="NikoshBAN" panose="02000000000000000000" pitchFamily="2" charset="0"/>
                <a:cs typeface="NikoshBAN" panose="02000000000000000000" pitchFamily="2" charset="0"/>
              </a:rPr>
              <a:t>ওয়েব ব্রাউজার হলো একটি সফটওয়্যার অ্যাপ্লিকেশন যা আপনাকে ইন্টারনেটের বিভিন্ন ওয়েবসাইট, পেজ, ভিডিও এবং অন্যান্য বিষয় খুঁজে পেতে এবং সেগুলো দেখতে সাহায্য করে। সহজ কথায়, ইন্টারনেটের বিশাল তথ্যভাণ্ডারে প্রবেশের জন্য এটি একটি মাধ্যম বা জানালার মতো কাজ করে।</a:t>
            </a:r>
          </a:p>
        </p:txBody>
      </p:sp>
      <p:sp>
        <p:nvSpPr>
          <p:cNvPr id="3" name="TextBox 2">
            <a:extLst>
              <a:ext uri="{FF2B5EF4-FFF2-40B4-BE49-F238E27FC236}">
                <a16:creationId xmlns:a16="http://schemas.microsoft.com/office/drawing/2014/main" id="{D0D784AD-7E0D-4EA2-A4D0-FC8526CBC86D}"/>
              </a:ext>
            </a:extLst>
          </p:cNvPr>
          <p:cNvSpPr txBox="1"/>
          <p:nvPr/>
        </p:nvSpPr>
        <p:spPr>
          <a:xfrm>
            <a:off x="2299317" y="6263781"/>
            <a:ext cx="6645507" cy="307777"/>
          </a:xfrm>
          <a:prstGeom prst="rect">
            <a:avLst/>
          </a:prstGeom>
          <a:solidFill>
            <a:schemeClr val="bg1"/>
          </a:solidFill>
          <a:ln>
            <a:noFill/>
          </a:ln>
        </p:spPr>
        <p:txBody>
          <a:bodyPr wrap="square" rtlCol="0">
            <a:spAutoFit/>
          </a:bodyPr>
          <a:lstStyle/>
          <a:p>
            <a:r>
              <a:rPr lang="en-US" sz="1400" b="1" dirty="0">
                <a:solidFill>
                  <a:srgbClr val="002060"/>
                </a:solidFill>
              </a:rPr>
              <a:t>Md. </a:t>
            </a:r>
            <a:r>
              <a:rPr lang="en-US" sz="1400" b="1" dirty="0" err="1">
                <a:solidFill>
                  <a:srgbClr val="002060"/>
                </a:solidFill>
              </a:rPr>
              <a:t>Sohel</a:t>
            </a:r>
            <a:r>
              <a:rPr lang="en-US" sz="1400" b="1" dirty="0">
                <a:solidFill>
                  <a:srgbClr val="002060"/>
                </a:solidFill>
              </a:rPr>
              <a:t> </a:t>
            </a:r>
            <a:r>
              <a:rPr lang="en-US" sz="1400" b="1" dirty="0">
                <a:solidFill>
                  <a:srgbClr val="002060"/>
                </a:solidFill>
                <a:cs typeface="NikoshBAN" panose="02000000000000000000" pitchFamily="2" charset="0"/>
              </a:rPr>
              <a:t>Rana</a:t>
            </a:r>
            <a:r>
              <a:rPr lang="en-US" sz="1400" b="1" dirty="0">
                <a:solidFill>
                  <a:srgbClr val="002060"/>
                </a:solidFill>
              </a:rPr>
              <a:t> ,Senior Teacher(ICT), Email: sobujstate@gmail.com</a:t>
            </a:r>
          </a:p>
        </p:txBody>
      </p:sp>
    </p:spTree>
    <p:extLst>
      <p:ext uri="{BB962C8B-B14F-4D97-AF65-F5344CB8AC3E}">
        <p14:creationId xmlns:p14="http://schemas.microsoft.com/office/powerpoint/2010/main" val="3402701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F2CDDFC-F4EF-4006-84F3-842E31CB41C1}"/>
              </a:ext>
            </a:extLst>
          </p:cNvPr>
          <p:cNvSpPr txBox="1"/>
          <p:nvPr/>
        </p:nvSpPr>
        <p:spPr>
          <a:xfrm>
            <a:off x="2305358" y="1941734"/>
            <a:ext cx="7721600" cy="2062103"/>
          </a:xfrm>
          <a:prstGeom prst="rect">
            <a:avLst/>
          </a:prstGeom>
          <a:noFill/>
        </p:spPr>
        <p:txBody>
          <a:bodyPr wrap="square" rtlCol="0">
            <a:spAutoFit/>
          </a:bodyPr>
          <a:lstStyle/>
          <a:p>
            <a:r>
              <a:rPr lang="as-IN" sz="3200" b="1" dirty="0">
                <a:solidFill>
                  <a:srgbClr val="00B050"/>
                </a:solidFill>
                <a:latin typeface="NikoshBAN" panose="02000000000000000000" pitchFamily="2" charset="0"/>
                <a:cs typeface="NikoshBAN" panose="02000000000000000000" pitchFamily="2" charset="0"/>
              </a:rPr>
              <a:t>একটি ওয়েব ব্রাউজার যেভাবে কাজ করে:</a:t>
            </a:r>
          </a:p>
          <a:p>
            <a:r>
              <a:rPr lang="as-IN" sz="2400" dirty="0">
                <a:solidFill>
                  <a:srgbClr val="7030A0"/>
                </a:solidFill>
                <a:latin typeface="NikoshBAN" panose="02000000000000000000" pitchFamily="2" charset="0"/>
                <a:cs typeface="NikoshBAN" panose="02000000000000000000" pitchFamily="2" charset="0"/>
              </a:rPr>
              <a:t>যখন আপনি ব্রাউজারের অ্যাড্রেস বারে কোনো ওয়েবসাইটের ঠিকানা (</a:t>
            </a:r>
            <a:r>
              <a:rPr lang="en-US" sz="2400" dirty="0">
                <a:solidFill>
                  <a:srgbClr val="7030A0"/>
                </a:solidFill>
                <a:latin typeface="NikoshBAN" panose="02000000000000000000" pitchFamily="2" charset="0"/>
                <a:cs typeface="NikoshBAN" panose="02000000000000000000" pitchFamily="2" charset="0"/>
              </a:rPr>
              <a:t>URL) </a:t>
            </a:r>
            <a:r>
              <a:rPr lang="as-IN" sz="2400" dirty="0">
                <a:solidFill>
                  <a:srgbClr val="7030A0"/>
                </a:solidFill>
                <a:latin typeface="NikoshBAN" panose="02000000000000000000" pitchFamily="2" charset="0"/>
                <a:cs typeface="NikoshBAN" panose="02000000000000000000" pitchFamily="2" charset="0"/>
              </a:rPr>
              <a:t>লেখেন, তখন ব্রাউজার সেই ঠিকানা ব্যবহার করে ইন্টারনেটের মাধ্যমে ওই ওয়েবসাইটের সার্ভারে একটি অনুরোধ পাঠায়। সার্ভার থেকে তথ্যগুলো ব্রাউজারে ফিরে আসে এবং ব্রাউজার সেগুলোকে গুছিয়ে আপনার সামনে প্রদর্শন করে।</a:t>
            </a:r>
          </a:p>
        </p:txBody>
      </p:sp>
      <p:sp>
        <p:nvSpPr>
          <p:cNvPr id="3" name="TextBox 2">
            <a:extLst>
              <a:ext uri="{FF2B5EF4-FFF2-40B4-BE49-F238E27FC236}">
                <a16:creationId xmlns:a16="http://schemas.microsoft.com/office/drawing/2014/main" id="{976D0ED0-FB32-4499-9936-5595345808DF}"/>
              </a:ext>
            </a:extLst>
          </p:cNvPr>
          <p:cNvSpPr txBox="1"/>
          <p:nvPr/>
        </p:nvSpPr>
        <p:spPr>
          <a:xfrm>
            <a:off x="2175029" y="6263781"/>
            <a:ext cx="6769795" cy="307777"/>
          </a:xfrm>
          <a:prstGeom prst="rect">
            <a:avLst/>
          </a:prstGeom>
          <a:solidFill>
            <a:schemeClr val="bg1"/>
          </a:solidFill>
          <a:ln>
            <a:noFill/>
          </a:ln>
        </p:spPr>
        <p:txBody>
          <a:bodyPr wrap="square" rtlCol="0">
            <a:spAutoFit/>
          </a:bodyPr>
          <a:lstStyle/>
          <a:p>
            <a:r>
              <a:rPr lang="en-US" sz="1400" b="1" dirty="0">
                <a:solidFill>
                  <a:srgbClr val="002060"/>
                </a:solidFill>
              </a:rPr>
              <a:t>Md. </a:t>
            </a:r>
            <a:r>
              <a:rPr lang="en-US" sz="1400" b="1" dirty="0" err="1">
                <a:solidFill>
                  <a:srgbClr val="002060"/>
                </a:solidFill>
              </a:rPr>
              <a:t>Sohel</a:t>
            </a:r>
            <a:r>
              <a:rPr lang="en-US" sz="1400" b="1" dirty="0">
                <a:solidFill>
                  <a:srgbClr val="002060"/>
                </a:solidFill>
              </a:rPr>
              <a:t> </a:t>
            </a:r>
            <a:r>
              <a:rPr lang="en-US" sz="1400" b="1" dirty="0">
                <a:solidFill>
                  <a:srgbClr val="002060"/>
                </a:solidFill>
                <a:cs typeface="NikoshBAN" panose="02000000000000000000" pitchFamily="2" charset="0"/>
              </a:rPr>
              <a:t>Rana</a:t>
            </a:r>
            <a:r>
              <a:rPr lang="en-US" sz="1400" b="1" dirty="0">
                <a:solidFill>
                  <a:srgbClr val="002060"/>
                </a:solidFill>
              </a:rPr>
              <a:t> ,Senior Teacher(ICT), Email: sobujstate@gmail.com</a:t>
            </a:r>
          </a:p>
        </p:txBody>
      </p:sp>
    </p:spTree>
    <p:extLst>
      <p:ext uri="{BB962C8B-B14F-4D97-AF65-F5344CB8AC3E}">
        <p14:creationId xmlns:p14="http://schemas.microsoft.com/office/powerpoint/2010/main" val="4236908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3B193F-BE1F-464F-B029-85B596BCA6F5}"/>
              </a:ext>
            </a:extLst>
          </p:cNvPr>
          <p:cNvSpPr txBox="1"/>
          <p:nvPr/>
        </p:nvSpPr>
        <p:spPr>
          <a:xfrm>
            <a:off x="4169319" y="726460"/>
            <a:ext cx="4391939" cy="1077218"/>
          </a:xfrm>
          <a:prstGeom prst="rect">
            <a:avLst/>
          </a:prstGeom>
          <a:noFill/>
        </p:spPr>
        <p:txBody>
          <a:bodyPr wrap="square" rtlCol="0">
            <a:spAutoFit/>
          </a:bodyPr>
          <a:lstStyle/>
          <a:p>
            <a:r>
              <a:rPr lang="as-IN" sz="3200" b="1" dirty="0">
                <a:solidFill>
                  <a:srgbClr val="00B050"/>
                </a:solidFill>
                <a:latin typeface="NikoshBAN" panose="02000000000000000000" pitchFamily="2" charset="0"/>
                <a:cs typeface="NikoshBAN" panose="02000000000000000000" pitchFamily="2" charset="0"/>
              </a:rPr>
              <a:t>কিছু জনপ্রিয় ওয়েব ব্রাউজার:</a:t>
            </a:r>
            <a:endParaRPr lang="en-US" sz="3200" b="1" dirty="0">
              <a:solidFill>
                <a:srgbClr val="00B050"/>
              </a:solidFill>
              <a:latin typeface="NikoshBAN" panose="02000000000000000000" pitchFamily="2" charset="0"/>
              <a:cs typeface="NikoshBAN" panose="02000000000000000000" pitchFamily="2" charset="0"/>
            </a:endParaRPr>
          </a:p>
          <a:p>
            <a:endParaRPr lang="as-IN" sz="3200" b="1" dirty="0">
              <a:solidFill>
                <a:srgbClr val="00B050"/>
              </a:solidFill>
              <a:latin typeface="NikoshBAN" panose="02000000000000000000" pitchFamily="2" charset="0"/>
              <a:cs typeface="NikoshBAN" panose="02000000000000000000" pitchFamily="2" charset="0"/>
            </a:endParaRPr>
          </a:p>
        </p:txBody>
      </p:sp>
      <p:pic>
        <p:nvPicPr>
          <p:cNvPr id="3" name="Picture 2">
            <a:extLst>
              <a:ext uri="{FF2B5EF4-FFF2-40B4-BE49-F238E27FC236}">
                <a16:creationId xmlns:a16="http://schemas.microsoft.com/office/drawing/2014/main" id="{3B1D83AD-97FD-4F90-953D-4DE4FBD86CF6}"/>
              </a:ext>
            </a:extLst>
          </p:cNvPr>
          <p:cNvPicPr>
            <a:picLocks noChangeAspect="1"/>
          </p:cNvPicPr>
          <p:nvPr/>
        </p:nvPicPr>
        <p:blipFill>
          <a:blip r:embed="rId2"/>
          <a:stretch>
            <a:fillRect/>
          </a:stretch>
        </p:blipFill>
        <p:spPr>
          <a:xfrm>
            <a:off x="3463505" y="1644188"/>
            <a:ext cx="5264990" cy="3948743"/>
          </a:xfrm>
          <a:prstGeom prst="rect">
            <a:avLst/>
          </a:prstGeom>
        </p:spPr>
      </p:pic>
      <p:sp>
        <p:nvSpPr>
          <p:cNvPr id="4" name="TextBox 3">
            <a:extLst>
              <a:ext uri="{FF2B5EF4-FFF2-40B4-BE49-F238E27FC236}">
                <a16:creationId xmlns:a16="http://schemas.microsoft.com/office/drawing/2014/main" id="{1B7B7E8B-C2E1-4789-9251-25E236122E1C}"/>
              </a:ext>
            </a:extLst>
          </p:cNvPr>
          <p:cNvSpPr txBox="1"/>
          <p:nvPr/>
        </p:nvSpPr>
        <p:spPr>
          <a:xfrm>
            <a:off x="2672179" y="6263781"/>
            <a:ext cx="6272645" cy="307777"/>
          </a:xfrm>
          <a:prstGeom prst="rect">
            <a:avLst/>
          </a:prstGeom>
          <a:solidFill>
            <a:schemeClr val="bg1"/>
          </a:solidFill>
          <a:ln>
            <a:noFill/>
          </a:ln>
        </p:spPr>
        <p:txBody>
          <a:bodyPr wrap="square" rtlCol="0">
            <a:spAutoFit/>
          </a:bodyPr>
          <a:lstStyle/>
          <a:p>
            <a:r>
              <a:rPr lang="en-US" sz="1400" b="1" dirty="0">
                <a:solidFill>
                  <a:srgbClr val="002060"/>
                </a:solidFill>
              </a:rPr>
              <a:t>Md. </a:t>
            </a:r>
            <a:r>
              <a:rPr lang="en-US" sz="1400" b="1" dirty="0" err="1">
                <a:solidFill>
                  <a:srgbClr val="002060"/>
                </a:solidFill>
              </a:rPr>
              <a:t>Sohel</a:t>
            </a:r>
            <a:r>
              <a:rPr lang="en-US" sz="1400" b="1" dirty="0">
                <a:solidFill>
                  <a:srgbClr val="002060"/>
                </a:solidFill>
              </a:rPr>
              <a:t> </a:t>
            </a:r>
            <a:r>
              <a:rPr lang="en-US" sz="1400" b="1" dirty="0">
                <a:solidFill>
                  <a:srgbClr val="002060"/>
                </a:solidFill>
                <a:cs typeface="NikoshBAN" panose="02000000000000000000" pitchFamily="2" charset="0"/>
              </a:rPr>
              <a:t>Rana</a:t>
            </a:r>
            <a:r>
              <a:rPr lang="en-US" sz="1400" b="1" dirty="0">
                <a:solidFill>
                  <a:srgbClr val="002060"/>
                </a:solidFill>
              </a:rPr>
              <a:t> ,Senior Teacher(ICT), Email: sobujstate@gmail.com</a:t>
            </a:r>
          </a:p>
        </p:txBody>
      </p:sp>
    </p:spTree>
    <p:extLst>
      <p:ext uri="{BB962C8B-B14F-4D97-AF65-F5344CB8AC3E}">
        <p14:creationId xmlns:p14="http://schemas.microsoft.com/office/powerpoint/2010/main" val="3776308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C9381C2-3843-4A4F-85D3-B291C514C245}"/>
              </a:ext>
            </a:extLst>
          </p:cNvPr>
          <p:cNvSpPr txBox="1"/>
          <p:nvPr/>
        </p:nvSpPr>
        <p:spPr>
          <a:xfrm>
            <a:off x="2577833" y="1587480"/>
            <a:ext cx="7912100" cy="2616101"/>
          </a:xfrm>
          <a:prstGeom prst="rect">
            <a:avLst/>
          </a:prstGeom>
          <a:noFill/>
        </p:spPr>
        <p:txBody>
          <a:bodyPr wrap="square" rtlCol="0">
            <a:spAutoFit/>
          </a:bodyPr>
          <a:lstStyle/>
          <a:p>
            <a:r>
              <a:rPr lang="as-IN" sz="3200" b="1" dirty="0">
                <a:solidFill>
                  <a:srgbClr val="00B050"/>
                </a:solidFill>
                <a:latin typeface="NikoshBAN" panose="02000000000000000000" pitchFamily="2" charset="0"/>
                <a:cs typeface="NikoshBAN" panose="02000000000000000000" pitchFamily="2" charset="0"/>
              </a:rPr>
              <a:t>কিছু জনপ্রিয় ওয়েব ব্রাউজার:</a:t>
            </a:r>
            <a:endParaRPr lang="en-US" sz="3200" b="1" dirty="0">
              <a:solidFill>
                <a:srgbClr val="00B050"/>
              </a:solidFill>
              <a:latin typeface="NikoshBAN" panose="02000000000000000000" pitchFamily="2" charset="0"/>
              <a:cs typeface="NikoshBAN" panose="02000000000000000000" pitchFamily="2" charset="0"/>
            </a:endParaRPr>
          </a:p>
          <a:p>
            <a:endParaRPr lang="as-IN" sz="3200" b="1" dirty="0">
              <a:solidFill>
                <a:srgbClr val="00B050"/>
              </a:solidFill>
              <a:latin typeface="NikoshBAN" panose="02000000000000000000" pitchFamily="2" charset="0"/>
              <a:cs typeface="NikoshBAN" panose="02000000000000000000" pitchFamily="2" charset="0"/>
            </a:endParaRPr>
          </a:p>
          <a:p>
            <a:pPr marL="342900" indent="-342900">
              <a:buFont typeface="Wingdings" panose="05000000000000000000" pitchFamily="2" charset="2"/>
              <a:buChar char="Ø"/>
            </a:pPr>
            <a:r>
              <a:rPr lang="en-US" sz="2000" b="1" dirty="0">
                <a:latin typeface="NikoshBAN" panose="02000000000000000000" pitchFamily="2" charset="0"/>
                <a:cs typeface="NikoshBAN" panose="02000000000000000000" pitchFamily="2" charset="0"/>
              </a:rPr>
              <a:t>Google Chrome:</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বর্তমানে সবচেয়ে বেশি ব্যবহৃত ব্রাউজার।</a:t>
            </a:r>
          </a:p>
          <a:p>
            <a:pPr marL="342900" indent="-342900">
              <a:buFont typeface="Wingdings" panose="05000000000000000000" pitchFamily="2" charset="2"/>
              <a:buChar char="Ø"/>
            </a:pPr>
            <a:r>
              <a:rPr lang="en-US" sz="2000" b="1" dirty="0">
                <a:latin typeface="NikoshBAN" panose="02000000000000000000" pitchFamily="2" charset="0"/>
                <a:cs typeface="NikoshBAN" panose="02000000000000000000" pitchFamily="2" charset="0"/>
              </a:rPr>
              <a:t>Mozilla Firefox:</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এটি একটি ওপেন সোর্স এবং গোপনীয়তা-বান্ধব ব্রাউজার।</a:t>
            </a:r>
          </a:p>
          <a:p>
            <a:pPr marL="342900" indent="-342900">
              <a:buFont typeface="Wingdings" panose="05000000000000000000" pitchFamily="2" charset="2"/>
              <a:buChar char="Ø"/>
            </a:pPr>
            <a:r>
              <a:rPr lang="en-US" sz="2000" b="1" dirty="0">
                <a:latin typeface="NikoshBAN" panose="02000000000000000000" pitchFamily="2" charset="0"/>
                <a:cs typeface="NikoshBAN" panose="02000000000000000000" pitchFamily="2" charset="0"/>
              </a:rPr>
              <a:t>Microsoft Edge:</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এটি উইন্ডোজের সাথে ডিফল্টভাবে আসে।</a:t>
            </a:r>
          </a:p>
          <a:p>
            <a:pPr marL="342900" indent="-342900">
              <a:buFont typeface="Wingdings" panose="05000000000000000000" pitchFamily="2" charset="2"/>
              <a:buChar char="Ø"/>
            </a:pPr>
            <a:r>
              <a:rPr lang="en-US" sz="2000" b="1" dirty="0">
                <a:latin typeface="NikoshBAN" panose="02000000000000000000" pitchFamily="2" charset="0"/>
                <a:cs typeface="NikoshBAN" panose="02000000000000000000" pitchFamily="2" charset="0"/>
              </a:rPr>
              <a:t>Safari:</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অ্যাপল বা ম্যাক ব্যবহারকারীদের জন্য।</a:t>
            </a:r>
          </a:p>
          <a:p>
            <a:pPr marL="342900" indent="-342900">
              <a:buFont typeface="Wingdings" panose="05000000000000000000" pitchFamily="2" charset="2"/>
              <a:buChar char="Ø"/>
            </a:pPr>
            <a:r>
              <a:rPr lang="en-US" sz="2000" b="1" dirty="0">
                <a:latin typeface="NikoshBAN" panose="02000000000000000000" pitchFamily="2" charset="0"/>
                <a:cs typeface="NikoshBAN" panose="02000000000000000000" pitchFamily="2" charset="0"/>
              </a:rPr>
              <a:t>Opera:</a:t>
            </a:r>
            <a:r>
              <a:rPr lang="en-US" sz="2000" dirty="0">
                <a:latin typeface="NikoshBAN" panose="02000000000000000000" pitchFamily="2" charset="0"/>
                <a:cs typeface="NikoshBAN" panose="02000000000000000000" pitchFamily="2" charset="0"/>
              </a:rPr>
              <a:t> </a:t>
            </a:r>
            <a:r>
              <a:rPr lang="as-IN" sz="2000" dirty="0">
                <a:latin typeface="NikoshBAN" panose="02000000000000000000" pitchFamily="2" charset="0"/>
                <a:cs typeface="NikoshBAN" panose="02000000000000000000" pitchFamily="2" charset="0"/>
              </a:rPr>
              <a:t>এটি তার দ্রুতগতি এবং বিভিন্ন ফিচারের জন্য পরিচিত।</a:t>
            </a:r>
          </a:p>
        </p:txBody>
      </p:sp>
      <p:sp>
        <p:nvSpPr>
          <p:cNvPr id="3" name="TextBox 2">
            <a:extLst>
              <a:ext uri="{FF2B5EF4-FFF2-40B4-BE49-F238E27FC236}">
                <a16:creationId xmlns:a16="http://schemas.microsoft.com/office/drawing/2014/main" id="{F717210F-C3CB-4217-B8EC-C65B14BCC86B}"/>
              </a:ext>
            </a:extLst>
          </p:cNvPr>
          <p:cNvSpPr txBox="1"/>
          <p:nvPr/>
        </p:nvSpPr>
        <p:spPr>
          <a:xfrm>
            <a:off x="2139519" y="6263781"/>
            <a:ext cx="6805306" cy="307777"/>
          </a:xfrm>
          <a:prstGeom prst="rect">
            <a:avLst/>
          </a:prstGeom>
          <a:solidFill>
            <a:schemeClr val="bg1"/>
          </a:solidFill>
          <a:ln>
            <a:noFill/>
          </a:ln>
        </p:spPr>
        <p:txBody>
          <a:bodyPr wrap="square" rtlCol="0">
            <a:spAutoFit/>
          </a:bodyPr>
          <a:lstStyle/>
          <a:p>
            <a:r>
              <a:rPr lang="en-US" sz="1400" b="1" dirty="0">
                <a:solidFill>
                  <a:srgbClr val="002060"/>
                </a:solidFill>
              </a:rPr>
              <a:t>Md. </a:t>
            </a:r>
            <a:r>
              <a:rPr lang="en-US" sz="1400" b="1" dirty="0" err="1">
                <a:solidFill>
                  <a:srgbClr val="002060"/>
                </a:solidFill>
              </a:rPr>
              <a:t>Sohel</a:t>
            </a:r>
            <a:r>
              <a:rPr lang="en-US" sz="1400" b="1" dirty="0">
                <a:solidFill>
                  <a:srgbClr val="002060"/>
                </a:solidFill>
              </a:rPr>
              <a:t> </a:t>
            </a:r>
            <a:r>
              <a:rPr lang="en-US" sz="1400" b="1" dirty="0">
                <a:solidFill>
                  <a:srgbClr val="002060"/>
                </a:solidFill>
                <a:cs typeface="NikoshBAN" panose="02000000000000000000" pitchFamily="2" charset="0"/>
              </a:rPr>
              <a:t>Rana</a:t>
            </a:r>
            <a:r>
              <a:rPr lang="en-US" sz="1400" b="1" dirty="0">
                <a:solidFill>
                  <a:srgbClr val="002060"/>
                </a:solidFill>
              </a:rPr>
              <a:t> ,Senior Teacher(ICT), Email: sobujstate@gmail.com</a:t>
            </a:r>
          </a:p>
        </p:txBody>
      </p:sp>
    </p:spTree>
    <p:extLst>
      <p:ext uri="{BB962C8B-B14F-4D97-AF65-F5344CB8AC3E}">
        <p14:creationId xmlns:p14="http://schemas.microsoft.com/office/powerpoint/2010/main" val="4034845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p:cTn id="19"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1" dur="500"/>
                                        <p:tgtEl>
                                          <p:spTgt spid="2">
                                            <p:txEl>
                                              <p:pRg st="3" end="3"/>
                                            </p:txEl>
                                          </p:spTgt>
                                        </p:tgtEl>
                                      </p:cBhvr>
                                    </p:animEffect>
                                  </p:childTnLst>
                                </p:cTn>
                              </p:par>
                              <p:par>
                                <p:cTn id="22" presetID="53" presetClass="entr" presetSubtype="16" fill="hold" nodeType="withEffect">
                                  <p:stCondLst>
                                    <p:cond delay="0"/>
                                  </p:stCondLst>
                                  <p:childTnLst>
                                    <p:set>
                                      <p:cBhvr>
                                        <p:cTn id="23" dur="1" fill="hold">
                                          <p:stCondLst>
                                            <p:cond delay="0"/>
                                          </p:stCondLst>
                                        </p:cTn>
                                        <p:tgtEl>
                                          <p:spTgt spid="2">
                                            <p:txEl>
                                              <p:pRg st="4" end="4"/>
                                            </p:txEl>
                                          </p:spTgt>
                                        </p:tgtEl>
                                        <p:attrNameLst>
                                          <p:attrName>style.visibility</p:attrName>
                                        </p:attrNameLst>
                                      </p:cBhvr>
                                      <p:to>
                                        <p:strVal val="visible"/>
                                      </p:to>
                                    </p:set>
                                    <p:anim calcmode="lin" valueType="num">
                                      <p:cBhvr>
                                        <p:cTn id="24"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5"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26" dur="500"/>
                                        <p:tgtEl>
                                          <p:spTgt spid="2">
                                            <p:txEl>
                                              <p:pRg st="4" end="4"/>
                                            </p:txEl>
                                          </p:spTgt>
                                        </p:tgtEl>
                                      </p:cBhvr>
                                    </p:animEffect>
                                  </p:childTnLst>
                                </p:cTn>
                              </p:par>
                              <p:par>
                                <p:cTn id="27" presetID="53" presetClass="entr" presetSubtype="16" fill="hold"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p:cTn id="29"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30"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31" dur="500"/>
                                        <p:tgtEl>
                                          <p:spTgt spid="2">
                                            <p:txEl>
                                              <p:pRg st="5" end="5"/>
                                            </p:txEl>
                                          </p:spTgt>
                                        </p:tgtEl>
                                      </p:cBhvr>
                                    </p:animEffect>
                                  </p:childTnLst>
                                </p:cTn>
                              </p:par>
                              <p:par>
                                <p:cTn id="32" presetID="53" presetClass="entr" presetSubtype="16" fill="hold" nodeType="withEffect">
                                  <p:stCondLst>
                                    <p:cond delay="0"/>
                                  </p:stCondLst>
                                  <p:childTnLst>
                                    <p:set>
                                      <p:cBhvr>
                                        <p:cTn id="33" dur="1" fill="hold">
                                          <p:stCondLst>
                                            <p:cond delay="0"/>
                                          </p:stCondLst>
                                        </p:cTn>
                                        <p:tgtEl>
                                          <p:spTgt spid="2">
                                            <p:txEl>
                                              <p:pRg st="6" end="6"/>
                                            </p:txEl>
                                          </p:spTgt>
                                        </p:tgtEl>
                                        <p:attrNameLst>
                                          <p:attrName>style.visibility</p:attrName>
                                        </p:attrNameLst>
                                      </p:cBhvr>
                                      <p:to>
                                        <p:strVal val="visible"/>
                                      </p:to>
                                    </p:set>
                                    <p:anim calcmode="lin" valueType="num">
                                      <p:cBhvr>
                                        <p:cTn id="34" dur="500" fill="hold"/>
                                        <p:tgtEl>
                                          <p:spTgt spid="2">
                                            <p:txEl>
                                              <p:pRg st="6" end="6"/>
                                            </p:txEl>
                                          </p:spTgt>
                                        </p:tgtEl>
                                        <p:attrNameLst>
                                          <p:attrName>ppt_w</p:attrName>
                                        </p:attrNameLst>
                                      </p:cBhvr>
                                      <p:tavLst>
                                        <p:tav tm="0">
                                          <p:val>
                                            <p:fltVal val="0"/>
                                          </p:val>
                                        </p:tav>
                                        <p:tav tm="100000">
                                          <p:val>
                                            <p:strVal val="#ppt_w"/>
                                          </p:val>
                                        </p:tav>
                                      </p:tavLst>
                                    </p:anim>
                                    <p:anim calcmode="lin" valueType="num">
                                      <p:cBhvr>
                                        <p:cTn id="35" dur="500" fill="hold"/>
                                        <p:tgtEl>
                                          <p:spTgt spid="2">
                                            <p:txEl>
                                              <p:pRg st="6" end="6"/>
                                            </p:txEl>
                                          </p:spTgt>
                                        </p:tgtEl>
                                        <p:attrNameLst>
                                          <p:attrName>ppt_h</p:attrName>
                                        </p:attrNameLst>
                                      </p:cBhvr>
                                      <p:tavLst>
                                        <p:tav tm="0">
                                          <p:val>
                                            <p:fltVal val="0"/>
                                          </p:val>
                                        </p:tav>
                                        <p:tav tm="100000">
                                          <p:val>
                                            <p:strVal val="#ppt_h"/>
                                          </p:val>
                                        </p:tav>
                                      </p:tavLst>
                                    </p:anim>
                                    <p:animEffect transition="in" filter="fade">
                                      <p:cBhvr>
                                        <p:cTn id="36"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8AF331-5B45-4DB0-841A-81E280B3F184}"/>
              </a:ext>
            </a:extLst>
          </p:cNvPr>
          <p:cNvSpPr txBox="1"/>
          <p:nvPr/>
        </p:nvSpPr>
        <p:spPr>
          <a:xfrm>
            <a:off x="4369460" y="865707"/>
            <a:ext cx="3086100" cy="600164"/>
          </a:xfrm>
          <a:prstGeom prst="rect">
            <a:avLst/>
          </a:prstGeom>
          <a:noFill/>
          <a:ln w="38100">
            <a:solidFill>
              <a:schemeClr val="tx1"/>
            </a:solidFill>
          </a:ln>
        </p:spPr>
        <p:txBody>
          <a:bodyPr wrap="square" rtlCol="0">
            <a:spAutoFit/>
          </a:bodyPr>
          <a:lstStyle/>
          <a:p>
            <a:pPr algn="ctr"/>
            <a:r>
              <a:rPr lang="en-US" sz="3300" b="1" dirty="0" err="1">
                <a:solidFill>
                  <a:srgbClr val="00B0F0"/>
                </a:solidFill>
                <a:latin typeface="NikoshBAN" pitchFamily="2" charset="0"/>
                <a:cs typeface="NikoshBAN" pitchFamily="2" charset="0"/>
              </a:rPr>
              <a:t>একক</a:t>
            </a:r>
            <a:r>
              <a:rPr lang="en-US" sz="3300" b="1" dirty="0">
                <a:solidFill>
                  <a:srgbClr val="00B0F0"/>
                </a:solidFill>
                <a:latin typeface="NikoshBAN" pitchFamily="2" charset="0"/>
                <a:cs typeface="NikoshBAN" pitchFamily="2" charset="0"/>
              </a:rPr>
              <a:t> </a:t>
            </a:r>
            <a:r>
              <a:rPr lang="en-US" sz="3300" b="1" dirty="0" err="1">
                <a:solidFill>
                  <a:srgbClr val="00B0F0"/>
                </a:solidFill>
                <a:latin typeface="NikoshBAN" pitchFamily="2" charset="0"/>
                <a:cs typeface="NikoshBAN" pitchFamily="2" charset="0"/>
              </a:rPr>
              <a:t>কাজ</a:t>
            </a:r>
            <a:endParaRPr lang="en-US" sz="3300" b="1" dirty="0">
              <a:solidFill>
                <a:srgbClr val="00B0F0"/>
              </a:solidFill>
              <a:latin typeface="NikoshBAN" pitchFamily="2" charset="0"/>
              <a:cs typeface="NikoshBAN" pitchFamily="2" charset="0"/>
            </a:endParaRPr>
          </a:p>
        </p:txBody>
      </p:sp>
      <p:sp>
        <p:nvSpPr>
          <p:cNvPr id="3" name="TextBox 2">
            <a:extLst>
              <a:ext uri="{FF2B5EF4-FFF2-40B4-BE49-F238E27FC236}">
                <a16:creationId xmlns:a16="http://schemas.microsoft.com/office/drawing/2014/main" id="{3B4BEFA5-D995-49C5-99DA-F64798998B63}"/>
              </a:ext>
            </a:extLst>
          </p:cNvPr>
          <p:cNvSpPr txBox="1"/>
          <p:nvPr/>
        </p:nvSpPr>
        <p:spPr>
          <a:xfrm>
            <a:off x="4769510" y="2155303"/>
            <a:ext cx="2514600" cy="600164"/>
          </a:xfrm>
          <a:prstGeom prst="rect">
            <a:avLst/>
          </a:prstGeom>
          <a:noFill/>
          <a:ln w="38100">
            <a:solidFill>
              <a:schemeClr val="tx1"/>
            </a:solidFill>
          </a:ln>
        </p:spPr>
        <p:txBody>
          <a:bodyPr wrap="square" rtlCol="0">
            <a:spAutoFit/>
          </a:bodyPr>
          <a:lstStyle/>
          <a:p>
            <a:pPr algn="ctr"/>
            <a:r>
              <a:rPr lang="en-US" sz="3300" b="1" dirty="0" err="1">
                <a:solidFill>
                  <a:srgbClr val="00B0F0"/>
                </a:solidFill>
                <a:latin typeface="NikoshBAN" pitchFamily="2" charset="0"/>
                <a:cs typeface="NikoshBAN" pitchFamily="2" charset="0"/>
              </a:rPr>
              <a:t>সময়ঃ</a:t>
            </a:r>
            <a:r>
              <a:rPr lang="en-US" sz="3300" b="1" dirty="0">
                <a:solidFill>
                  <a:srgbClr val="00B0F0"/>
                </a:solidFill>
                <a:latin typeface="NikoshBAN" pitchFamily="2" charset="0"/>
                <a:cs typeface="NikoshBAN" pitchFamily="2" charset="0"/>
              </a:rPr>
              <a:t> ৫ </a:t>
            </a:r>
            <a:r>
              <a:rPr lang="en-US" sz="3300" b="1" dirty="0" err="1">
                <a:solidFill>
                  <a:srgbClr val="00B0F0"/>
                </a:solidFill>
                <a:latin typeface="NikoshBAN" pitchFamily="2" charset="0"/>
                <a:cs typeface="NikoshBAN" pitchFamily="2" charset="0"/>
              </a:rPr>
              <a:t>মিনিট</a:t>
            </a:r>
            <a:endParaRPr lang="en-US" sz="3300" b="1" dirty="0">
              <a:solidFill>
                <a:srgbClr val="00B0F0"/>
              </a:solidFill>
              <a:latin typeface="NikoshBAN" pitchFamily="2" charset="0"/>
              <a:cs typeface="NikoshBAN" pitchFamily="2" charset="0"/>
            </a:endParaRPr>
          </a:p>
        </p:txBody>
      </p:sp>
      <p:sp>
        <p:nvSpPr>
          <p:cNvPr id="4" name="TextBox 3">
            <a:extLst>
              <a:ext uri="{FF2B5EF4-FFF2-40B4-BE49-F238E27FC236}">
                <a16:creationId xmlns:a16="http://schemas.microsoft.com/office/drawing/2014/main" id="{C9DB2169-6F6C-464B-9962-70057621B4ED}"/>
              </a:ext>
            </a:extLst>
          </p:cNvPr>
          <p:cNvSpPr txBox="1"/>
          <p:nvPr/>
        </p:nvSpPr>
        <p:spPr>
          <a:xfrm>
            <a:off x="2861642" y="3255484"/>
            <a:ext cx="7100540" cy="1200329"/>
          </a:xfrm>
          <a:prstGeom prst="rect">
            <a:avLst/>
          </a:prstGeom>
          <a:noFill/>
          <a:ln w="38100">
            <a:solidFill>
              <a:schemeClr val="tx1"/>
            </a:solidFill>
          </a:ln>
        </p:spPr>
        <p:txBody>
          <a:bodyPr wrap="square" rtlCol="0">
            <a:spAutoFit/>
          </a:bodyPr>
          <a:lstStyle/>
          <a:p>
            <a:pPr>
              <a:defRPr sz="2200"/>
            </a:pPr>
            <a:r>
              <a:rPr lang="as-IN" sz="3600" dirty="0">
                <a:latin typeface="NikoshBAN" panose="02000000000000000000" pitchFamily="2" charset="0"/>
                <a:cs typeface="NikoshBAN" panose="02000000000000000000" pitchFamily="2" charset="0"/>
              </a:rPr>
              <a:t>১. ব্রাউজার কী?</a:t>
            </a:r>
            <a:br>
              <a:rPr lang="as-IN" sz="3600" dirty="0">
                <a:latin typeface="NikoshBAN" panose="02000000000000000000" pitchFamily="2" charset="0"/>
                <a:cs typeface="NikoshBAN" panose="02000000000000000000" pitchFamily="2" charset="0"/>
              </a:rPr>
            </a:br>
            <a:r>
              <a:rPr lang="as-IN" sz="3600" dirty="0">
                <a:latin typeface="NikoshBAN" panose="02000000000000000000" pitchFamily="2" charset="0"/>
                <a:cs typeface="NikoshBAN" panose="02000000000000000000" pitchFamily="2" charset="0"/>
              </a:rPr>
              <a:t>২. দুটি ব্রাউজারের নাম লেখ।</a:t>
            </a:r>
          </a:p>
        </p:txBody>
      </p:sp>
      <p:sp>
        <p:nvSpPr>
          <p:cNvPr id="5" name="TextBox 4">
            <a:extLst>
              <a:ext uri="{FF2B5EF4-FFF2-40B4-BE49-F238E27FC236}">
                <a16:creationId xmlns:a16="http://schemas.microsoft.com/office/drawing/2014/main" id="{56B70822-6CA6-4E78-B99A-9E7666C54BD6}"/>
              </a:ext>
            </a:extLst>
          </p:cNvPr>
          <p:cNvSpPr txBox="1"/>
          <p:nvPr/>
        </p:nvSpPr>
        <p:spPr>
          <a:xfrm>
            <a:off x="2210541" y="6263781"/>
            <a:ext cx="6734284" cy="307777"/>
          </a:xfrm>
          <a:prstGeom prst="rect">
            <a:avLst/>
          </a:prstGeom>
          <a:solidFill>
            <a:schemeClr val="bg1"/>
          </a:solidFill>
          <a:ln>
            <a:noFill/>
          </a:ln>
        </p:spPr>
        <p:txBody>
          <a:bodyPr wrap="square" rtlCol="0">
            <a:spAutoFit/>
          </a:bodyPr>
          <a:lstStyle/>
          <a:p>
            <a:r>
              <a:rPr lang="en-US" sz="1400" b="1" dirty="0">
                <a:solidFill>
                  <a:srgbClr val="002060"/>
                </a:solidFill>
              </a:rPr>
              <a:t>Md. </a:t>
            </a:r>
            <a:r>
              <a:rPr lang="en-US" sz="1400" b="1" dirty="0" err="1">
                <a:solidFill>
                  <a:srgbClr val="002060"/>
                </a:solidFill>
              </a:rPr>
              <a:t>Sohel</a:t>
            </a:r>
            <a:r>
              <a:rPr lang="en-US" sz="1400" b="1" dirty="0">
                <a:solidFill>
                  <a:srgbClr val="002060"/>
                </a:solidFill>
              </a:rPr>
              <a:t> </a:t>
            </a:r>
            <a:r>
              <a:rPr lang="en-US" sz="1400" b="1" dirty="0">
                <a:solidFill>
                  <a:srgbClr val="002060"/>
                </a:solidFill>
                <a:cs typeface="NikoshBAN" panose="02000000000000000000" pitchFamily="2" charset="0"/>
              </a:rPr>
              <a:t>Rana</a:t>
            </a:r>
            <a:r>
              <a:rPr lang="en-US" sz="1400" b="1" dirty="0">
                <a:solidFill>
                  <a:srgbClr val="002060"/>
                </a:solidFill>
              </a:rPr>
              <a:t> ,Senior Teacher(ICT), Email: sobujstate@gmail.com</a:t>
            </a:r>
          </a:p>
        </p:txBody>
      </p:sp>
    </p:spTree>
    <p:extLst>
      <p:ext uri="{BB962C8B-B14F-4D97-AF65-F5344CB8AC3E}">
        <p14:creationId xmlns:p14="http://schemas.microsoft.com/office/powerpoint/2010/main" val="1934960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to="" calcmode="lin" valueType="num">
                                      <p:cBhvr>
                                        <p:cTn id="12" dur="1" fill="hold"/>
                                        <p:tgtEl>
                                          <p:spTgt spid="3"/>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to="" calcmode="lin" valueType="num">
                                      <p:cBhvr>
                                        <p:cTn id="17"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034A1-C749-4190-A055-1DED5D3AB6A0}"/>
              </a:ext>
            </a:extLst>
          </p:cNvPr>
          <p:cNvSpPr txBox="1">
            <a:spLocks/>
          </p:cNvSpPr>
          <p:nvPr/>
        </p:nvSpPr>
        <p:spPr>
          <a:xfrm>
            <a:off x="1937869" y="1598107"/>
            <a:ext cx="7819901" cy="712392"/>
          </a:xfrm>
          <a:prstGeom prst="rect">
            <a:avLst/>
          </a:prstGeom>
          <a:solidFill>
            <a:schemeClr val="accent2">
              <a:lumMod val="20000"/>
              <a:lumOff val="80000"/>
            </a:schemeClr>
          </a:solidFill>
          <a:ln w="38100">
            <a:solidFill>
              <a:schemeClr val="accent1">
                <a:lumMod val="75000"/>
              </a:schemeClr>
            </a:solidFill>
          </a:ln>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50" b="1" dirty="0" err="1">
                <a:solidFill>
                  <a:srgbClr val="7030A0"/>
                </a:solidFill>
                <a:latin typeface="NikoshBAN" panose="02000000000000000000" pitchFamily="2" charset="0"/>
                <a:cs typeface="NikoshBAN" panose="02000000000000000000" pitchFamily="2" charset="0"/>
              </a:rPr>
              <a:t>দলীয়</a:t>
            </a:r>
            <a:r>
              <a:rPr lang="en-US" sz="4050" b="1" dirty="0">
                <a:solidFill>
                  <a:srgbClr val="7030A0"/>
                </a:solidFill>
                <a:latin typeface="NikoshBAN" panose="02000000000000000000" pitchFamily="2" charset="0"/>
                <a:cs typeface="NikoshBAN" panose="02000000000000000000" pitchFamily="2" charset="0"/>
              </a:rPr>
              <a:t> </a:t>
            </a:r>
            <a:r>
              <a:rPr lang="en-US" sz="4050" b="1" dirty="0" err="1">
                <a:solidFill>
                  <a:srgbClr val="7030A0"/>
                </a:solidFill>
                <a:latin typeface="NikoshBAN" panose="02000000000000000000" pitchFamily="2" charset="0"/>
                <a:cs typeface="NikoshBAN" panose="02000000000000000000" pitchFamily="2" charset="0"/>
              </a:rPr>
              <a:t>কাজ</a:t>
            </a:r>
            <a:r>
              <a:rPr lang="en-US" sz="4050" b="1" dirty="0">
                <a:solidFill>
                  <a:srgbClr val="7030A0"/>
                </a:solidFill>
                <a:latin typeface="NikoshBAN" panose="02000000000000000000" pitchFamily="2" charset="0"/>
                <a:cs typeface="NikoshBAN" panose="02000000000000000000" pitchFamily="2" charset="0"/>
              </a:rPr>
              <a:t>(১০ </a:t>
            </a:r>
            <a:r>
              <a:rPr lang="en-US" sz="4050" b="1" dirty="0" err="1">
                <a:solidFill>
                  <a:srgbClr val="7030A0"/>
                </a:solidFill>
                <a:latin typeface="NikoshBAN" pitchFamily="2" charset="0"/>
                <a:cs typeface="NikoshBAN" pitchFamily="2" charset="0"/>
              </a:rPr>
              <a:t>মিনিট</a:t>
            </a:r>
            <a:r>
              <a:rPr lang="en-US" sz="4050" b="1" dirty="0">
                <a:solidFill>
                  <a:srgbClr val="7030A0"/>
                </a:solidFill>
                <a:latin typeface="NikoshBAN" panose="02000000000000000000" pitchFamily="2" charset="0"/>
                <a:cs typeface="NikoshBAN" panose="02000000000000000000" pitchFamily="2" charset="0"/>
              </a:rPr>
              <a:t>)</a:t>
            </a:r>
            <a:endParaRPr lang="en-GB" sz="4050" b="1" dirty="0">
              <a:solidFill>
                <a:srgbClr val="7030A0"/>
              </a:solidFill>
              <a:latin typeface="NikoshBAN" panose="02000000000000000000" pitchFamily="2" charset="0"/>
              <a:cs typeface="NikoshBAN" panose="02000000000000000000" pitchFamily="2" charset="0"/>
            </a:endParaRPr>
          </a:p>
        </p:txBody>
      </p:sp>
      <p:sp>
        <p:nvSpPr>
          <p:cNvPr id="3" name="TextBox 2">
            <a:extLst>
              <a:ext uri="{FF2B5EF4-FFF2-40B4-BE49-F238E27FC236}">
                <a16:creationId xmlns:a16="http://schemas.microsoft.com/office/drawing/2014/main" id="{80AC0BE1-4F5B-4CA0-BAFA-5A152CC1EAC4}"/>
              </a:ext>
            </a:extLst>
          </p:cNvPr>
          <p:cNvSpPr txBox="1"/>
          <p:nvPr/>
        </p:nvSpPr>
        <p:spPr>
          <a:xfrm>
            <a:off x="3260922" y="2905780"/>
            <a:ext cx="5767175" cy="523220"/>
          </a:xfrm>
          <a:prstGeom prst="rect">
            <a:avLst/>
          </a:prstGeom>
          <a:noFill/>
        </p:spPr>
        <p:txBody>
          <a:bodyPr wrap="square" rtlCol="0">
            <a:spAutoFit/>
          </a:bodyPr>
          <a:lstStyle/>
          <a:p>
            <a:pPr marL="457200" indent="-457200">
              <a:buFont typeface="Wingdings" panose="05000000000000000000" pitchFamily="2" charset="2"/>
              <a:buChar char="Ø"/>
            </a:pPr>
            <a:r>
              <a:rPr lang="en-US" sz="2800" b="1" dirty="0">
                <a:latin typeface="NikoshBAN" panose="02000000000000000000" pitchFamily="2" charset="0"/>
                <a:cs typeface="NikoshBAN" panose="02000000000000000000" pitchFamily="2" charset="0"/>
              </a:rPr>
              <a:t> </a:t>
            </a:r>
            <a:r>
              <a:rPr lang="as-IN" sz="2800" b="1" dirty="0">
                <a:solidFill>
                  <a:srgbClr val="00B050"/>
                </a:solidFill>
                <a:latin typeface="NikoshBAN" panose="02000000000000000000" pitchFamily="2" charset="0"/>
                <a:cs typeface="NikoshBAN" panose="02000000000000000000" pitchFamily="2" charset="0"/>
              </a:rPr>
              <a:t>ওয়েব ব্রাউজার সুবিধা-অসুবিধা</a:t>
            </a:r>
            <a:r>
              <a:rPr lang="en-US" sz="2800" b="1" dirty="0">
                <a:solidFill>
                  <a:srgbClr val="00B050"/>
                </a:solidFill>
                <a:latin typeface="NikoshBAN" panose="02000000000000000000" pitchFamily="2" charset="0"/>
                <a:cs typeface="NikoshBAN" panose="02000000000000000000" pitchFamily="2" charset="0"/>
              </a:rPr>
              <a:t> </a:t>
            </a:r>
            <a:r>
              <a:rPr lang="en-US" sz="2800" b="1" dirty="0" err="1">
                <a:solidFill>
                  <a:srgbClr val="00B050"/>
                </a:solidFill>
                <a:latin typeface="NikoshBAN" panose="02000000000000000000" pitchFamily="2" charset="0"/>
                <a:cs typeface="NikoshBAN" panose="02000000000000000000" pitchFamily="2" charset="0"/>
              </a:rPr>
              <a:t>লিখ</a:t>
            </a:r>
            <a:r>
              <a:rPr lang="en-US" sz="2800" b="1" dirty="0">
                <a:solidFill>
                  <a:srgbClr val="00B050"/>
                </a:solidFill>
                <a:latin typeface="NikoshBAN" panose="02000000000000000000" pitchFamily="2" charset="0"/>
                <a:cs typeface="NikoshBAN" panose="02000000000000000000" pitchFamily="2" charset="0"/>
              </a:rPr>
              <a:t>। </a:t>
            </a:r>
            <a:endParaRPr lang="en-US" altLang="en-US" sz="2700" b="1" dirty="0">
              <a:solidFill>
                <a:srgbClr val="00B050"/>
              </a:solidFill>
              <a:latin typeface="NikoshBAN" panose="02000000000000000000" pitchFamily="2" charset="0"/>
              <a:cs typeface="NikoshBAN" panose="02000000000000000000" pitchFamily="2" charset="0"/>
            </a:endParaRPr>
          </a:p>
        </p:txBody>
      </p:sp>
      <p:sp>
        <p:nvSpPr>
          <p:cNvPr id="4" name="TextBox 3">
            <a:extLst>
              <a:ext uri="{FF2B5EF4-FFF2-40B4-BE49-F238E27FC236}">
                <a16:creationId xmlns:a16="http://schemas.microsoft.com/office/drawing/2014/main" id="{EBF3444F-9857-4297-85E2-6715685C089A}"/>
              </a:ext>
            </a:extLst>
          </p:cNvPr>
          <p:cNvSpPr txBox="1"/>
          <p:nvPr/>
        </p:nvSpPr>
        <p:spPr>
          <a:xfrm>
            <a:off x="2334827" y="6263781"/>
            <a:ext cx="6609997" cy="307777"/>
          </a:xfrm>
          <a:prstGeom prst="rect">
            <a:avLst/>
          </a:prstGeom>
          <a:solidFill>
            <a:schemeClr val="bg1"/>
          </a:solidFill>
          <a:ln>
            <a:noFill/>
          </a:ln>
        </p:spPr>
        <p:txBody>
          <a:bodyPr wrap="square" rtlCol="0">
            <a:spAutoFit/>
          </a:bodyPr>
          <a:lstStyle/>
          <a:p>
            <a:r>
              <a:rPr lang="en-US" sz="1400" b="1" dirty="0">
                <a:solidFill>
                  <a:srgbClr val="002060"/>
                </a:solidFill>
              </a:rPr>
              <a:t>Md. </a:t>
            </a:r>
            <a:r>
              <a:rPr lang="en-US" sz="1400" b="1" dirty="0" err="1">
                <a:solidFill>
                  <a:srgbClr val="002060"/>
                </a:solidFill>
              </a:rPr>
              <a:t>Sohel</a:t>
            </a:r>
            <a:r>
              <a:rPr lang="en-US" sz="1400" b="1" dirty="0">
                <a:solidFill>
                  <a:srgbClr val="002060"/>
                </a:solidFill>
              </a:rPr>
              <a:t> </a:t>
            </a:r>
            <a:r>
              <a:rPr lang="en-US" sz="1400" b="1" dirty="0">
                <a:solidFill>
                  <a:srgbClr val="002060"/>
                </a:solidFill>
                <a:cs typeface="NikoshBAN" panose="02000000000000000000" pitchFamily="2" charset="0"/>
              </a:rPr>
              <a:t>Rana</a:t>
            </a:r>
            <a:r>
              <a:rPr lang="en-US" sz="1400" b="1" dirty="0">
                <a:solidFill>
                  <a:srgbClr val="002060"/>
                </a:solidFill>
              </a:rPr>
              <a:t> ,Senior Teacher(ICT), Email: sobujstate@gmail.com</a:t>
            </a:r>
          </a:p>
        </p:txBody>
      </p:sp>
    </p:spTree>
    <p:extLst>
      <p:ext uri="{BB962C8B-B14F-4D97-AF65-F5344CB8AC3E}">
        <p14:creationId xmlns:p14="http://schemas.microsoft.com/office/powerpoint/2010/main" val="2029768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BDBF2F7-6756-42C7-BA82-E83BA86C9D35}"/>
              </a:ext>
            </a:extLst>
          </p:cNvPr>
          <p:cNvSpPr txBox="1"/>
          <p:nvPr/>
        </p:nvSpPr>
        <p:spPr>
          <a:xfrm>
            <a:off x="2532169" y="3199493"/>
            <a:ext cx="7145235" cy="1077218"/>
          </a:xfrm>
          <a:prstGeom prst="rect">
            <a:avLst/>
          </a:prstGeom>
          <a:solidFill>
            <a:schemeClr val="accent1">
              <a:lumMod val="20000"/>
              <a:lumOff val="80000"/>
            </a:schemeClr>
          </a:solidFill>
          <a:ln w="57150">
            <a:solidFill>
              <a:schemeClr val="tx1"/>
            </a:solidFill>
          </a:ln>
        </p:spPr>
        <p:txBody>
          <a:bodyPr wrap="square" rtlCol="0">
            <a:spAutoFit/>
          </a:bodyPr>
          <a:lstStyle/>
          <a:p>
            <a:pPr marL="457200" indent="-457200">
              <a:buFont typeface="Wingdings" panose="05000000000000000000" pitchFamily="2" charset="2"/>
              <a:buChar char="Ø"/>
            </a:pPr>
            <a:r>
              <a:rPr lang="en-US" sz="3000" dirty="0" err="1">
                <a:latin typeface="NikoshBAN" panose="02000000000000000000" pitchFamily="2" charset="0"/>
                <a:cs typeface="NikoshBAN" panose="02000000000000000000" pitchFamily="2" charset="0"/>
              </a:rPr>
              <a:t>ভিন্নধর্মী</a:t>
            </a:r>
            <a:r>
              <a:rPr lang="en-US" sz="3000" dirty="0">
                <a:latin typeface="NikoshBAN" panose="02000000000000000000" pitchFamily="2" charset="0"/>
                <a:cs typeface="NikoshBAN" panose="02000000000000000000" pitchFamily="2" charset="0"/>
              </a:rPr>
              <a:t> </a:t>
            </a:r>
            <a:r>
              <a:rPr lang="en-US" sz="3000" dirty="0" err="1">
                <a:latin typeface="NikoshBAN" panose="02000000000000000000" pitchFamily="2" charset="0"/>
                <a:cs typeface="NikoshBAN" panose="02000000000000000000" pitchFamily="2" charset="0"/>
              </a:rPr>
              <a:t>আরও</a:t>
            </a:r>
            <a:r>
              <a:rPr lang="en-US" sz="3000" dirty="0">
                <a:latin typeface="NikoshBAN" panose="02000000000000000000" pitchFamily="2" charset="0"/>
                <a:cs typeface="NikoshBAN" panose="02000000000000000000" pitchFamily="2" charset="0"/>
              </a:rPr>
              <a:t> </a:t>
            </a:r>
            <a:r>
              <a:rPr lang="en-US" sz="3000" dirty="0" err="1">
                <a:latin typeface="NikoshBAN" panose="02000000000000000000" pitchFamily="2" charset="0"/>
                <a:cs typeface="NikoshBAN" panose="02000000000000000000" pitchFamily="2" charset="0"/>
              </a:rPr>
              <a:t>কিছু</a:t>
            </a:r>
            <a:r>
              <a:rPr lang="en-US" sz="3000" dirty="0">
                <a:latin typeface="NikoshBAN" panose="02000000000000000000" pitchFamily="2" charset="0"/>
                <a:cs typeface="NikoshBAN" panose="02000000000000000000" pitchFamily="2" charset="0"/>
              </a:rPr>
              <a:t> </a:t>
            </a:r>
            <a:r>
              <a:rPr lang="as-IN" sz="3200" dirty="0">
                <a:latin typeface="NikoshBAN" panose="02000000000000000000" pitchFamily="2" charset="0"/>
                <a:cs typeface="NikoshBAN" panose="02000000000000000000" pitchFamily="2" charset="0"/>
              </a:rPr>
              <a:t>ব্রাউজারের নাম </a:t>
            </a:r>
            <a:r>
              <a:rPr lang="en-US" sz="3200" dirty="0" err="1">
                <a:latin typeface="NikoshBAN" panose="02000000000000000000" pitchFamily="2" charset="0"/>
                <a:cs typeface="NikoshBAN" panose="02000000000000000000" pitchFamily="2" charset="0"/>
              </a:rPr>
              <a:t>লিখে</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নিয়ে</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আসবে</a:t>
            </a:r>
            <a:r>
              <a:rPr lang="en-US" sz="3200" dirty="0">
                <a:latin typeface="NikoshBAN" panose="02000000000000000000" pitchFamily="2" charset="0"/>
                <a:cs typeface="NikoshBAN" panose="02000000000000000000" pitchFamily="2" charset="0"/>
              </a:rPr>
              <a:t>। </a:t>
            </a:r>
            <a:r>
              <a:rPr lang="en-US" sz="3000" dirty="0">
                <a:latin typeface="NikoshBAN" panose="02000000000000000000" pitchFamily="2" charset="0"/>
                <a:cs typeface="NikoshBAN" panose="02000000000000000000" pitchFamily="2" charset="0"/>
              </a:rPr>
              <a:t> </a:t>
            </a:r>
            <a:endParaRPr lang="en-GB" sz="3000" dirty="0">
              <a:latin typeface="NikoshBAN" panose="02000000000000000000" pitchFamily="2" charset="0"/>
              <a:cs typeface="NikoshBAN" panose="02000000000000000000" pitchFamily="2" charset="0"/>
            </a:endParaRPr>
          </a:p>
        </p:txBody>
      </p:sp>
      <p:sp>
        <p:nvSpPr>
          <p:cNvPr id="3" name="TextBox 2">
            <a:extLst>
              <a:ext uri="{FF2B5EF4-FFF2-40B4-BE49-F238E27FC236}">
                <a16:creationId xmlns:a16="http://schemas.microsoft.com/office/drawing/2014/main" id="{DF602149-AE7E-4509-B6B3-D4ACC02F3DAB}"/>
              </a:ext>
            </a:extLst>
          </p:cNvPr>
          <p:cNvSpPr txBox="1"/>
          <p:nvPr/>
        </p:nvSpPr>
        <p:spPr>
          <a:xfrm>
            <a:off x="4573231" y="964354"/>
            <a:ext cx="3486150" cy="923330"/>
          </a:xfrm>
          <a:prstGeom prst="rect">
            <a:avLst/>
          </a:prstGeom>
          <a:solidFill>
            <a:schemeClr val="accent6">
              <a:lumMod val="20000"/>
              <a:lumOff val="80000"/>
            </a:schemeClr>
          </a:solidFill>
          <a:ln w="57150">
            <a:solidFill>
              <a:schemeClr val="tx1"/>
            </a:solidFill>
          </a:ln>
        </p:spPr>
        <p:txBody>
          <a:bodyPr wrap="square" rtlCol="0">
            <a:spAutoFit/>
          </a:bodyPr>
          <a:lstStyle/>
          <a:p>
            <a:pPr algn="ctr"/>
            <a:r>
              <a:rPr lang="en-US" sz="5400" b="1" dirty="0" err="1">
                <a:solidFill>
                  <a:srgbClr val="00B0F0"/>
                </a:solidFill>
                <a:latin typeface="NikoshBAN" pitchFamily="2" charset="0"/>
                <a:cs typeface="NikoshBAN" pitchFamily="2" charset="0"/>
              </a:rPr>
              <a:t>বাড়ির</a:t>
            </a:r>
            <a:r>
              <a:rPr lang="en-US" sz="5400" b="1" dirty="0">
                <a:solidFill>
                  <a:srgbClr val="00B0F0"/>
                </a:solidFill>
                <a:latin typeface="NikoshBAN" pitchFamily="2" charset="0"/>
                <a:cs typeface="NikoshBAN" pitchFamily="2" charset="0"/>
              </a:rPr>
              <a:t> </a:t>
            </a:r>
            <a:r>
              <a:rPr lang="en-US" sz="5400" b="1" dirty="0" err="1">
                <a:solidFill>
                  <a:srgbClr val="00B0F0"/>
                </a:solidFill>
                <a:latin typeface="NikoshBAN" pitchFamily="2" charset="0"/>
                <a:cs typeface="NikoshBAN" pitchFamily="2" charset="0"/>
              </a:rPr>
              <a:t>কাজ</a:t>
            </a:r>
            <a:endParaRPr lang="en-US" sz="5400" b="1" dirty="0">
              <a:solidFill>
                <a:srgbClr val="00B0F0"/>
              </a:solidFill>
              <a:latin typeface="NikoshBAN" pitchFamily="2" charset="0"/>
              <a:cs typeface="NikoshBAN" pitchFamily="2" charset="0"/>
            </a:endParaRPr>
          </a:p>
        </p:txBody>
      </p:sp>
      <p:sp>
        <p:nvSpPr>
          <p:cNvPr id="4" name="TextBox 3">
            <a:extLst>
              <a:ext uri="{FF2B5EF4-FFF2-40B4-BE49-F238E27FC236}">
                <a16:creationId xmlns:a16="http://schemas.microsoft.com/office/drawing/2014/main" id="{821D5E67-6937-4CDE-A435-44B1D46A8CF6}"/>
              </a:ext>
            </a:extLst>
          </p:cNvPr>
          <p:cNvSpPr txBox="1"/>
          <p:nvPr/>
        </p:nvSpPr>
        <p:spPr>
          <a:xfrm>
            <a:off x="1926455" y="6263781"/>
            <a:ext cx="7018370" cy="307777"/>
          </a:xfrm>
          <a:prstGeom prst="rect">
            <a:avLst/>
          </a:prstGeom>
          <a:solidFill>
            <a:schemeClr val="bg1"/>
          </a:solidFill>
          <a:ln>
            <a:noFill/>
          </a:ln>
        </p:spPr>
        <p:txBody>
          <a:bodyPr wrap="square" rtlCol="0">
            <a:spAutoFit/>
          </a:bodyPr>
          <a:lstStyle/>
          <a:p>
            <a:r>
              <a:rPr lang="en-US" sz="1400" b="1" dirty="0">
                <a:solidFill>
                  <a:srgbClr val="002060"/>
                </a:solidFill>
              </a:rPr>
              <a:t>Md. </a:t>
            </a:r>
            <a:r>
              <a:rPr lang="en-US" sz="1400" b="1" dirty="0" err="1">
                <a:solidFill>
                  <a:srgbClr val="002060"/>
                </a:solidFill>
              </a:rPr>
              <a:t>Sohel</a:t>
            </a:r>
            <a:r>
              <a:rPr lang="en-US" sz="1400" b="1" dirty="0">
                <a:solidFill>
                  <a:srgbClr val="002060"/>
                </a:solidFill>
              </a:rPr>
              <a:t> </a:t>
            </a:r>
            <a:r>
              <a:rPr lang="en-US" sz="1400" b="1" dirty="0">
                <a:solidFill>
                  <a:srgbClr val="002060"/>
                </a:solidFill>
                <a:cs typeface="NikoshBAN" panose="02000000000000000000" pitchFamily="2" charset="0"/>
              </a:rPr>
              <a:t>Rana</a:t>
            </a:r>
            <a:r>
              <a:rPr lang="en-US" sz="1400" b="1" dirty="0">
                <a:solidFill>
                  <a:srgbClr val="002060"/>
                </a:solidFill>
              </a:rPr>
              <a:t> ,Senior Teacher(ICT), Email: sobujstate@gmail.com</a:t>
            </a:r>
          </a:p>
        </p:txBody>
      </p:sp>
    </p:spTree>
    <p:extLst>
      <p:ext uri="{BB962C8B-B14F-4D97-AF65-F5344CB8AC3E}">
        <p14:creationId xmlns:p14="http://schemas.microsoft.com/office/powerpoint/2010/main" val="1991601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D27A9B-22B5-4FDC-86DE-1FAFAADDAF0D}"/>
              </a:ext>
            </a:extLst>
          </p:cNvPr>
          <p:cNvPicPr>
            <a:picLocks noChangeAspect="1"/>
          </p:cNvPicPr>
          <p:nvPr/>
        </p:nvPicPr>
        <p:blipFill>
          <a:blip r:embed="rId2"/>
          <a:stretch>
            <a:fillRect/>
          </a:stretch>
        </p:blipFill>
        <p:spPr>
          <a:xfrm>
            <a:off x="719090" y="372861"/>
            <a:ext cx="10558508" cy="5939161"/>
          </a:xfrm>
          <a:prstGeom prst="rect">
            <a:avLst/>
          </a:prstGeom>
        </p:spPr>
      </p:pic>
    </p:spTree>
    <p:extLst>
      <p:ext uri="{BB962C8B-B14F-4D97-AF65-F5344CB8AC3E}">
        <p14:creationId xmlns:p14="http://schemas.microsoft.com/office/powerpoint/2010/main" val="1536277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repeatCount="indefinite" fill="hold" nodeType="clickEffect">
                                  <p:stCondLst>
                                    <p:cond delay="0"/>
                                  </p:stCondLst>
                                  <p:endCondLst>
                                    <p:cond evt="onNext" delay="0">
                                      <p:tgtEl>
                                        <p:sldTgt/>
                                      </p:tgtEl>
                                    </p:cond>
                                  </p:end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p:val>
                                            <p:fltVal val="0"/>
                                          </p:val>
                                        </p:tav>
                                        <p:tav tm="100000">
                                          <p:val>
                                            <p:strVal val="#ppt_w"/>
                                          </p:val>
                                        </p:tav>
                                      </p:tavLst>
                                    </p:anim>
                                    <p:anim calcmode="lin" valueType="num">
                                      <p:cBhvr>
                                        <p:cTn id="8" dur="5000" fill="hold"/>
                                        <p:tgtEl>
                                          <p:spTgt spid="2"/>
                                        </p:tgtEl>
                                        <p:attrNameLst>
                                          <p:attrName>ppt_h</p:attrName>
                                        </p:attrNameLst>
                                      </p:cBhvr>
                                      <p:tavLst>
                                        <p:tav tm="0">
                                          <p:val>
                                            <p:fltVal val="0"/>
                                          </p:val>
                                        </p:tav>
                                        <p:tav tm="100000">
                                          <p:val>
                                            <p:strVal val="#ppt_h"/>
                                          </p:val>
                                        </p:tav>
                                      </p:tavLst>
                                    </p:anim>
                                    <p:animEffect transition="in" filter="fade">
                                      <p:cBhvr>
                                        <p:cTn id="9" dur="5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11</TotalTime>
  <Words>466</Words>
  <Application>Microsoft Office PowerPoint</Application>
  <PresentationFormat>Widescreen</PresentationFormat>
  <Paragraphs>50</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Nikosh</vt:lpstr>
      <vt:lpstr>NikoshBAN</vt:lpstr>
      <vt:lpstr>Trebuchet MS</vt:lpstr>
      <vt:lpstr>Wingdings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12</cp:revision>
  <dcterms:created xsi:type="dcterms:W3CDTF">2026-07-08T17:33:07Z</dcterms:created>
  <dcterms:modified xsi:type="dcterms:W3CDTF">2026-07-08T17:49:03Z</dcterms:modified>
</cp:coreProperties>
</file>