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65" r:id="rId4"/>
    <p:sldId id="263" r:id="rId5"/>
    <p:sldId id="264" r:id="rId6"/>
    <p:sldId id="297" r:id="rId7"/>
    <p:sldId id="302" r:id="rId8"/>
    <p:sldId id="298" r:id="rId9"/>
    <p:sldId id="290" r:id="rId10"/>
    <p:sldId id="300" r:id="rId11"/>
    <p:sldId id="301" r:id="rId12"/>
    <p:sldId id="306" r:id="rId13"/>
    <p:sldId id="307" r:id="rId14"/>
    <p:sldId id="303" r:id="rId15"/>
    <p:sldId id="308" r:id="rId16"/>
    <p:sldId id="304" r:id="rId17"/>
    <p:sldId id="258" r:id="rId18"/>
    <p:sldId id="259" r:id="rId19"/>
    <p:sldId id="260" r:id="rId20"/>
    <p:sldId id="261" r:id="rId21"/>
    <p:sldId id="30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7" autoAdjust="0"/>
    <p:restoredTop sz="94434" autoAdjust="0"/>
  </p:normalViewPr>
  <p:slideViewPr>
    <p:cSldViewPr snapToGrid="0">
      <p:cViewPr varScale="1">
        <p:scale>
          <a:sx n="67" d="100"/>
          <a:sy n="67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791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781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599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902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923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11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70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3983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54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60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205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55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48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5131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8351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724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026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287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566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407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17753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893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30174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300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9879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60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234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21273-F1C1-42EA-BA25-6F1FA7462ADB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33C6D99-B60C-47D4-A46B-41BD42F39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683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6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assroo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4" cy="68580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6816948" y="4662011"/>
            <a:ext cx="5378451" cy="2261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  <a:defRPr/>
            </a:pPr>
            <a:r>
              <a:rPr lang="en-US" sz="166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98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0" b="15470"/>
          <a:stretch/>
        </p:blipFill>
        <p:spPr>
          <a:xfrm>
            <a:off x="5568958" y="30956"/>
            <a:ext cx="4862929" cy="34742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3" b="16589"/>
          <a:stretch/>
        </p:blipFill>
        <p:spPr>
          <a:xfrm>
            <a:off x="2002772" y="3351386"/>
            <a:ext cx="6534871" cy="3476889"/>
          </a:xfrm>
          <a:prstGeom prst="rect">
            <a:avLst/>
          </a:prstGeom>
        </p:spPr>
      </p:pic>
      <p:pic>
        <p:nvPicPr>
          <p:cNvPr id="1026" name="Picture 2" descr="http://djjr-courses.wdfiles.com/local--files/225:flow-charts-in-excel-and-word/simple-flowchart-exampl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60" y="61912"/>
            <a:ext cx="2901525" cy="4398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7419085" y="4443499"/>
            <a:ext cx="32303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err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36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36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2800" b="1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01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4923" y="1592948"/>
            <a:ext cx="3520467" cy="488847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8990" y="1628704"/>
            <a:ext cx="8444436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1001">
            <a:schemeClr val="lt1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8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8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8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sz="1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89386" y="3252158"/>
            <a:ext cx="778450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0" b="1" dirty="0" err="1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অ্যালগোরিদম</a:t>
            </a:r>
            <a:r>
              <a:rPr lang="en-US" sz="8000" b="1" dirty="0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8000" b="1" dirty="0" err="1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ফ্লোচার্ট</a:t>
            </a:r>
            <a:endParaRPr lang="en-US" sz="6600" b="1" dirty="0">
              <a:solidFill>
                <a:srgbClr val="FF0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534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09489" y="2082628"/>
            <a:ext cx="690269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1001">
            <a:schemeClr val="lt1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১.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অ্যালগোরিদম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5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22933" y="774578"/>
            <a:ext cx="612699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b="1" dirty="0" err="1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6000" b="1" dirty="0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000" b="1" dirty="0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6000" b="1" dirty="0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6000" b="1" dirty="0">
                <a:solidFill>
                  <a:srgbClr val="FF000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en-US" sz="4800" b="1" dirty="0">
              <a:solidFill>
                <a:srgbClr val="FF00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09490" y="2584162"/>
            <a:ext cx="9016319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1001">
            <a:schemeClr val="lt1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২.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ফ্লোচার্ট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5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09490" y="3178455"/>
            <a:ext cx="9016319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1001">
            <a:schemeClr val="lt1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৩.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ফ্লোচার্টের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প্রতিক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চিনতে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5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09490" y="3763230"/>
            <a:ext cx="9016319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1001">
            <a:schemeClr val="lt1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৪.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ফ্লোচার্ট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অ্যালগোরিদমের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endParaRPr lang="en-US" sz="5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784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91404" y="1046954"/>
            <a:ext cx="1115931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কোনো একটি নির্দিষ্ট সমস্যা সমাধানের জন্য যুক্তিসম্মত ও ধাপে ধাপে সমাধান করার যে পদ্ধতি, তাকে অ্যালগরিদম বলা হয়। কোনো সমস্যাকে কম্পিউটার প্রোগ্রামিং দ্বারা সমাধান করার পূর্বে কাগজে-কলমে সমাধান করার জন্যই অ্যালগরিদম ব্যবহার করা হয়।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757942" y="376813"/>
            <a:ext cx="4199828" cy="557214"/>
            <a:chOff x="1776" y="675"/>
            <a:chExt cx="8429" cy="351"/>
          </a:xfrm>
        </p:grpSpPr>
        <p:pic>
          <p:nvPicPr>
            <p:cNvPr id="6" name="Picture 8" descr="cubo_rosso_architetto_fr_0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675"/>
              <a:ext cx="1379" cy="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AutoShape 9"/>
            <p:cNvSpPr>
              <a:spLocks noChangeArrowheads="1"/>
            </p:cNvSpPr>
            <p:nvPr/>
          </p:nvSpPr>
          <p:spPr bwMode="auto">
            <a:xfrm>
              <a:off x="2650" y="675"/>
              <a:ext cx="7555" cy="351"/>
            </a:xfrm>
            <a:prstGeom prst="chevron">
              <a:avLst>
                <a:gd name="adj" fmla="val 39600"/>
              </a:avLst>
            </a:prstGeom>
            <a:gradFill rotWithShape="1">
              <a:gsLst>
                <a:gs pos="0">
                  <a:srgbClr val="929200"/>
                </a:gs>
                <a:gs pos="50000">
                  <a:srgbClr val="FFFF00"/>
                </a:gs>
                <a:gs pos="100000">
                  <a:srgbClr val="9292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18" tIns="45710" rIns="91418" bIns="45710" anchor="ctr"/>
            <a:lstStyle>
              <a:lvl1pPr marL="241300" indent="-241300" defTabSz="642938">
                <a:spcBef>
                  <a:spcPct val="20000"/>
                </a:spcBef>
                <a:buChar char="•"/>
                <a:defRPr sz="23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420688" defTabSz="642938">
                <a:spcBef>
                  <a:spcPct val="20000"/>
                </a:spcBef>
                <a:buChar char="–"/>
                <a:defRPr sz="20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500063" defTabSz="642938">
                <a:spcBef>
                  <a:spcPct val="20000"/>
                </a:spcBef>
                <a:buChar char="•"/>
                <a:defRPr sz="17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635000" defTabSz="642938">
                <a:spcBef>
                  <a:spcPct val="20000"/>
                </a:spcBef>
                <a:buChar char="–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771525" defTabSz="642938">
                <a:spcBef>
                  <a:spcPct val="20000"/>
                </a:spcBef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indent="0">
                <a:buNone/>
              </a:pPr>
              <a:r>
                <a:rPr lang="en-US" sz="3600" b="1" dirty="0" err="1">
                  <a:solidFill>
                    <a:schemeClr val="tx1"/>
                  </a:solidFill>
                </a:rPr>
                <a:t>অ্যালগোরিদম</a:t>
              </a:r>
              <a:endParaRPr lang="as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9157" y="2431949"/>
            <a:ext cx="2821383" cy="282138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595854" y="5400680"/>
            <a:ext cx="22300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latin typeface="Siyam Rupali ANSI" panose="02000000000000000000" pitchFamily="2" charset="0"/>
              </a:rPr>
              <a:t>Avj</a:t>
            </a:r>
            <a:r>
              <a:rPr lang="en-US" sz="2800" b="1" dirty="0">
                <a:latin typeface="Siyam Rupali ANSI" panose="02000000000000000000" pitchFamily="2" charset="0"/>
              </a:rPr>
              <a:t> </a:t>
            </a:r>
            <a:r>
              <a:rPr lang="en-US" sz="2800" b="1" dirty="0" err="1">
                <a:latin typeface="Siyam Rupali ANSI" panose="02000000000000000000" pitchFamily="2" charset="0"/>
              </a:rPr>
              <a:t>LvwiRgx</a:t>
            </a:r>
            <a:endParaRPr lang="en-US" dirty="0">
              <a:latin typeface="Siyam Rupali ANSI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79096" y="3215017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আরব গনিতবিদ </a:t>
            </a:r>
            <a:r>
              <a:rPr lang="as-IN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‘আল খারিজমী’</a:t>
            </a:r>
            <a:r>
              <a:rPr lang="as-IN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এর নাম অনুসারে অ্যালগোরিদম নামকরন করা হয়েছে।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940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484716" y="893810"/>
            <a:ext cx="5787498" cy="557214"/>
            <a:chOff x="1776" y="675"/>
            <a:chExt cx="11792" cy="351"/>
          </a:xfrm>
        </p:grpSpPr>
        <p:pic>
          <p:nvPicPr>
            <p:cNvPr id="9" name="Picture 8" descr="cubo_rosso_architetto_fr_0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675"/>
              <a:ext cx="1379" cy="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AutoShape 9"/>
            <p:cNvSpPr>
              <a:spLocks noChangeArrowheads="1"/>
            </p:cNvSpPr>
            <p:nvPr/>
          </p:nvSpPr>
          <p:spPr bwMode="auto">
            <a:xfrm>
              <a:off x="2650" y="675"/>
              <a:ext cx="10918" cy="351"/>
            </a:xfrm>
            <a:prstGeom prst="chevron">
              <a:avLst>
                <a:gd name="adj" fmla="val 39600"/>
              </a:avLst>
            </a:prstGeom>
            <a:gradFill rotWithShape="1">
              <a:gsLst>
                <a:gs pos="0">
                  <a:srgbClr val="929200"/>
                </a:gs>
                <a:gs pos="50000">
                  <a:srgbClr val="FFFF00"/>
                </a:gs>
                <a:gs pos="100000">
                  <a:srgbClr val="9292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18" tIns="45710" rIns="91418" bIns="45710" anchor="ctr"/>
            <a:lstStyle>
              <a:lvl1pPr marL="241300" indent="-241300" defTabSz="642938">
                <a:spcBef>
                  <a:spcPct val="20000"/>
                </a:spcBef>
                <a:buChar char="•"/>
                <a:defRPr sz="23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420688" defTabSz="642938">
                <a:spcBef>
                  <a:spcPct val="20000"/>
                </a:spcBef>
                <a:buChar char="–"/>
                <a:defRPr sz="20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500063" defTabSz="642938">
                <a:spcBef>
                  <a:spcPct val="20000"/>
                </a:spcBef>
                <a:buChar char="•"/>
                <a:defRPr sz="17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635000" defTabSz="642938">
                <a:spcBef>
                  <a:spcPct val="20000"/>
                </a:spcBef>
                <a:buChar char="–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771525" defTabSz="642938">
                <a:spcBef>
                  <a:spcPct val="20000"/>
                </a:spcBef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indent="0">
                <a:buNone/>
              </a:pPr>
              <a:r>
                <a:rPr lang="as-IN" sz="2400" b="1" dirty="0">
                  <a:solidFill>
                    <a:schemeClr val="tx1"/>
                  </a:solidFill>
                </a:rPr>
                <a:t>অ্যালগরিদম তৈরির শর্ত বা নিয়ম-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633888" y="1681962"/>
            <a:ext cx="476747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অ্যালগরিদমটি সহজবোধ্য হবে।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প্রত্যেকটি ধাপ স্পষ্ট হতে হবে যাতে সহজে বোঝা যায়।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সসীম সংখ্যক ধাপে সমস্যার সমাধান হতে হবে।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অ্যালগরিদম ব্যাপকভাবে প্রয়োগ উপযোগী হতে হবে।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6703617" y="893810"/>
            <a:ext cx="4424044" cy="557214"/>
            <a:chOff x="1776" y="675"/>
            <a:chExt cx="8879" cy="351"/>
          </a:xfrm>
        </p:grpSpPr>
        <p:pic>
          <p:nvPicPr>
            <p:cNvPr id="17" name="Picture 16" descr="cubo_rosso_architetto_fr_0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675"/>
              <a:ext cx="1379" cy="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AutoShape 9"/>
            <p:cNvSpPr>
              <a:spLocks noChangeArrowheads="1"/>
            </p:cNvSpPr>
            <p:nvPr/>
          </p:nvSpPr>
          <p:spPr bwMode="auto">
            <a:xfrm>
              <a:off x="2650" y="675"/>
              <a:ext cx="8005" cy="351"/>
            </a:xfrm>
            <a:prstGeom prst="chevron">
              <a:avLst>
                <a:gd name="adj" fmla="val 39600"/>
              </a:avLst>
            </a:prstGeom>
            <a:gradFill rotWithShape="1">
              <a:gsLst>
                <a:gs pos="0">
                  <a:srgbClr val="929200"/>
                </a:gs>
                <a:gs pos="50000">
                  <a:srgbClr val="FFFF00"/>
                </a:gs>
                <a:gs pos="100000">
                  <a:srgbClr val="9292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18" tIns="45710" rIns="91418" bIns="45710" anchor="ctr"/>
            <a:lstStyle>
              <a:lvl1pPr marL="241300" indent="-241300" defTabSz="642938">
                <a:spcBef>
                  <a:spcPct val="20000"/>
                </a:spcBef>
                <a:buChar char="•"/>
                <a:defRPr sz="23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420688" defTabSz="642938">
                <a:spcBef>
                  <a:spcPct val="20000"/>
                </a:spcBef>
                <a:buChar char="–"/>
                <a:defRPr sz="20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500063" defTabSz="642938">
                <a:spcBef>
                  <a:spcPct val="20000"/>
                </a:spcBef>
                <a:buChar char="•"/>
                <a:defRPr sz="17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635000" defTabSz="642938">
                <a:spcBef>
                  <a:spcPct val="20000"/>
                </a:spcBef>
                <a:buChar char="–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771525" defTabSz="642938">
                <a:spcBef>
                  <a:spcPct val="20000"/>
                </a:spcBef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indent="0">
                <a:buNone/>
              </a:pPr>
              <a:r>
                <a:rPr lang="as-IN" sz="2800" b="1" dirty="0">
                  <a:solidFill>
                    <a:schemeClr val="tx1"/>
                  </a:solidFill>
                </a:rPr>
                <a:t>অ্যালগরিদমের সুবিধা</a:t>
              </a:r>
            </a:p>
          </p:txBody>
        </p:sp>
      </p:grpSp>
      <p:sp>
        <p:nvSpPr>
          <p:cNvPr id="19" name="Rectangle 18"/>
          <p:cNvSpPr/>
          <p:nvPr/>
        </p:nvSpPr>
        <p:spPr>
          <a:xfrm>
            <a:off x="6697247" y="1724619"/>
            <a:ext cx="476747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সহজে প্রোগ্রামের উদ্দেশ্যে বোঝা যায়।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সহজে প্রোগ্রামের ভুল নির্ণয় করা যায়।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প্রোগ্রামের প্রবাহের দিক বুঝা যায়।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জটিল প্রোগ্রাম সহজে রচনা করা যায়।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 পরিবর্তন ও পরিবর্ধনে সহায়তা করে।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as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909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70660" y="205283"/>
            <a:ext cx="5996633" cy="557214"/>
            <a:chOff x="1776" y="675"/>
            <a:chExt cx="8313" cy="351"/>
          </a:xfrm>
        </p:grpSpPr>
        <p:pic>
          <p:nvPicPr>
            <p:cNvPr id="5" name="Picture 8" descr="cubo_rosso_architetto_fr_0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675"/>
              <a:ext cx="1379" cy="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AutoShape 9"/>
            <p:cNvSpPr>
              <a:spLocks noChangeArrowheads="1"/>
            </p:cNvSpPr>
            <p:nvPr/>
          </p:nvSpPr>
          <p:spPr bwMode="auto">
            <a:xfrm>
              <a:off x="2650" y="675"/>
              <a:ext cx="7439" cy="351"/>
            </a:xfrm>
            <a:prstGeom prst="chevron">
              <a:avLst>
                <a:gd name="adj" fmla="val 39600"/>
              </a:avLst>
            </a:prstGeom>
            <a:gradFill rotWithShape="1">
              <a:gsLst>
                <a:gs pos="0">
                  <a:srgbClr val="929200"/>
                </a:gs>
                <a:gs pos="50000">
                  <a:srgbClr val="FFFF00"/>
                </a:gs>
                <a:gs pos="100000">
                  <a:srgbClr val="9292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18" tIns="45710" rIns="91418" bIns="45710" anchor="ctr"/>
            <a:lstStyle>
              <a:lvl1pPr marL="241300" indent="-241300" defTabSz="642938">
                <a:spcBef>
                  <a:spcPct val="20000"/>
                </a:spcBef>
                <a:buChar char="•"/>
                <a:defRPr sz="23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420688" defTabSz="642938">
                <a:spcBef>
                  <a:spcPct val="20000"/>
                </a:spcBef>
                <a:buChar char="–"/>
                <a:defRPr sz="20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500063" defTabSz="642938">
                <a:spcBef>
                  <a:spcPct val="20000"/>
                </a:spcBef>
                <a:buChar char="•"/>
                <a:defRPr sz="17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635000" defTabSz="642938">
                <a:spcBef>
                  <a:spcPct val="20000"/>
                </a:spcBef>
                <a:buChar char="–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771525" defTabSz="642938">
                <a:spcBef>
                  <a:spcPct val="20000"/>
                </a:spcBef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indent="0">
                <a:buNone/>
              </a:pPr>
              <a:r>
                <a:rPr lang="as-IN" sz="3600" b="1" dirty="0">
                  <a:solidFill>
                    <a:schemeClr val="tx1"/>
                  </a:solidFill>
                </a:rPr>
                <a:t>ফ্লোচার্ট বা প্রবাহ চিত্র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76827" y="2237496"/>
            <a:ext cx="5473100" cy="557214"/>
            <a:chOff x="1776" y="675"/>
            <a:chExt cx="10449" cy="351"/>
          </a:xfrm>
        </p:grpSpPr>
        <p:pic>
          <p:nvPicPr>
            <p:cNvPr id="8" name="Picture 7" descr="cubo_rosso_architetto_fr_0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675"/>
              <a:ext cx="1379" cy="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AutoShape 9"/>
            <p:cNvSpPr>
              <a:spLocks noChangeArrowheads="1"/>
            </p:cNvSpPr>
            <p:nvPr/>
          </p:nvSpPr>
          <p:spPr bwMode="auto">
            <a:xfrm>
              <a:off x="2650" y="675"/>
              <a:ext cx="9575" cy="351"/>
            </a:xfrm>
            <a:prstGeom prst="chevron">
              <a:avLst>
                <a:gd name="adj" fmla="val 39600"/>
              </a:avLst>
            </a:prstGeom>
            <a:gradFill rotWithShape="1">
              <a:gsLst>
                <a:gs pos="0">
                  <a:srgbClr val="929200"/>
                </a:gs>
                <a:gs pos="50000">
                  <a:srgbClr val="FFFF00"/>
                </a:gs>
                <a:gs pos="100000">
                  <a:srgbClr val="9292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18" tIns="45710" rIns="91418" bIns="45710" anchor="ctr"/>
            <a:lstStyle>
              <a:lvl1pPr marL="241300" indent="-241300" defTabSz="642938">
                <a:spcBef>
                  <a:spcPct val="20000"/>
                </a:spcBef>
                <a:buChar char="•"/>
                <a:defRPr sz="23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420688" defTabSz="642938">
                <a:spcBef>
                  <a:spcPct val="20000"/>
                </a:spcBef>
                <a:buChar char="–"/>
                <a:defRPr sz="20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500063" defTabSz="642938">
                <a:spcBef>
                  <a:spcPct val="20000"/>
                </a:spcBef>
                <a:buChar char="•"/>
                <a:defRPr sz="17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635000" defTabSz="642938">
                <a:spcBef>
                  <a:spcPct val="20000"/>
                </a:spcBef>
                <a:buChar char="–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771525" defTabSz="642938">
                <a:spcBef>
                  <a:spcPct val="20000"/>
                </a:spcBef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indent="0">
                <a:buNone/>
              </a:pPr>
              <a:r>
                <a:rPr lang="as-IN" sz="2400" b="1" dirty="0">
                  <a:solidFill>
                    <a:schemeClr val="tx1"/>
                  </a:solidFill>
                </a:rPr>
                <a:t>ফ্লোচার্টের বৈশিষ্ট্য  বা সুবিধাঃ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5731815" y="2267560"/>
            <a:ext cx="5664211" cy="557214"/>
            <a:chOff x="1776" y="675"/>
            <a:chExt cx="11368" cy="351"/>
          </a:xfrm>
        </p:grpSpPr>
        <p:pic>
          <p:nvPicPr>
            <p:cNvPr id="11" name="Picture 10" descr="cubo_rosso_architetto_fr_0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675"/>
              <a:ext cx="1379" cy="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AutoShape 9"/>
            <p:cNvSpPr>
              <a:spLocks noChangeArrowheads="1"/>
            </p:cNvSpPr>
            <p:nvPr/>
          </p:nvSpPr>
          <p:spPr bwMode="auto">
            <a:xfrm>
              <a:off x="2650" y="675"/>
              <a:ext cx="10494" cy="351"/>
            </a:xfrm>
            <a:prstGeom prst="chevron">
              <a:avLst>
                <a:gd name="adj" fmla="val 39600"/>
              </a:avLst>
            </a:prstGeom>
            <a:gradFill rotWithShape="1">
              <a:gsLst>
                <a:gs pos="0">
                  <a:srgbClr val="929200"/>
                </a:gs>
                <a:gs pos="50000">
                  <a:srgbClr val="FFFF00"/>
                </a:gs>
                <a:gs pos="100000">
                  <a:srgbClr val="9292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18" tIns="45710" rIns="91418" bIns="45710" anchor="ctr"/>
            <a:lstStyle>
              <a:lvl1pPr marL="241300" indent="-241300" defTabSz="642938">
                <a:spcBef>
                  <a:spcPct val="20000"/>
                </a:spcBef>
                <a:buChar char="•"/>
                <a:defRPr sz="23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420688" defTabSz="642938">
                <a:spcBef>
                  <a:spcPct val="20000"/>
                </a:spcBef>
                <a:buChar char="–"/>
                <a:defRPr sz="20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500063" defTabSz="642938">
                <a:spcBef>
                  <a:spcPct val="20000"/>
                </a:spcBef>
                <a:buChar char="•"/>
                <a:defRPr sz="17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635000" defTabSz="642938">
                <a:spcBef>
                  <a:spcPct val="20000"/>
                </a:spcBef>
                <a:buChar char="–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771525" defTabSz="642938">
                <a:spcBef>
                  <a:spcPct val="20000"/>
                </a:spcBef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indent="0">
                <a:buNone/>
              </a:pPr>
              <a:r>
                <a:rPr lang="as-IN" sz="2400" b="1" dirty="0">
                  <a:solidFill>
                    <a:schemeClr val="tx1"/>
                  </a:solidFill>
                </a:rPr>
                <a:t>ফ্লোচার্ট তৈরি করার নিয়মাবলী 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170660" y="807499"/>
            <a:ext cx="115800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চিত্রভিত্তিক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পদ্ধতিতে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বিশেষ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কতকগুলো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ফ্লোচার্ট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ফ্লোচার্টের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বোঝা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মাঝে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রক্ষার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ব্যবহৃত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20869" y="2839712"/>
            <a:ext cx="476747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সহজে প্রোগ্রামের উদ্দেশ্য বোঝা যায়।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প্রোগ্রামের ভুল নির্ণয়ে সহায়তা করে।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 রচনায় সহায়তা করে।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 পরিবর্তন এবং পরিবর্ধনে সহায়তা করে।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সহজে ও সংক্ষেপে জটিল প্রোগ্রাম লেখা যায়।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472506" y="2777008"/>
            <a:ext cx="6469285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500" dirty="0">
                <a:latin typeface="NikoshBAN" panose="02000000000000000000" pitchFamily="2" charset="0"/>
                <a:cs typeface="NikoshBAN" panose="02000000000000000000" pitchFamily="2" charset="0"/>
              </a:rPr>
              <a:t>ফ্লোচার্ট তৈরি করার জন্য প্রচলিত প্রতীক ব্যবহার করা উচিৎ।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500" dirty="0">
                <a:latin typeface="NikoshBAN" panose="02000000000000000000" pitchFamily="2" charset="0"/>
                <a:cs typeface="NikoshBAN" panose="02000000000000000000" pitchFamily="2" charset="0"/>
              </a:rPr>
              <a:t>তীর চিহ্ন দিয়ে উপর থেকে নিচে বা বাম থেকে ডান দিকে প্রবাহ দেখানো উচিৎ।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500" dirty="0">
                <a:latin typeface="NikoshBAN" panose="02000000000000000000" pitchFamily="2" charset="0"/>
                <a:cs typeface="NikoshBAN" panose="02000000000000000000" pitchFamily="2" charset="0"/>
              </a:rPr>
              <a:t>ফ্লোচার্ট তৈরি করার সময় সংযোগ চিহ্ন যত কম হয় ততই ভাল।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500" dirty="0">
                <a:latin typeface="NikoshBAN" panose="02000000000000000000" pitchFamily="2" charset="0"/>
                <a:cs typeface="NikoshBAN" panose="02000000000000000000" pitchFamily="2" charset="0"/>
              </a:rPr>
              <a:t>ফ্লোচার্ট সহজে বোধগম্য হওয়া উচিৎ।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500" dirty="0">
                <a:latin typeface="NikoshBAN" panose="02000000000000000000" pitchFamily="2" charset="0"/>
                <a:cs typeface="NikoshBAN" panose="02000000000000000000" pitchFamily="2" charset="0"/>
              </a:rPr>
              <a:t>ফ্লোচার্ট নির্দিষ্ট কোনো প্রোগ্রামের ভাষায় লেখা উচিৎ নয়।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500" dirty="0">
                <a:latin typeface="NikoshBAN" panose="02000000000000000000" pitchFamily="2" charset="0"/>
                <a:cs typeface="NikoshBAN" panose="02000000000000000000" pitchFamily="2" charset="0"/>
              </a:rPr>
              <a:t>চিহ্নগুলো ছোট বড় হলে ক্ষতি নাই তবে আকৃতি ঠিক থাকতে হবে।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2500" dirty="0">
                <a:latin typeface="NikoshBAN" panose="02000000000000000000" pitchFamily="2" charset="0"/>
                <a:cs typeface="NikoshBAN" panose="02000000000000000000" pitchFamily="2" charset="0"/>
              </a:rPr>
              <a:t>প্রয়োজনে চিহ্নের সাথে মন্তব্য দিতে হবে। </a:t>
            </a:r>
          </a:p>
        </p:txBody>
      </p:sp>
    </p:spTree>
    <p:extLst>
      <p:ext uri="{BB962C8B-B14F-4D97-AF65-F5344CB8AC3E}">
        <p14:creationId xmlns:p14="http://schemas.microsoft.com/office/powerpoint/2010/main" val="414623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3575713" y="1317231"/>
            <a:ext cx="498143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28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 একটি ডিম্বক (</a:t>
            </a:r>
            <a:r>
              <a:rPr lang="en-US" sz="28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Oval) </a:t>
            </a:r>
            <a:r>
              <a:rPr lang="as-IN" sz="28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আকৃতিক প্রতীক। এটি প্রোগ্রামের আরম্ভ এবং শেষ নির্দেশ করে থাকে। এটি প্রোগ্রামে একাধিকবার ব্যবহৃত হতে পারে।</a:t>
            </a:r>
            <a:endParaRPr lang="as-IN" sz="2800" dirty="0">
              <a:solidFill>
                <a:srgbClr val="FFFF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75713" y="4147488"/>
            <a:ext cx="33846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2800" dirty="0">
                <a:solidFill>
                  <a:srgbClr val="26262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সামন্তরিক আকৃতির প্রতিককে ইনপুট/আউটপুট প্রতীক বলে।</a:t>
            </a:r>
          </a:p>
        </p:txBody>
      </p:sp>
      <p:pic>
        <p:nvPicPr>
          <p:cNvPr id="17" name="Picture 2" descr="http://d21c.com/LadyWolfette/tut4/anioval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97" y="1116880"/>
            <a:ext cx="2677472" cy="138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ttp://www.bssnews.net/news_image/2016-04-24_js-07_81406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724" y="4094708"/>
            <a:ext cx="1864294" cy="139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en.citizendium.org/images/thumb/5/57/Parrallelogram.JPG/350px-Parrallelogram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32" y="4247058"/>
            <a:ext cx="2676457" cy="147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1390169" y="2646700"/>
            <a:ext cx="8867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800" b="1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উপবৃত্ত</a:t>
            </a:r>
            <a:endParaRPr lang="as-IN" sz="2000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063957" y="5868744"/>
            <a:ext cx="12474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সামন্তরিক</a:t>
            </a:r>
            <a:endParaRPr lang="as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4" name="Group 7"/>
          <p:cNvGrpSpPr>
            <a:grpSpLocks/>
          </p:cNvGrpSpPr>
          <p:nvPr/>
        </p:nvGrpSpPr>
        <p:grpSpPr bwMode="auto">
          <a:xfrm>
            <a:off x="388857" y="171864"/>
            <a:ext cx="9524867" cy="557214"/>
            <a:chOff x="1776" y="675"/>
            <a:chExt cx="13189" cy="351"/>
          </a:xfrm>
        </p:grpSpPr>
        <p:pic>
          <p:nvPicPr>
            <p:cNvPr id="25" name="Picture 8" descr="cubo_rosso_architetto_fr_0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675"/>
              <a:ext cx="1379" cy="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AutoShape 9"/>
            <p:cNvSpPr>
              <a:spLocks noChangeArrowheads="1"/>
            </p:cNvSpPr>
            <p:nvPr/>
          </p:nvSpPr>
          <p:spPr bwMode="auto">
            <a:xfrm>
              <a:off x="2650" y="675"/>
              <a:ext cx="12315" cy="351"/>
            </a:xfrm>
            <a:prstGeom prst="chevron">
              <a:avLst>
                <a:gd name="adj" fmla="val 39600"/>
              </a:avLst>
            </a:prstGeom>
            <a:gradFill rotWithShape="1">
              <a:gsLst>
                <a:gs pos="0">
                  <a:srgbClr val="929200"/>
                </a:gs>
                <a:gs pos="50000">
                  <a:srgbClr val="FFFF00"/>
                </a:gs>
                <a:gs pos="100000">
                  <a:srgbClr val="9292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18" tIns="45710" rIns="91418" bIns="45710" anchor="ctr"/>
            <a:lstStyle>
              <a:lvl1pPr marL="241300" indent="-241300" defTabSz="642938">
                <a:spcBef>
                  <a:spcPct val="20000"/>
                </a:spcBef>
                <a:buChar char="•"/>
                <a:defRPr sz="23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420688" defTabSz="642938">
                <a:spcBef>
                  <a:spcPct val="20000"/>
                </a:spcBef>
                <a:buChar char="–"/>
                <a:defRPr sz="20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500063" defTabSz="642938">
                <a:spcBef>
                  <a:spcPct val="20000"/>
                </a:spcBef>
                <a:buChar char="•"/>
                <a:defRPr sz="17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635000" defTabSz="642938">
                <a:spcBef>
                  <a:spcPct val="20000"/>
                </a:spcBef>
                <a:buChar char="–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771525" defTabSz="642938">
                <a:spcBef>
                  <a:spcPct val="20000"/>
                </a:spcBef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indent="0">
                <a:buNone/>
              </a:pPr>
              <a:r>
                <a:rPr lang="en-US" sz="3600" b="1" dirty="0" err="1">
                  <a:solidFill>
                    <a:schemeClr val="tx1"/>
                  </a:solidFill>
                </a:rPr>
                <a:t>প্রোগ্রাম</a:t>
              </a:r>
              <a:r>
                <a:rPr lang="en-US" sz="3600" b="1" dirty="0">
                  <a:solidFill>
                    <a:schemeClr val="tx1"/>
                  </a:solidFill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</a:rPr>
                <a:t>ফ্লোচার্টে</a:t>
              </a:r>
              <a:r>
                <a:rPr lang="en-US" sz="3600" b="1" dirty="0">
                  <a:solidFill>
                    <a:schemeClr val="tx1"/>
                  </a:solidFill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</a:rPr>
                <a:t>ব্যবহৃত</a:t>
              </a:r>
              <a:r>
                <a:rPr lang="en-US" sz="3600" b="1" dirty="0">
                  <a:solidFill>
                    <a:schemeClr val="tx1"/>
                  </a:solidFill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</a:rPr>
                <a:t>প্রতিক</a:t>
              </a:r>
              <a:r>
                <a:rPr lang="en-US" sz="3600" b="1" dirty="0">
                  <a:solidFill>
                    <a:schemeClr val="tx1"/>
                  </a:solidFill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</a:rPr>
                <a:t>সমূহ</a:t>
              </a:r>
              <a:endParaRPr lang="as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957" y="819031"/>
            <a:ext cx="2927061" cy="178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62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935765" y="1486510"/>
            <a:ext cx="46387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2800" dirty="0">
                <a:solidFill>
                  <a:srgbClr val="26262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আয়তাকার আকৃতির এই প্রতীককে প্রক্রিয়াকরণ প্রতীক বলে।</a:t>
            </a:r>
            <a:endParaRPr lang="as-IN" sz="1600" dirty="0">
              <a:solidFill>
                <a:srgbClr val="26262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36705" y="4390747"/>
            <a:ext cx="54986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800" dirty="0">
                <a:solidFill>
                  <a:srgbClr val="26262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হীরক আকৃতির এই প্রতীককে সিদ্ধান্ত প্রতীক বলে।</a:t>
            </a:r>
            <a:endParaRPr lang="as-IN" sz="1600" dirty="0">
              <a:solidFill>
                <a:srgbClr val="26262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1174" y="3684503"/>
            <a:ext cx="1935707" cy="193570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96" y="3801038"/>
            <a:ext cx="1669141" cy="1702636"/>
          </a:xfrm>
          <a:prstGeom prst="rect">
            <a:avLst/>
          </a:prstGeom>
        </p:spPr>
      </p:pic>
      <p:pic>
        <p:nvPicPr>
          <p:cNvPr id="4100" name="Picture 4" descr="https://upload.wikimedia.org/wikipedia/commons/thumb/c/c7/Basic_rectangle.svg/2000px-Basic_rectangle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83" y="1486510"/>
            <a:ext cx="2387722" cy="119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nagsheadselfstorage.com/wp-content/uploads/2012/04/small-moving-box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3972" y="675428"/>
            <a:ext cx="2382909" cy="2382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62772" y="2796727"/>
            <a:ext cx="8354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</a:t>
            </a:r>
            <a:endParaRPr lang="as-IN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3737" y="5620210"/>
            <a:ext cx="7136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7030A0"/>
                </a:solidFill>
                <a:latin typeface="SutonnyMJ" pitchFamily="2" charset="0"/>
              </a:rPr>
              <a:t>রম্বস</a:t>
            </a:r>
            <a:endParaRPr lang="en-US" sz="2800" dirty="0">
              <a:solidFill>
                <a:srgbClr val="7030A0"/>
              </a:solidFill>
              <a:latin typeface="Tahoma" panose="020B0604030504040204" pitchFamily="34" charset="0"/>
            </a:endParaRPr>
          </a:p>
        </p:txBody>
      </p:sp>
      <p:grpSp>
        <p:nvGrpSpPr>
          <p:cNvPr id="21" name="Group 7"/>
          <p:cNvGrpSpPr>
            <a:grpSpLocks/>
          </p:cNvGrpSpPr>
          <p:nvPr/>
        </p:nvGrpSpPr>
        <p:grpSpPr bwMode="auto">
          <a:xfrm>
            <a:off x="388857" y="171864"/>
            <a:ext cx="9005039" cy="557214"/>
            <a:chOff x="1776" y="675"/>
            <a:chExt cx="18073" cy="351"/>
          </a:xfrm>
        </p:grpSpPr>
        <p:pic>
          <p:nvPicPr>
            <p:cNvPr id="22" name="Picture 8" descr="cubo_rosso_architetto_fr_0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675"/>
              <a:ext cx="1379" cy="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AutoShape 9"/>
            <p:cNvSpPr>
              <a:spLocks noChangeArrowheads="1"/>
            </p:cNvSpPr>
            <p:nvPr/>
          </p:nvSpPr>
          <p:spPr bwMode="auto">
            <a:xfrm>
              <a:off x="2650" y="675"/>
              <a:ext cx="17199" cy="351"/>
            </a:xfrm>
            <a:prstGeom prst="chevron">
              <a:avLst>
                <a:gd name="adj" fmla="val 39600"/>
              </a:avLst>
            </a:prstGeom>
            <a:gradFill rotWithShape="1">
              <a:gsLst>
                <a:gs pos="0">
                  <a:srgbClr val="929200"/>
                </a:gs>
                <a:gs pos="50000">
                  <a:srgbClr val="FFFF00"/>
                </a:gs>
                <a:gs pos="100000">
                  <a:srgbClr val="9292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18" tIns="45710" rIns="91418" bIns="45710" anchor="ctr"/>
            <a:lstStyle>
              <a:lvl1pPr marL="241300" indent="-241300" defTabSz="642938">
                <a:spcBef>
                  <a:spcPct val="20000"/>
                </a:spcBef>
                <a:buChar char="•"/>
                <a:defRPr sz="23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420688" defTabSz="642938">
                <a:spcBef>
                  <a:spcPct val="20000"/>
                </a:spcBef>
                <a:buChar char="–"/>
                <a:defRPr sz="20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500063" defTabSz="642938">
                <a:spcBef>
                  <a:spcPct val="20000"/>
                </a:spcBef>
                <a:buChar char="•"/>
                <a:defRPr sz="17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635000" defTabSz="642938">
                <a:spcBef>
                  <a:spcPct val="20000"/>
                </a:spcBef>
                <a:buChar char="–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771525" defTabSz="642938">
                <a:spcBef>
                  <a:spcPct val="20000"/>
                </a:spcBef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indent="0">
                <a:buNone/>
              </a:pPr>
              <a:r>
                <a:rPr lang="en-US" sz="3600" b="1" dirty="0" err="1">
                  <a:solidFill>
                    <a:schemeClr val="tx1"/>
                  </a:solidFill>
                </a:rPr>
                <a:t>প্রোগ্রাম</a:t>
              </a:r>
              <a:r>
                <a:rPr lang="en-US" sz="3600" b="1" dirty="0">
                  <a:solidFill>
                    <a:schemeClr val="tx1"/>
                  </a:solidFill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</a:rPr>
                <a:t>ফ্লোচার্টে</a:t>
              </a:r>
              <a:r>
                <a:rPr lang="en-US" sz="3600" b="1" dirty="0">
                  <a:solidFill>
                    <a:schemeClr val="tx1"/>
                  </a:solidFill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</a:rPr>
                <a:t>ব্যবহৃত</a:t>
              </a:r>
              <a:r>
                <a:rPr lang="en-US" sz="3600" b="1" dirty="0">
                  <a:solidFill>
                    <a:schemeClr val="tx1"/>
                  </a:solidFill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</a:rPr>
                <a:t>প্রতিক</a:t>
              </a:r>
              <a:r>
                <a:rPr lang="en-US" sz="3600" b="1" dirty="0">
                  <a:solidFill>
                    <a:schemeClr val="tx1"/>
                  </a:solidFill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</a:rPr>
                <a:t>সমূহ</a:t>
              </a:r>
              <a:endParaRPr lang="as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1304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3367037" y="1786850"/>
            <a:ext cx="67249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800" dirty="0">
                <a:solidFill>
                  <a:srgbClr val="26262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বৃত্ত বিশিষ্ট এই প্রতীকটি সংযোগ প্রতীক হিসাবে ব্যবহৃত হয়। </a:t>
            </a:r>
            <a:endParaRPr lang="as-IN" sz="1600" dirty="0">
              <a:solidFill>
                <a:srgbClr val="26262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23810" y="4930994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s-IN" sz="2800" dirty="0">
                <a:solidFill>
                  <a:srgbClr val="26262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তীর চিহ্ন বিশিষ্ট সরলরেখা দিক নির্দেশ প্রতীক হিসাবে ব্যবহৃত হয়।</a:t>
            </a:r>
          </a:p>
        </p:txBody>
      </p:sp>
      <p:pic>
        <p:nvPicPr>
          <p:cNvPr id="3074" name="Picture 2" descr="https://iflipd.com/images/spinner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5297" y="1950595"/>
            <a:ext cx="2908158" cy="163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297" y="5408047"/>
            <a:ext cx="2552700" cy="447675"/>
          </a:xfrm>
          <a:prstGeom prst="rect">
            <a:avLst/>
          </a:prstGeom>
        </p:spPr>
      </p:pic>
      <p:pic>
        <p:nvPicPr>
          <p:cNvPr id="3076" name="Picture 4" descr="https://svapodmaking.files.wordpress.com/2013/09/02_facetemplat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4" t="9849" r="10162" b="10884"/>
          <a:stretch/>
        </p:blipFill>
        <p:spPr bwMode="auto">
          <a:xfrm>
            <a:off x="941695" y="1501259"/>
            <a:ext cx="1569493" cy="1596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upload.wikimedia.org/wikipedia/commons/thumb/f/fe/Green-Up-Arrow.svg/2000px-Green-Up-Arrow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84113" y="3703983"/>
            <a:ext cx="1817780" cy="2980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22163" y="3144911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বৃত্ত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83780" y="6123292"/>
            <a:ext cx="9092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অ্যারো</a:t>
            </a:r>
            <a:endParaRPr lang="en-US" sz="2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3" name="Group 7"/>
          <p:cNvGrpSpPr>
            <a:grpSpLocks/>
          </p:cNvGrpSpPr>
          <p:nvPr/>
        </p:nvGrpSpPr>
        <p:grpSpPr bwMode="auto">
          <a:xfrm>
            <a:off x="388857" y="171864"/>
            <a:ext cx="9016499" cy="557214"/>
            <a:chOff x="1776" y="675"/>
            <a:chExt cx="18096" cy="351"/>
          </a:xfrm>
        </p:grpSpPr>
        <p:pic>
          <p:nvPicPr>
            <p:cNvPr id="24" name="Picture 8" descr="cubo_rosso_architetto_fr_0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675"/>
              <a:ext cx="1379" cy="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AutoShape 9"/>
            <p:cNvSpPr>
              <a:spLocks noChangeArrowheads="1"/>
            </p:cNvSpPr>
            <p:nvPr/>
          </p:nvSpPr>
          <p:spPr bwMode="auto">
            <a:xfrm>
              <a:off x="2650" y="675"/>
              <a:ext cx="17222" cy="351"/>
            </a:xfrm>
            <a:prstGeom prst="chevron">
              <a:avLst>
                <a:gd name="adj" fmla="val 39600"/>
              </a:avLst>
            </a:prstGeom>
            <a:gradFill rotWithShape="1">
              <a:gsLst>
                <a:gs pos="0">
                  <a:srgbClr val="929200"/>
                </a:gs>
                <a:gs pos="50000">
                  <a:srgbClr val="FFFF00"/>
                </a:gs>
                <a:gs pos="100000">
                  <a:srgbClr val="9292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18" tIns="45710" rIns="91418" bIns="45710" anchor="ctr"/>
            <a:lstStyle>
              <a:lvl1pPr marL="241300" indent="-241300" defTabSz="642938">
                <a:spcBef>
                  <a:spcPct val="20000"/>
                </a:spcBef>
                <a:buChar char="•"/>
                <a:defRPr sz="23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420688" defTabSz="642938">
                <a:spcBef>
                  <a:spcPct val="20000"/>
                </a:spcBef>
                <a:buChar char="–"/>
                <a:defRPr sz="20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500063" defTabSz="642938">
                <a:spcBef>
                  <a:spcPct val="20000"/>
                </a:spcBef>
                <a:buChar char="•"/>
                <a:defRPr sz="17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635000" defTabSz="642938">
                <a:spcBef>
                  <a:spcPct val="20000"/>
                </a:spcBef>
                <a:buChar char="–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771525" defTabSz="642938">
                <a:spcBef>
                  <a:spcPct val="20000"/>
                </a:spcBef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indent="0">
                <a:buNone/>
              </a:pPr>
              <a:r>
                <a:rPr lang="en-US" sz="3600" b="1" dirty="0" err="1">
                  <a:solidFill>
                    <a:schemeClr val="tx1"/>
                  </a:solidFill>
                </a:rPr>
                <a:t>প্রোগ্রাম</a:t>
              </a:r>
              <a:r>
                <a:rPr lang="en-US" sz="3600" b="1" dirty="0">
                  <a:solidFill>
                    <a:schemeClr val="tx1"/>
                  </a:solidFill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</a:rPr>
                <a:t>ফ্লোচার্টে</a:t>
              </a:r>
              <a:r>
                <a:rPr lang="en-US" sz="3600" b="1" dirty="0">
                  <a:solidFill>
                    <a:schemeClr val="tx1"/>
                  </a:solidFill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</a:rPr>
                <a:t>ব্যবহৃত</a:t>
              </a:r>
              <a:r>
                <a:rPr lang="en-US" sz="3600" b="1" dirty="0">
                  <a:solidFill>
                    <a:schemeClr val="tx1"/>
                  </a:solidFill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</a:rPr>
                <a:t>প্রতিক</a:t>
              </a:r>
              <a:r>
                <a:rPr lang="en-US" sz="3600" b="1" dirty="0">
                  <a:solidFill>
                    <a:schemeClr val="tx1"/>
                  </a:solidFill>
                </a:rPr>
                <a:t> </a:t>
              </a:r>
              <a:r>
                <a:rPr lang="en-US" sz="3600" b="1" dirty="0" err="1">
                  <a:solidFill>
                    <a:schemeClr val="tx1"/>
                  </a:solidFill>
                </a:rPr>
                <a:t>সমূহ</a:t>
              </a:r>
              <a:endParaRPr lang="as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742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6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388857" y="171864"/>
            <a:ext cx="7197806" cy="557214"/>
            <a:chOff x="1776" y="675"/>
            <a:chExt cx="9130" cy="351"/>
          </a:xfrm>
        </p:grpSpPr>
        <p:pic>
          <p:nvPicPr>
            <p:cNvPr id="6" name="Picture 8" descr="cubo_rosso_architetto_fr_0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675"/>
              <a:ext cx="1379" cy="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AutoShape 9"/>
            <p:cNvSpPr>
              <a:spLocks noChangeArrowheads="1"/>
            </p:cNvSpPr>
            <p:nvPr/>
          </p:nvSpPr>
          <p:spPr bwMode="auto">
            <a:xfrm>
              <a:off x="2650" y="675"/>
              <a:ext cx="8256" cy="351"/>
            </a:xfrm>
            <a:prstGeom prst="chevron">
              <a:avLst>
                <a:gd name="adj" fmla="val 39600"/>
              </a:avLst>
            </a:prstGeom>
            <a:gradFill rotWithShape="1">
              <a:gsLst>
                <a:gs pos="0">
                  <a:srgbClr val="929200"/>
                </a:gs>
                <a:gs pos="50000">
                  <a:srgbClr val="FFFF00"/>
                </a:gs>
                <a:gs pos="100000">
                  <a:srgbClr val="9292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18" tIns="45710" rIns="91418" bIns="45710" anchor="ctr"/>
            <a:lstStyle>
              <a:lvl1pPr marL="241300" indent="-241300" defTabSz="642938">
                <a:spcBef>
                  <a:spcPct val="20000"/>
                </a:spcBef>
                <a:buChar char="•"/>
                <a:defRPr sz="23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420688" defTabSz="642938">
                <a:spcBef>
                  <a:spcPct val="20000"/>
                </a:spcBef>
                <a:buChar char="–"/>
                <a:defRPr sz="20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500063" defTabSz="642938">
                <a:spcBef>
                  <a:spcPct val="20000"/>
                </a:spcBef>
                <a:buChar char="•"/>
                <a:defRPr sz="17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635000" defTabSz="642938">
                <a:spcBef>
                  <a:spcPct val="20000"/>
                </a:spcBef>
                <a:buChar char="–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771525" defTabSz="642938">
                <a:spcBef>
                  <a:spcPct val="20000"/>
                </a:spcBef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indent="0">
                <a:buNone/>
              </a:pPr>
              <a:r>
                <a:rPr lang="as-IN" sz="3600" b="1" dirty="0">
                  <a:solidFill>
                    <a:schemeClr val="tx1"/>
                  </a:solidFill>
                </a:rPr>
                <a:t>ফ্লোচার্টের মৌলিক গঠন</a:t>
              </a:r>
              <a:endParaRPr lang="as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388857" y="1022815"/>
            <a:ext cx="4798108" cy="5232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সরল অনুক্রম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(Simple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sequnce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5842" y="4047298"/>
            <a:ext cx="2948243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নির্বাচন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(Selection)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889964" y="1701326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ইহা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স্ট্রাকচার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স্ট্রাকচারে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নির্দেশগুলি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নির্বাহের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অনুক্রমে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সাজানো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89964" y="4710420"/>
            <a:ext cx="5439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যে</a:t>
            </a:r>
            <a:r>
              <a:rPr lang="en-US" sz="2400" dirty="0"/>
              <a:t> </a:t>
            </a:r>
            <a:r>
              <a:rPr lang="en-US" sz="2400" dirty="0" err="1"/>
              <a:t>সকল</a:t>
            </a:r>
            <a:r>
              <a:rPr lang="en-US" sz="2400" dirty="0"/>
              <a:t> </a:t>
            </a:r>
            <a:r>
              <a:rPr lang="en-US" sz="2400" dirty="0" err="1"/>
              <a:t>ক্ষেত্রে</a:t>
            </a:r>
            <a:r>
              <a:rPr lang="en-US" sz="2400" dirty="0"/>
              <a:t> </a:t>
            </a:r>
            <a:r>
              <a:rPr lang="en-US" sz="2400" dirty="0" err="1"/>
              <a:t>সিদ্ধান্তের</a:t>
            </a:r>
            <a:r>
              <a:rPr lang="en-US" sz="2400" dirty="0"/>
              <a:t> </a:t>
            </a:r>
            <a:r>
              <a:rPr lang="en-US" sz="2400" dirty="0" err="1"/>
              <a:t>প্রয়োজন</a:t>
            </a:r>
            <a:r>
              <a:rPr lang="en-US" sz="2400" dirty="0"/>
              <a:t> </a:t>
            </a:r>
            <a:r>
              <a:rPr lang="en-US" sz="2400" dirty="0" err="1"/>
              <a:t>হয়</a:t>
            </a:r>
            <a:r>
              <a:rPr lang="en-US" sz="2400" dirty="0"/>
              <a:t> </a:t>
            </a:r>
            <a:r>
              <a:rPr lang="en-US" sz="2400" dirty="0" err="1"/>
              <a:t>বা</a:t>
            </a:r>
            <a:r>
              <a:rPr lang="en-US" sz="2400" dirty="0"/>
              <a:t> </a:t>
            </a:r>
            <a:r>
              <a:rPr lang="en-US" sz="2400" dirty="0" err="1"/>
              <a:t>তুলনা</a:t>
            </a:r>
            <a:r>
              <a:rPr lang="en-US" sz="2400" dirty="0"/>
              <a:t> </a:t>
            </a:r>
            <a:r>
              <a:rPr lang="en-US" sz="2400" dirty="0" err="1"/>
              <a:t>করে</a:t>
            </a:r>
            <a:r>
              <a:rPr lang="en-US" sz="2400" dirty="0"/>
              <a:t> </a:t>
            </a:r>
            <a:r>
              <a:rPr lang="en-US" sz="2400" dirty="0" err="1"/>
              <a:t>কার্য</a:t>
            </a:r>
            <a:r>
              <a:rPr lang="en-US" sz="2400" dirty="0"/>
              <a:t> </a:t>
            </a:r>
            <a:r>
              <a:rPr lang="en-US" sz="2400" dirty="0" err="1"/>
              <a:t>নির্বাহ</a:t>
            </a:r>
            <a:r>
              <a:rPr lang="en-US" sz="2400" dirty="0"/>
              <a:t> </a:t>
            </a:r>
            <a:r>
              <a:rPr lang="en-US" sz="2400" dirty="0" err="1"/>
              <a:t>করতে</a:t>
            </a:r>
            <a:r>
              <a:rPr lang="en-US" sz="2400" dirty="0"/>
              <a:t> </a:t>
            </a:r>
            <a:r>
              <a:rPr lang="en-US" sz="2400" dirty="0" err="1"/>
              <a:t>হয়</a:t>
            </a:r>
            <a:r>
              <a:rPr lang="en-US" sz="2400" dirty="0"/>
              <a:t> </a:t>
            </a:r>
            <a:r>
              <a:rPr lang="en-US" sz="2400" dirty="0" err="1"/>
              <a:t>সেক্ষেত্রে</a:t>
            </a:r>
            <a:r>
              <a:rPr lang="en-US" sz="2400" dirty="0"/>
              <a:t> </a:t>
            </a:r>
            <a:r>
              <a:rPr lang="en-US" sz="2400" dirty="0" err="1"/>
              <a:t>এই</a:t>
            </a:r>
            <a:r>
              <a:rPr lang="en-US" sz="2400" dirty="0"/>
              <a:t> </a:t>
            </a:r>
            <a:r>
              <a:rPr lang="en-US" sz="2400" dirty="0" err="1"/>
              <a:t>স্ট্রাকচার</a:t>
            </a:r>
            <a:r>
              <a:rPr lang="en-US" sz="2400" dirty="0"/>
              <a:t> </a:t>
            </a:r>
            <a:r>
              <a:rPr lang="en-US" sz="2400" dirty="0" err="1"/>
              <a:t>ব্যবহৃত</a:t>
            </a:r>
            <a:r>
              <a:rPr lang="en-US" sz="2400" dirty="0"/>
              <a:t> </a:t>
            </a:r>
            <a:r>
              <a:rPr lang="en-US" sz="2400" dirty="0" err="1"/>
              <a:t>হয়</a:t>
            </a:r>
            <a:r>
              <a:rPr lang="en-US" sz="2400" dirty="0"/>
              <a:t>। </a:t>
            </a:r>
          </a:p>
        </p:txBody>
      </p:sp>
      <p:pic>
        <p:nvPicPr>
          <p:cNvPr id="16" name="Picture 1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09"/>
          <a:stretch/>
        </p:blipFill>
        <p:spPr bwMode="auto">
          <a:xfrm>
            <a:off x="8377920" y="1022815"/>
            <a:ext cx="3354535" cy="23449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50"/>
          <a:stretch/>
        </p:blipFill>
        <p:spPr bwMode="auto">
          <a:xfrm>
            <a:off x="8264035" y="4063038"/>
            <a:ext cx="3313675" cy="18313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9230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388857" y="171864"/>
            <a:ext cx="6583500" cy="557214"/>
            <a:chOff x="1776" y="675"/>
            <a:chExt cx="13213" cy="351"/>
          </a:xfrm>
        </p:grpSpPr>
        <p:pic>
          <p:nvPicPr>
            <p:cNvPr id="6" name="Picture 8" descr="cubo_rosso_architetto_fr_0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675"/>
              <a:ext cx="1379" cy="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AutoShape 9"/>
            <p:cNvSpPr>
              <a:spLocks noChangeArrowheads="1"/>
            </p:cNvSpPr>
            <p:nvPr/>
          </p:nvSpPr>
          <p:spPr bwMode="auto">
            <a:xfrm>
              <a:off x="2650" y="675"/>
              <a:ext cx="12339" cy="351"/>
            </a:xfrm>
            <a:prstGeom prst="chevron">
              <a:avLst>
                <a:gd name="adj" fmla="val 39600"/>
              </a:avLst>
            </a:prstGeom>
            <a:gradFill rotWithShape="1">
              <a:gsLst>
                <a:gs pos="0">
                  <a:srgbClr val="929200"/>
                </a:gs>
                <a:gs pos="50000">
                  <a:srgbClr val="FFFF00"/>
                </a:gs>
                <a:gs pos="100000">
                  <a:srgbClr val="9292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18" tIns="45710" rIns="91418" bIns="45710" anchor="ctr"/>
            <a:lstStyle>
              <a:lvl1pPr marL="241300" indent="-241300" defTabSz="642938">
                <a:spcBef>
                  <a:spcPct val="20000"/>
                </a:spcBef>
                <a:buChar char="•"/>
                <a:defRPr sz="23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420688" defTabSz="642938">
                <a:spcBef>
                  <a:spcPct val="20000"/>
                </a:spcBef>
                <a:buChar char="–"/>
                <a:defRPr sz="20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500063" defTabSz="642938">
                <a:spcBef>
                  <a:spcPct val="20000"/>
                </a:spcBef>
                <a:buChar char="•"/>
                <a:defRPr sz="17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635000" defTabSz="642938">
                <a:spcBef>
                  <a:spcPct val="20000"/>
                </a:spcBef>
                <a:buChar char="–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771525" defTabSz="642938">
                <a:spcBef>
                  <a:spcPct val="20000"/>
                </a:spcBef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indent="0">
                <a:buNone/>
              </a:pPr>
              <a:r>
                <a:rPr lang="as-IN" sz="3600" b="1" dirty="0">
                  <a:solidFill>
                    <a:schemeClr val="tx1"/>
                  </a:solidFill>
                </a:rPr>
                <a:t>ফ্লোচার্টের মৌলিক গঠন</a:t>
              </a:r>
              <a:endParaRPr lang="as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520672" y="968357"/>
            <a:ext cx="5062924" cy="523220"/>
          </a:xfrm>
          <a:prstGeom prst="rect">
            <a:avLst/>
          </a:prstGeom>
          <a:solidFill>
            <a:srgbClr val="00B050"/>
          </a:solidFill>
        </p:spPr>
        <p:txBody>
          <a:bodyPr wrap="none">
            <a:spAutoFit/>
          </a:bodyPr>
          <a:lstStyle/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লুপ বা চক্র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(Repetition or loop)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0672" y="3595636"/>
            <a:ext cx="1997663" cy="523220"/>
          </a:xfrm>
          <a:prstGeom prst="rect">
            <a:avLst/>
          </a:prstGeom>
          <a:solidFill>
            <a:srgbClr val="92D050"/>
          </a:solidFill>
        </p:spPr>
        <p:txBody>
          <a:bodyPr wrap="none">
            <a:spAutoFit/>
          </a:bodyPr>
          <a:lstStyle/>
          <a:p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জাম্প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(Jump)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881150" y="1576969"/>
            <a:ext cx="48736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বারবার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লুপ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চক্র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0713" y="4554807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অনুক্রমকে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ভঙ্গ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পরবর্তী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লাইনে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গিয়ে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জাম্প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pic>
        <p:nvPicPr>
          <p:cNvPr id="17" name="Picture 1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87"/>
          <a:stretch/>
        </p:blipFill>
        <p:spPr bwMode="auto">
          <a:xfrm>
            <a:off x="8681501" y="968357"/>
            <a:ext cx="2839940" cy="1841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05"/>
          <a:stretch/>
        </p:blipFill>
        <p:spPr bwMode="auto">
          <a:xfrm>
            <a:off x="8488570" y="4138742"/>
            <a:ext cx="3328292" cy="17696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2839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07154" y="2846535"/>
            <a:ext cx="33964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ধাপ-২: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</a:p>
          <a:p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a ও b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2407" y="3986135"/>
            <a:ext cx="4098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ধাপ-৩: </a:t>
            </a:r>
            <a:r>
              <a:rPr lang="en-US" sz="2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a ও b </a:t>
            </a:r>
            <a:r>
              <a:rPr lang="en-US" sz="2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en-US" sz="2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c </a:t>
            </a:r>
            <a:r>
              <a:rPr lang="en-US" sz="2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রাখি</a:t>
            </a:r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endParaRPr lang="en-US" sz="24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07154" y="5124086"/>
            <a:ext cx="26356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ধাপ-৪: c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ছাপাই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07154" y="5882725"/>
            <a:ext cx="26292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ধাপ-৫: প্রোগ্রাম শেষ করি।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211528" y="1598246"/>
            <a:ext cx="1689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অ্যালগোরিদম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6428" y="2275347"/>
            <a:ext cx="25202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ধাপ-১: </a:t>
            </a:r>
            <a:r>
              <a:rPr lang="en-US" sz="24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7494684" y="2164266"/>
            <a:ext cx="2635154" cy="586105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as-IN" sz="2400" dirty="0">
                <a:solidFill>
                  <a:schemeClr val="accent4"/>
                </a:solidFill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প্রোগ্রাম শুরু</a:t>
            </a:r>
            <a:endParaRPr lang="en-US" sz="2400" dirty="0">
              <a:solidFill>
                <a:schemeClr val="accent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26" name="AutoShape 23"/>
          <p:cNvCxnSpPr>
            <a:cxnSpLocks noChangeShapeType="1"/>
          </p:cNvCxnSpPr>
          <p:nvPr/>
        </p:nvCxnSpPr>
        <p:spPr bwMode="auto">
          <a:xfrm>
            <a:off x="8448500" y="2772443"/>
            <a:ext cx="5080" cy="23114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AutoShape 24"/>
          <p:cNvSpPr>
            <a:spLocks noChangeArrowheads="1"/>
          </p:cNvSpPr>
          <p:nvPr/>
        </p:nvSpPr>
        <p:spPr bwMode="auto">
          <a:xfrm>
            <a:off x="6989708" y="3043698"/>
            <a:ext cx="2949318" cy="584200"/>
          </a:xfrm>
          <a:prstGeom prst="parallelogram">
            <a:avLst>
              <a:gd name="adj" fmla="val 30053"/>
            </a:avLst>
          </a:prstGeom>
          <a:solidFill>
            <a:srgbClr val="FFFFFF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 ও b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endParaRPr lang="en-US" sz="2400" dirty="0">
              <a:solidFill>
                <a:srgbClr val="92D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28" name="AutoShape 25"/>
          <p:cNvCxnSpPr>
            <a:cxnSpLocks noChangeShapeType="1"/>
          </p:cNvCxnSpPr>
          <p:nvPr/>
        </p:nvCxnSpPr>
        <p:spPr bwMode="auto">
          <a:xfrm>
            <a:off x="8448499" y="3788940"/>
            <a:ext cx="5080" cy="23114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" name="AutoShape 27"/>
          <p:cNvSpPr>
            <a:spLocks noChangeArrowheads="1"/>
          </p:cNvSpPr>
          <p:nvPr/>
        </p:nvSpPr>
        <p:spPr bwMode="auto">
          <a:xfrm>
            <a:off x="7330908" y="4949205"/>
            <a:ext cx="2608118" cy="548225"/>
          </a:xfrm>
          <a:prstGeom prst="parallelogram">
            <a:avLst>
              <a:gd name="adj" fmla="val 4286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মান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ছাপাই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cxnSp>
        <p:nvCxnSpPr>
          <p:cNvPr id="31" name="AutoShape 28"/>
          <p:cNvCxnSpPr>
            <a:cxnSpLocks noChangeShapeType="1"/>
          </p:cNvCxnSpPr>
          <p:nvPr/>
        </p:nvCxnSpPr>
        <p:spPr bwMode="auto">
          <a:xfrm>
            <a:off x="8396102" y="5519234"/>
            <a:ext cx="5080" cy="23114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Oval 31"/>
          <p:cNvSpPr>
            <a:spLocks noChangeArrowheads="1"/>
          </p:cNvSpPr>
          <p:nvPr/>
        </p:nvSpPr>
        <p:spPr bwMode="auto">
          <a:xfrm>
            <a:off x="7378552" y="5772178"/>
            <a:ext cx="2560474" cy="564414"/>
          </a:xfrm>
          <a:prstGeom prst="ellipse">
            <a:avLst/>
          </a:prstGeom>
          <a:solidFill>
            <a:srgbClr val="FFFFFF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as-IN" sz="2400" dirty="0">
                <a:solidFill>
                  <a:srgbClr val="FF0000"/>
                </a:solidFill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প্রোগ্রাম শেষ</a:t>
            </a:r>
            <a:endParaRPr lang="en-US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3" name="Text Box 30"/>
          <p:cNvSpPr txBox="1">
            <a:spLocks noChangeArrowheads="1"/>
          </p:cNvSpPr>
          <p:nvPr/>
        </p:nvSpPr>
        <p:spPr bwMode="auto">
          <a:xfrm>
            <a:off x="7110578" y="4105144"/>
            <a:ext cx="2675841" cy="63844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en-US" sz="24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c=</a:t>
            </a:r>
            <a:r>
              <a:rPr lang="en-US" sz="24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a+b</a:t>
            </a:r>
            <a:r>
              <a:rPr lang="en-US" sz="24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as-IN" sz="2400" dirty="0">
                <a:solidFill>
                  <a:srgbClr val="00B0F0"/>
                </a:solidFill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নির্ণয়</a:t>
            </a:r>
            <a:endParaRPr lang="en-US" sz="2400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41" name="AutoShape 28"/>
          <p:cNvCxnSpPr>
            <a:cxnSpLocks noChangeShapeType="1"/>
          </p:cNvCxnSpPr>
          <p:nvPr/>
        </p:nvCxnSpPr>
        <p:spPr bwMode="auto">
          <a:xfrm>
            <a:off x="8418724" y="4740381"/>
            <a:ext cx="5080" cy="23114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3" name="Rectangle 42"/>
          <p:cNvSpPr/>
          <p:nvPr/>
        </p:nvSpPr>
        <p:spPr>
          <a:xfrm>
            <a:off x="8074956" y="1453710"/>
            <a:ext cx="9557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ফ্লোচার্ট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9" name="Group 7"/>
          <p:cNvGrpSpPr>
            <a:grpSpLocks/>
          </p:cNvGrpSpPr>
          <p:nvPr/>
        </p:nvGrpSpPr>
        <p:grpSpPr bwMode="auto">
          <a:xfrm>
            <a:off x="388857" y="171864"/>
            <a:ext cx="9397669" cy="557214"/>
            <a:chOff x="1776" y="675"/>
            <a:chExt cx="18861" cy="351"/>
          </a:xfrm>
        </p:grpSpPr>
        <p:pic>
          <p:nvPicPr>
            <p:cNvPr id="34" name="Picture 8" descr="cubo_rosso_architetto_fr_0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675"/>
              <a:ext cx="1379" cy="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AutoShape 9"/>
            <p:cNvSpPr>
              <a:spLocks noChangeArrowheads="1"/>
            </p:cNvSpPr>
            <p:nvPr/>
          </p:nvSpPr>
          <p:spPr bwMode="auto">
            <a:xfrm>
              <a:off x="2650" y="675"/>
              <a:ext cx="17987" cy="351"/>
            </a:xfrm>
            <a:prstGeom prst="chevron">
              <a:avLst>
                <a:gd name="adj" fmla="val 39600"/>
              </a:avLst>
            </a:prstGeom>
            <a:gradFill rotWithShape="1">
              <a:gsLst>
                <a:gs pos="0">
                  <a:srgbClr val="929200"/>
                </a:gs>
                <a:gs pos="50000">
                  <a:srgbClr val="FFFF00"/>
                </a:gs>
                <a:gs pos="100000">
                  <a:srgbClr val="9292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18" tIns="45710" rIns="91418" bIns="45710" anchor="ctr"/>
            <a:lstStyle>
              <a:lvl1pPr marL="241300" indent="-241300" defTabSz="642938">
                <a:spcBef>
                  <a:spcPct val="20000"/>
                </a:spcBef>
                <a:buChar char="•"/>
                <a:defRPr sz="23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420688" defTabSz="642938">
                <a:spcBef>
                  <a:spcPct val="20000"/>
                </a:spcBef>
                <a:buChar char="–"/>
                <a:defRPr sz="20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500063" defTabSz="642938">
                <a:spcBef>
                  <a:spcPct val="20000"/>
                </a:spcBef>
                <a:buChar char="•"/>
                <a:defRPr sz="17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635000" defTabSz="642938">
                <a:spcBef>
                  <a:spcPct val="20000"/>
                </a:spcBef>
                <a:buChar char="–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771525" defTabSz="642938">
                <a:spcBef>
                  <a:spcPct val="20000"/>
                </a:spcBef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indent="0">
                <a:buNone/>
              </a:pPr>
              <a:r>
                <a:rPr lang="as-IN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সরল অনুক্র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মের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অ্যালগোরিদম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ফ্লোচার্টের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একটি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উদাহরণ</a:t>
              </a:r>
              <a:endParaRPr lang="as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426544" y="923906"/>
            <a:ext cx="70182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অ্যালগোরিদম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ফ্লোচার্ট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3447751" y="2488361"/>
            <a:ext cx="3715359" cy="17408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11" idx="3"/>
          </p:cNvCxnSpPr>
          <p:nvPr/>
        </p:nvCxnSpPr>
        <p:spPr>
          <a:xfrm flipV="1">
            <a:off x="4103562" y="3220342"/>
            <a:ext cx="2843152" cy="41692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4103562" y="4338271"/>
            <a:ext cx="2843152" cy="416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4096779" y="5334072"/>
            <a:ext cx="2843152" cy="416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4095490" y="6014384"/>
            <a:ext cx="2843152" cy="416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144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  <p:bldP spid="22" grpId="0"/>
      <p:bldP spid="23" grpId="0"/>
      <p:bldP spid="38" grpId="0"/>
      <p:bldP spid="8" grpId="0"/>
      <p:bldP spid="25" grpId="0" animBg="1"/>
      <p:bldP spid="27" grpId="0" animBg="1"/>
      <p:bldP spid="30" grpId="0" animBg="1"/>
      <p:bldP spid="32" grpId="0" animBg="1"/>
      <p:bldP spid="33" grpId="0" animBg="1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388857" y="171864"/>
            <a:ext cx="10297524" cy="557214"/>
            <a:chOff x="1776" y="675"/>
            <a:chExt cx="20667" cy="351"/>
          </a:xfrm>
        </p:grpSpPr>
        <p:pic>
          <p:nvPicPr>
            <p:cNvPr id="5" name="Picture 8" descr="cubo_rosso_architetto_fr_0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675"/>
              <a:ext cx="1379" cy="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AutoShape 9"/>
            <p:cNvSpPr>
              <a:spLocks noChangeArrowheads="1"/>
            </p:cNvSpPr>
            <p:nvPr/>
          </p:nvSpPr>
          <p:spPr bwMode="auto">
            <a:xfrm>
              <a:off x="2650" y="675"/>
              <a:ext cx="19793" cy="351"/>
            </a:xfrm>
            <a:prstGeom prst="chevron">
              <a:avLst>
                <a:gd name="adj" fmla="val 39600"/>
              </a:avLst>
            </a:prstGeom>
            <a:gradFill rotWithShape="1">
              <a:gsLst>
                <a:gs pos="0">
                  <a:srgbClr val="929200"/>
                </a:gs>
                <a:gs pos="50000">
                  <a:srgbClr val="FFFF00"/>
                </a:gs>
                <a:gs pos="100000">
                  <a:srgbClr val="9292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18" tIns="45710" rIns="91418" bIns="45710" anchor="ctr"/>
            <a:lstStyle>
              <a:lvl1pPr marL="241300" indent="-241300" defTabSz="642938">
                <a:spcBef>
                  <a:spcPct val="20000"/>
                </a:spcBef>
                <a:buChar char="•"/>
                <a:defRPr sz="23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420688" defTabSz="642938">
                <a:spcBef>
                  <a:spcPct val="20000"/>
                </a:spcBef>
                <a:buChar char="–"/>
                <a:defRPr sz="20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500063" defTabSz="642938">
                <a:spcBef>
                  <a:spcPct val="20000"/>
                </a:spcBef>
                <a:buChar char="•"/>
                <a:defRPr sz="17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635000" defTabSz="642938">
                <a:spcBef>
                  <a:spcPct val="20000"/>
                </a:spcBef>
                <a:buChar char="–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771525" defTabSz="642938">
                <a:spcBef>
                  <a:spcPct val="20000"/>
                </a:spcBef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indent="0">
                <a:buNone/>
              </a:pPr>
              <a:r>
                <a:rPr lang="as-IN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নির্বাচন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সিদ্ধান্ত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মুলক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অ্যালগোরিদম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ফ্লোচার্টের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একটি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উদাহরণ</a:t>
              </a:r>
              <a:endParaRPr lang="as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707154" y="2846535"/>
            <a:ext cx="33964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ধাপ-২: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</a:p>
          <a:p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a ও b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2407" y="3958839"/>
            <a:ext cx="4098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ধাপ-৩: </a:t>
            </a:r>
            <a:r>
              <a:rPr lang="en-US" sz="2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a&gt;b?	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91290" y="5324962"/>
            <a:ext cx="26196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ধাপ-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r>
              <a:rPr lang="as-IN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প্রোগ্রাম শেষ করি।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11528" y="1598246"/>
            <a:ext cx="1689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অ্যালগোরিদম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76428" y="2275347"/>
            <a:ext cx="25202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ধাপ-১: </a:t>
            </a:r>
            <a:r>
              <a:rPr lang="en-US" sz="24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7494684" y="2232506"/>
            <a:ext cx="2785542" cy="586105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as-IN" sz="2400" dirty="0">
                <a:solidFill>
                  <a:schemeClr val="accent4"/>
                </a:solidFill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প্রোগ্রাম শুরু</a:t>
            </a:r>
            <a:endParaRPr lang="en-US" sz="2400" dirty="0">
              <a:solidFill>
                <a:schemeClr val="accent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9" name="AutoShape 23"/>
          <p:cNvCxnSpPr>
            <a:cxnSpLocks noChangeShapeType="1"/>
          </p:cNvCxnSpPr>
          <p:nvPr/>
        </p:nvCxnSpPr>
        <p:spPr bwMode="auto">
          <a:xfrm>
            <a:off x="8448500" y="2840683"/>
            <a:ext cx="5080" cy="23114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AutoShape 24"/>
          <p:cNvSpPr>
            <a:spLocks noChangeArrowheads="1"/>
          </p:cNvSpPr>
          <p:nvPr/>
        </p:nvSpPr>
        <p:spPr bwMode="auto">
          <a:xfrm>
            <a:off x="6616773" y="3084642"/>
            <a:ext cx="3663453" cy="584200"/>
          </a:xfrm>
          <a:prstGeom prst="parallelogram">
            <a:avLst>
              <a:gd name="adj" fmla="val 30053"/>
            </a:avLst>
          </a:prstGeom>
          <a:solidFill>
            <a:srgbClr val="FFFFFF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 ও b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endParaRPr lang="en-US" sz="2400" dirty="0">
              <a:solidFill>
                <a:srgbClr val="92D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21" name="AutoShape 25"/>
          <p:cNvCxnSpPr>
            <a:cxnSpLocks noChangeShapeType="1"/>
          </p:cNvCxnSpPr>
          <p:nvPr/>
        </p:nvCxnSpPr>
        <p:spPr bwMode="auto">
          <a:xfrm>
            <a:off x="8448499" y="3693404"/>
            <a:ext cx="5080" cy="23114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AutoShape 27"/>
          <p:cNvSpPr>
            <a:spLocks noChangeArrowheads="1"/>
          </p:cNvSpPr>
          <p:nvPr/>
        </p:nvSpPr>
        <p:spPr bwMode="auto">
          <a:xfrm>
            <a:off x="9211452" y="4680677"/>
            <a:ext cx="1474930" cy="548225"/>
          </a:xfrm>
          <a:prstGeom prst="parallelogram">
            <a:avLst>
              <a:gd name="adj" fmla="val 42866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en-US" sz="2400" dirty="0" err="1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বড়</a:t>
            </a:r>
            <a:r>
              <a:rPr lang="en-US" sz="24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7555976" y="5731234"/>
            <a:ext cx="2573862" cy="564414"/>
          </a:xfrm>
          <a:prstGeom prst="ellipse">
            <a:avLst/>
          </a:prstGeom>
          <a:solidFill>
            <a:srgbClr val="FFFFFF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as-IN" sz="2400" dirty="0">
                <a:solidFill>
                  <a:srgbClr val="FF0000"/>
                </a:solidFill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প্রোগ্রাম শেষ</a:t>
            </a:r>
            <a:endParaRPr lang="en-US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074956" y="1453710"/>
            <a:ext cx="9557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ফ্লোচার্ট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Diamond 27"/>
          <p:cNvSpPr/>
          <p:nvPr/>
        </p:nvSpPr>
        <p:spPr>
          <a:xfrm>
            <a:off x="7356145" y="3961888"/>
            <a:ext cx="2159343" cy="720301"/>
          </a:xfrm>
          <a:prstGeom prst="diamond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a&gt;b ?</a:t>
            </a:r>
          </a:p>
        </p:txBody>
      </p:sp>
      <p:sp>
        <p:nvSpPr>
          <p:cNvPr id="29" name="AutoShape 27"/>
          <p:cNvSpPr>
            <a:spLocks noChangeArrowheads="1"/>
          </p:cNvSpPr>
          <p:nvPr/>
        </p:nvSpPr>
        <p:spPr bwMode="auto">
          <a:xfrm>
            <a:off x="6156146" y="4680677"/>
            <a:ext cx="1474930" cy="548225"/>
          </a:xfrm>
          <a:prstGeom prst="parallelogram">
            <a:avLst>
              <a:gd name="adj" fmla="val 42866"/>
            </a:avLst>
          </a:prstGeom>
          <a:solidFill>
            <a:srgbClr val="FFFFFF"/>
          </a:solidFill>
          <a:ln w="9525">
            <a:solidFill>
              <a:srgbClr val="7030A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বড়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</p:txBody>
      </p:sp>
      <p:cxnSp>
        <p:nvCxnSpPr>
          <p:cNvPr id="31" name="Straight Arrow Connector 30"/>
          <p:cNvCxnSpPr>
            <a:stCxn id="28" idx="3"/>
          </p:cNvCxnSpPr>
          <p:nvPr/>
        </p:nvCxnSpPr>
        <p:spPr>
          <a:xfrm flipV="1">
            <a:off x="9515488" y="4322038"/>
            <a:ext cx="433429" cy="1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22" idx="0"/>
          </p:cNvCxnSpPr>
          <p:nvPr/>
        </p:nvCxnSpPr>
        <p:spPr>
          <a:xfrm>
            <a:off x="9948917" y="4321282"/>
            <a:ext cx="0" cy="359395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8" idx="1"/>
          </p:cNvCxnSpPr>
          <p:nvPr/>
        </p:nvCxnSpPr>
        <p:spPr>
          <a:xfrm flipH="1" flipV="1">
            <a:off x="6893611" y="4321282"/>
            <a:ext cx="462534" cy="757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29" idx="0"/>
          </p:cNvCxnSpPr>
          <p:nvPr/>
        </p:nvCxnSpPr>
        <p:spPr>
          <a:xfrm>
            <a:off x="6893611" y="4320904"/>
            <a:ext cx="0" cy="35977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29" idx="4"/>
          </p:cNvCxnSpPr>
          <p:nvPr/>
        </p:nvCxnSpPr>
        <p:spPr>
          <a:xfrm>
            <a:off x="6893611" y="5228902"/>
            <a:ext cx="0" cy="216555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6920907" y="5405420"/>
            <a:ext cx="1469105" cy="1430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stCxn id="22" idx="4"/>
          </p:cNvCxnSpPr>
          <p:nvPr/>
        </p:nvCxnSpPr>
        <p:spPr>
          <a:xfrm>
            <a:off x="9948917" y="5228902"/>
            <a:ext cx="0" cy="1779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 flipV="1">
            <a:off x="8693624" y="5391847"/>
            <a:ext cx="1255295" cy="150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8444604" y="5297142"/>
            <a:ext cx="190095" cy="2165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3" name="AutoShape 25"/>
          <p:cNvCxnSpPr>
            <a:cxnSpLocks noChangeShapeType="1"/>
          </p:cNvCxnSpPr>
          <p:nvPr/>
        </p:nvCxnSpPr>
        <p:spPr bwMode="auto">
          <a:xfrm>
            <a:off x="8548219" y="5520544"/>
            <a:ext cx="5080" cy="231140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4" name="Rectangle 53"/>
          <p:cNvSpPr/>
          <p:nvPr/>
        </p:nvSpPr>
        <p:spPr>
          <a:xfrm>
            <a:off x="426544" y="923906"/>
            <a:ext cx="78438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অ্যালগোরিদম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ফ্লোচার্ট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664565" y="4770123"/>
            <a:ext cx="1808508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24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b </a:t>
            </a:r>
            <a:r>
              <a:rPr lang="en-US" sz="24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endParaRPr lang="en-US" sz="24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3603009" y="2525558"/>
            <a:ext cx="3521869" cy="0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12" idx="3"/>
          </p:cNvCxnSpPr>
          <p:nvPr/>
        </p:nvCxnSpPr>
        <p:spPr>
          <a:xfrm>
            <a:off x="4103562" y="3262034"/>
            <a:ext cx="2513211" cy="6053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691290" y="3975537"/>
            <a:ext cx="2338513" cy="42255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>
            <a:off x="3070920" y="4172848"/>
            <a:ext cx="4560156" cy="13966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>
            <a:off x="1684528" y="4269307"/>
            <a:ext cx="18838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2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হ্যাঁ</a:t>
            </a:r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a </a:t>
            </a:r>
            <a:r>
              <a:rPr lang="en-US" sz="2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endParaRPr lang="en-US" sz="2400" dirty="0"/>
          </a:p>
        </p:txBody>
      </p:sp>
      <p:sp>
        <p:nvSpPr>
          <p:cNvPr id="70" name="Oval 69"/>
          <p:cNvSpPr/>
          <p:nvPr/>
        </p:nvSpPr>
        <p:spPr>
          <a:xfrm>
            <a:off x="1514901" y="4783771"/>
            <a:ext cx="2047399" cy="458779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722504" y="3966633"/>
            <a:ext cx="737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হ্যাঁ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6893611" y="3828799"/>
            <a:ext cx="737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না</a:t>
            </a:r>
            <a:endParaRPr lang="en-US" dirty="0"/>
          </a:p>
        </p:txBody>
      </p:sp>
      <p:cxnSp>
        <p:nvCxnSpPr>
          <p:cNvPr id="8" name="Straight Arrow Connector 7"/>
          <p:cNvCxnSpPr>
            <a:endCxn id="2" idx="1"/>
          </p:cNvCxnSpPr>
          <p:nvPr/>
        </p:nvCxnSpPr>
        <p:spPr>
          <a:xfrm flipV="1">
            <a:off x="3473073" y="4151299"/>
            <a:ext cx="6249431" cy="3676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70" idx="6"/>
          </p:cNvCxnSpPr>
          <p:nvPr/>
        </p:nvCxnSpPr>
        <p:spPr>
          <a:xfrm flipV="1">
            <a:off x="3562300" y="4882203"/>
            <a:ext cx="2593846" cy="1309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473073" y="5636114"/>
            <a:ext cx="4082903" cy="150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0279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0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500"/>
                            </p:stCondLst>
                            <p:childTnLst>
                              <p:par>
                                <p:cTn id="1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000"/>
                            </p:stCondLst>
                            <p:childTnLst>
                              <p:par>
                                <p:cTn id="1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3000"/>
                            </p:stCondLst>
                            <p:childTnLst>
                              <p:par>
                                <p:cTn id="1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3500"/>
                            </p:stCondLst>
                            <p:childTnLst>
                              <p:par>
                                <p:cTn id="1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17" grpId="0"/>
      <p:bldP spid="18" grpId="0" animBg="1"/>
      <p:bldP spid="20" grpId="0" animBg="1"/>
      <p:bldP spid="22" grpId="0" animBg="1"/>
      <p:bldP spid="24" grpId="0" animBg="1"/>
      <p:bldP spid="27" grpId="0"/>
      <p:bldP spid="28" grpId="0" animBg="1"/>
      <p:bldP spid="29" grpId="0" animBg="1"/>
      <p:bldP spid="46" grpId="0" animBg="1"/>
      <p:bldP spid="55" grpId="0"/>
      <p:bldP spid="60" grpId="0" animBg="1"/>
      <p:bldP spid="66" grpId="0"/>
      <p:bldP spid="70" grpId="0" animBg="1"/>
      <p:bldP spid="2" grpId="0"/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367702" y="1779937"/>
            <a:ext cx="30079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ধাপ-২: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ইনপুট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>
                <a:solidFill>
                  <a:srgbClr val="92D050"/>
                </a:solidFill>
              </a:rPr>
              <a:t>n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24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98032" y="2701013"/>
            <a:ext cx="31607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ধাপ-৩: 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s=0, </a:t>
            </a:r>
            <a:r>
              <a:rPr lang="en-US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 </a:t>
            </a:r>
            <a:r>
              <a:rPr lang="en-US" sz="2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ধরি</a:t>
            </a:r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272166" y="3996392"/>
            <a:ext cx="21868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ধাপ-৫: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&lt;=n?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216227" y="6222679"/>
            <a:ext cx="26164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ধাপ-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৭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: প্রোগ্রাম শেষ করি।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103136" y="694573"/>
            <a:ext cx="1689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অ্যালগোরিদম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06183" y="1171955"/>
            <a:ext cx="25202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ধাপ-১: </a:t>
            </a:r>
            <a:r>
              <a:rPr lang="en-US" sz="24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শুরু</a:t>
            </a:r>
            <a:r>
              <a:rPr lang="en-US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2400" dirty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7901684" y="1211334"/>
            <a:ext cx="2563293" cy="519971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r>
              <a:rPr lang="as-IN" sz="2400" dirty="0">
                <a:solidFill>
                  <a:schemeClr val="accent4"/>
                </a:solidFill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প্রোগ্রাম শুরু</a:t>
            </a:r>
            <a:endParaRPr lang="en-US" sz="2400" dirty="0">
              <a:solidFill>
                <a:schemeClr val="accent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26" name="AutoShape 23"/>
          <p:cNvCxnSpPr>
            <a:cxnSpLocks noChangeShapeType="1"/>
          </p:cNvCxnSpPr>
          <p:nvPr/>
        </p:nvCxnSpPr>
        <p:spPr bwMode="auto">
          <a:xfrm>
            <a:off x="8850422" y="1739381"/>
            <a:ext cx="5080" cy="23114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AutoShape 24"/>
          <p:cNvSpPr>
            <a:spLocks noChangeArrowheads="1"/>
          </p:cNvSpPr>
          <p:nvPr/>
        </p:nvSpPr>
        <p:spPr bwMode="auto">
          <a:xfrm>
            <a:off x="7018693" y="1944678"/>
            <a:ext cx="5054245" cy="584200"/>
          </a:xfrm>
          <a:prstGeom prst="parallelogram">
            <a:avLst>
              <a:gd name="adj" fmla="val 30053"/>
            </a:avLst>
          </a:prstGeom>
          <a:solidFill>
            <a:srgbClr val="FFFFFF"/>
          </a:soli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as-IN" sz="2400" dirty="0">
                <a:solidFill>
                  <a:srgbClr val="92D050"/>
                </a:solidFill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ইনপুট হিসেবে</a:t>
            </a:r>
            <a:r>
              <a:rPr lang="en-US" sz="2400" dirty="0">
                <a:solidFill>
                  <a:srgbClr val="92D050"/>
                </a:solidFill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92D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as-IN" sz="2400" dirty="0">
                <a:solidFill>
                  <a:srgbClr val="92D050"/>
                </a:solidFill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এর মান গ্রহণ</a:t>
            </a:r>
            <a:endParaRPr lang="en-US" sz="2400" dirty="0">
              <a:solidFill>
                <a:srgbClr val="92D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28" name="AutoShape 25"/>
          <p:cNvCxnSpPr>
            <a:cxnSpLocks noChangeShapeType="1"/>
          </p:cNvCxnSpPr>
          <p:nvPr/>
        </p:nvCxnSpPr>
        <p:spPr bwMode="auto">
          <a:xfrm>
            <a:off x="8862220" y="4150644"/>
            <a:ext cx="5080" cy="23114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AutoShape 28"/>
          <p:cNvCxnSpPr>
            <a:cxnSpLocks noChangeShapeType="1"/>
          </p:cNvCxnSpPr>
          <p:nvPr/>
        </p:nvCxnSpPr>
        <p:spPr bwMode="auto">
          <a:xfrm>
            <a:off x="8903748" y="5952934"/>
            <a:ext cx="5080" cy="23114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Oval 31"/>
          <p:cNvSpPr>
            <a:spLocks noChangeArrowheads="1"/>
          </p:cNvSpPr>
          <p:nvPr/>
        </p:nvSpPr>
        <p:spPr bwMode="auto">
          <a:xfrm>
            <a:off x="7924372" y="6161763"/>
            <a:ext cx="2762678" cy="461082"/>
          </a:xfrm>
          <a:prstGeom prst="ellipse">
            <a:avLst/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as-IN" sz="2400" dirty="0">
                <a:latin typeface="SutonnyMJ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প্রোগ্রাম শেষ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372565" y="703199"/>
            <a:ext cx="9557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ফ্লোচার্ট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7"/>
          <p:cNvGrpSpPr>
            <a:grpSpLocks/>
          </p:cNvGrpSpPr>
          <p:nvPr/>
        </p:nvGrpSpPr>
        <p:grpSpPr bwMode="auto">
          <a:xfrm>
            <a:off x="388857" y="171864"/>
            <a:ext cx="8777833" cy="557214"/>
            <a:chOff x="1776" y="675"/>
            <a:chExt cx="17617" cy="351"/>
          </a:xfrm>
        </p:grpSpPr>
        <p:pic>
          <p:nvPicPr>
            <p:cNvPr id="29" name="Picture 8" descr="cubo_rosso_architetto_fr_0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675"/>
              <a:ext cx="1379" cy="3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AutoShape 9"/>
            <p:cNvSpPr>
              <a:spLocks noChangeArrowheads="1"/>
            </p:cNvSpPr>
            <p:nvPr/>
          </p:nvSpPr>
          <p:spPr bwMode="auto">
            <a:xfrm>
              <a:off x="2650" y="675"/>
              <a:ext cx="16743" cy="351"/>
            </a:xfrm>
            <a:prstGeom prst="chevron">
              <a:avLst>
                <a:gd name="adj" fmla="val 39600"/>
              </a:avLst>
            </a:prstGeom>
            <a:gradFill rotWithShape="1">
              <a:gsLst>
                <a:gs pos="0">
                  <a:srgbClr val="929200"/>
                </a:gs>
                <a:gs pos="50000">
                  <a:srgbClr val="FFFF00"/>
                </a:gs>
                <a:gs pos="100000">
                  <a:srgbClr val="9292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18" tIns="45710" rIns="91418" bIns="45710" anchor="ctr"/>
            <a:lstStyle>
              <a:lvl1pPr marL="241300" indent="-241300" defTabSz="642938">
                <a:spcBef>
                  <a:spcPct val="20000"/>
                </a:spcBef>
                <a:buChar char="•"/>
                <a:defRPr sz="23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420688" defTabSz="642938">
                <a:spcBef>
                  <a:spcPct val="20000"/>
                </a:spcBef>
                <a:buChar char="–"/>
                <a:defRPr sz="20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500063" defTabSz="642938">
                <a:spcBef>
                  <a:spcPct val="20000"/>
                </a:spcBef>
                <a:buChar char="•"/>
                <a:defRPr sz="17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635000" defTabSz="642938">
                <a:spcBef>
                  <a:spcPct val="20000"/>
                </a:spcBef>
                <a:buChar char="–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771525" defTabSz="642938">
                <a:spcBef>
                  <a:spcPct val="20000"/>
                </a:spcBef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771525" defTabSz="64293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rgbClr val="003399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indent="0">
                <a:buNone/>
              </a:pPr>
              <a:r>
                <a:rPr lang="as-IN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লুপ বা চক্র</a:t>
              </a:r>
              <a:r>
                <a:rPr lang="en-US" sz="36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অ্যালগোরিদম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ফ্লোচার্টের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একটি</a:t>
              </a:r>
              <a:r>
                <a: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উদাহরণ</a:t>
              </a:r>
              <a:endParaRPr lang="as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1267537" y="3438166"/>
            <a:ext cx="37880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ধাপ-৪: 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s=</a:t>
            </a:r>
            <a:r>
              <a:rPr lang="en-US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s+i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=i+1 </a:t>
            </a:r>
            <a:r>
              <a:rPr lang="en-US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নির্ণয়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ক</a:t>
            </a:r>
            <a:r>
              <a:rPr lang="en-US" sz="2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</a:t>
            </a:r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070481" y="4658485"/>
            <a:ext cx="2746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2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হ্যাঁ</a:t>
            </a:r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 </a:t>
            </a:r>
            <a:r>
              <a:rPr lang="en-US" sz="2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ধাপে</a:t>
            </a:r>
            <a:r>
              <a:rPr lang="en-US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যাই</a:t>
            </a:r>
            <a:endParaRPr lang="en-US" sz="2400" dirty="0"/>
          </a:p>
        </p:txBody>
      </p:sp>
      <p:sp>
        <p:nvSpPr>
          <p:cNvPr id="39" name="Rectangle 38"/>
          <p:cNvSpPr/>
          <p:nvPr/>
        </p:nvSpPr>
        <p:spPr>
          <a:xfrm>
            <a:off x="2070481" y="5233193"/>
            <a:ext cx="2691763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2400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2400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2400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r>
              <a:rPr lang="en-US" sz="2400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2400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ধাপে</a:t>
            </a:r>
            <a:r>
              <a:rPr lang="en-US" sz="2400" dirty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যাই</a:t>
            </a: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205007" y="5647971"/>
            <a:ext cx="2627642" cy="461665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as-IN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ধাপ-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as-IN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 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ছাপাই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Text Box 30"/>
          <p:cNvSpPr txBox="1">
            <a:spLocks noChangeArrowheads="1"/>
          </p:cNvSpPr>
          <p:nvPr/>
        </p:nvSpPr>
        <p:spPr bwMode="auto">
          <a:xfrm>
            <a:off x="7512498" y="2744476"/>
            <a:ext cx="2675841" cy="63844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s=0, </a:t>
            </a:r>
            <a:r>
              <a:rPr lang="en-US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endParaRPr lang="en-US" sz="2400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8" name="Text Box 30"/>
          <p:cNvSpPr txBox="1">
            <a:spLocks noChangeArrowheads="1"/>
          </p:cNvSpPr>
          <p:nvPr/>
        </p:nvSpPr>
        <p:spPr bwMode="auto">
          <a:xfrm>
            <a:off x="7512498" y="3654697"/>
            <a:ext cx="2675841" cy="46536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s=</a:t>
            </a:r>
            <a:r>
              <a:rPr lang="en-US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s+i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=i+1</a:t>
            </a:r>
            <a:endParaRPr lang="en-US" sz="2400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9" name="Diamond 48"/>
          <p:cNvSpPr/>
          <p:nvPr/>
        </p:nvSpPr>
        <p:spPr>
          <a:xfrm>
            <a:off x="7804142" y="4412371"/>
            <a:ext cx="2159343" cy="720301"/>
          </a:xfrm>
          <a:prstGeom prst="diamond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&lt;=n?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005221" y="4401224"/>
            <a:ext cx="459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B0F0"/>
                </a:solidFill>
              </a:rPr>
              <a:t>হ্যাঁ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96323" y="5240475"/>
            <a:ext cx="418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6"/>
                </a:solidFill>
              </a:rPr>
              <a:t>না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3" name="Freeform 32"/>
          <p:cNvSpPr>
            <a:spLocks/>
          </p:cNvSpPr>
          <p:nvPr/>
        </p:nvSpPr>
        <p:spPr bwMode="auto">
          <a:xfrm>
            <a:off x="9161807" y="3517030"/>
            <a:ext cx="1270715" cy="1249745"/>
          </a:xfrm>
          <a:custGeom>
            <a:avLst/>
            <a:gdLst>
              <a:gd name="T0" fmla="*/ 530 w 894"/>
              <a:gd name="T1" fmla="*/ 1091 h 1091"/>
              <a:gd name="T2" fmla="*/ 894 w 894"/>
              <a:gd name="T3" fmla="*/ 1091 h 1091"/>
              <a:gd name="T4" fmla="*/ 894 w 894"/>
              <a:gd name="T5" fmla="*/ 0 h 1091"/>
              <a:gd name="T6" fmla="*/ 0 w 894"/>
              <a:gd name="T7" fmla="*/ 0 h 10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94" h="1091">
                <a:moveTo>
                  <a:pt x="530" y="1091"/>
                </a:moveTo>
                <a:lnTo>
                  <a:pt x="894" y="1091"/>
                </a:lnTo>
                <a:lnTo>
                  <a:pt x="894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00B0F0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36" name="AutoShape 25"/>
          <p:cNvCxnSpPr>
            <a:cxnSpLocks noChangeShapeType="1"/>
          </p:cNvCxnSpPr>
          <p:nvPr/>
        </p:nvCxnSpPr>
        <p:spPr bwMode="auto">
          <a:xfrm>
            <a:off x="8854272" y="3387354"/>
            <a:ext cx="5080" cy="23114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2" name="AutoShape 25"/>
          <p:cNvCxnSpPr>
            <a:cxnSpLocks noChangeShapeType="1"/>
          </p:cNvCxnSpPr>
          <p:nvPr/>
        </p:nvCxnSpPr>
        <p:spPr bwMode="auto">
          <a:xfrm>
            <a:off x="8840296" y="2512803"/>
            <a:ext cx="5080" cy="23114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" name="Straight Arrow Connector 3"/>
          <p:cNvCxnSpPr>
            <a:stCxn id="8" idx="3"/>
          </p:cNvCxnSpPr>
          <p:nvPr/>
        </p:nvCxnSpPr>
        <p:spPr>
          <a:xfrm>
            <a:off x="3926425" y="1402788"/>
            <a:ext cx="3586073" cy="16579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8903748" y="5133245"/>
            <a:ext cx="0" cy="405565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arallelogram 17"/>
          <p:cNvSpPr/>
          <p:nvPr/>
        </p:nvSpPr>
        <p:spPr>
          <a:xfrm>
            <a:off x="7978965" y="5538810"/>
            <a:ext cx="1884946" cy="414124"/>
          </a:xfrm>
          <a:prstGeom prst="parallelogram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s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3904144" y="2058753"/>
            <a:ext cx="3114549" cy="34324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4056544" y="2948129"/>
            <a:ext cx="3114549" cy="34324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4604699" y="3639899"/>
            <a:ext cx="2663616" cy="189230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49" idx="1"/>
          </p:cNvCxnSpPr>
          <p:nvPr/>
        </p:nvCxnSpPr>
        <p:spPr>
          <a:xfrm>
            <a:off x="3496985" y="4186908"/>
            <a:ext cx="4307157" cy="585614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endCxn id="49" idx="3"/>
          </p:cNvCxnSpPr>
          <p:nvPr/>
        </p:nvCxnSpPr>
        <p:spPr>
          <a:xfrm flipV="1">
            <a:off x="4813581" y="4772522"/>
            <a:ext cx="5149904" cy="69933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V="1">
            <a:off x="4813581" y="5320578"/>
            <a:ext cx="4043231" cy="135202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3858454" y="5743601"/>
            <a:ext cx="4043231" cy="135202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>
            <a:endCxn id="32" idx="2"/>
          </p:cNvCxnSpPr>
          <p:nvPr/>
        </p:nvCxnSpPr>
        <p:spPr>
          <a:xfrm flipV="1">
            <a:off x="3858454" y="6392304"/>
            <a:ext cx="4065918" cy="38248"/>
          </a:xfrm>
          <a:prstGeom prst="straightConnector1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51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00"/>
                            </p:stCondLst>
                            <p:childTnLst>
                              <p:par>
                                <p:cTn id="10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13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00"/>
                            </p:stCondLst>
                            <p:childTnLst>
                              <p:par>
                                <p:cTn id="1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00"/>
                            </p:stCondLst>
                            <p:childTnLst>
                              <p:par>
                                <p:cTn id="130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00"/>
                            </p:stCondLst>
                            <p:childTnLst>
                              <p:par>
                                <p:cTn id="1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500"/>
                            </p:stCondLst>
                            <p:childTnLst>
                              <p:par>
                                <p:cTn id="147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6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500"/>
                            </p:stCondLst>
                            <p:childTnLst>
                              <p:par>
                                <p:cTn id="17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2000"/>
                            </p:stCondLst>
                            <p:childTnLst>
                              <p:par>
                                <p:cTn id="174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8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500"/>
                            </p:stCondLst>
                            <p:childTnLst>
                              <p:par>
                                <p:cTn id="18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000"/>
                            </p:stCondLst>
                            <p:childTnLst>
                              <p:par>
                                <p:cTn id="18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500"/>
                            </p:stCondLst>
                            <p:childTnLst>
                              <p:par>
                                <p:cTn id="191" presetID="18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19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/>
      <p:bldP spid="22" grpId="0"/>
      <p:bldP spid="23" grpId="0"/>
      <p:bldP spid="38" grpId="0"/>
      <p:bldP spid="8" grpId="0"/>
      <p:bldP spid="25" grpId="0" animBg="1"/>
      <p:bldP spid="27" grpId="0" animBg="1"/>
      <p:bldP spid="32" grpId="0" animBg="1"/>
      <p:bldP spid="43" grpId="0"/>
      <p:bldP spid="35" grpId="0"/>
      <p:bldP spid="37" grpId="0"/>
      <p:bldP spid="39" grpId="0"/>
      <p:bldP spid="40" grpId="0"/>
      <p:bldP spid="44" grpId="0" animBg="1"/>
      <p:bldP spid="48" grpId="0" animBg="1"/>
      <p:bldP spid="49" grpId="0" animBg="1"/>
      <p:bldP spid="50" grpId="0"/>
      <p:bldP spid="51" grpId="0"/>
      <p:bldP spid="33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35688" y="134471"/>
            <a:ext cx="5226838" cy="686081"/>
          </a:xfrm>
        </p:spPr>
        <p:txBody>
          <a:bodyPr/>
          <a:lstStyle/>
          <a:p>
            <a:r>
              <a:rPr lang="bn-BD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SolaimanLipi" panose="02000500020000020004" pitchFamily="2" charset="0"/>
              </a:rPr>
              <a:t>একক কাজ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cs typeface="SolaimanLipi" panose="02000500020000020004" pitchFamily="2" charset="0"/>
            </a:endParaRPr>
          </a:p>
        </p:txBody>
      </p:sp>
      <p:sp>
        <p:nvSpPr>
          <p:cNvPr id="3" name="AutoShape 56"/>
          <p:cNvSpPr>
            <a:spLocks noChangeArrowheads="1"/>
          </p:cNvSpPr>
          <p:nvPr/>
        </p:nvSpPr>
        <p:spPr bwMode="auto">
          <a:xfrm>
            <a:off x="5935064" y="4043963"/>
            <a:ext cx="3427412" cy="547687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 w="28575">
            <a:noFill/>
            <a:round/>
            <a:headEnd/>
            <a:tailEnd/>
          </a:ln>
          <a:effectLst/>
          <a:extLst/>
        </p:spPr>
        <p:txBody>
          <a:bodyPr wrap="none" anchor="ctr"/>
          <a:lstStyle>
            <a:lvl1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SolaimanLipi" panose="02000500020000020004" pitchFamily="2" charset="0"/>
              </a:rPr>
              <a:t>ঘ.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SolaimanLipi" panose="02000500020000020004" pitchFamily="2" charset="0"/>
              </a:rPr>
              <a:t>প্রসেস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SolaimanLipi" panose="02000500020000020004" pitchFamily="2" charset="0"/>
            </a:endParaRPr>
          </a:p>
        </p:txBody>
      </p:sp>
      <p:sp>
        <p:nvSpPr>
          <p:cNvPr id="4" name="AutoShape 55"/>
          <p:cNvSpPr>
            <a:spLocks noChangeArrowheads="1"/>
          </p:cNvSpPr>
          <p:nvPr/>
        </p:nvSpPr>
        <p:spPr bwMode="auto">
          <a:xfrm>
            <a:off x="5939827" y="3297838"/>
            <a:ext cx="3427413" cy="547687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 w="28575">
            <a:noFill/>
            <a:round/>
            <a:headEnd/>
            <a:tailEnd/>
          </a:ln>
          <a:effectLst/>
          <a:extLst/>
        </p:spPr>
        <p:txBody>
          <a:bodyPr wrap="none" anchor="ctr"/>
          <a:lstStyle>
            <a:lvl1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SolaimanLipi" panose="02000500020000020004" pitchFamily="2" charset="0"/>
              </a:rPr>
              <a:t>খ.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olaimanLipi" panose="02000500020000020004" pitchFamily="2" charset="0"/>
              </a:rPr>
              <a:t>ইনপুট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SolaimanLipi" panose="02000500020000020004" pitchFamily="2" charset="0"/>
            </a:endParaRPr>
          </a:p>
        </p:txBody>
      </p:sp>
      <p:sp>
        <p:nvSpPr>
          <p:cNvPr id="5" name="AutoShape 55"/>
          <p:cNvSpPr>
            <a:spLocks noChangeArrowheads="1"/>
          </p:cNvSpPr>
          <p:nvPr/>
        </p:nvSpPr>
        <p:spPr bwMode="auto">
          <a:xfrm>
            <a:off x="5943834" y="3294179"/>
            <a:ext cx="3427413" cy="54768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>
            <a:lvl1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SolaimanLipi" panose="02000500020000020004" pitchFamily="2" charset="0"/>
              </a:rPr>
              <a:t>খ. </a:t>
            </a:r>
            <a:r>
              <a:rPr 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SolaimanLipi" panose="02000500020000020004" pitchFamily="2" charset="0"/>
              </a:rPr>
              <a:t>ইনপুট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SolaimanLipi" panose="02000500020000020004" pitchFamily="2" charset="0"/>
            </a:endParaRPr>
          </a:p>
        </p:txBody>
      </p:sp>
      <p:sp>
        <p:nvSpPr>
          <p:cNvPr id="6" name="AutoShape 56"/>
          <p:cNvSpPr>
            <a:spLocks noChangeArrowheads="1"/>
          </p:cNvSpPr>
          <p:nvPr/>
        </p:nvSpPr>
        <p:spPr bwMode="auto">
          <a:xfrm>
            <a:off x="5935064" y="4054042"/>
            <a:ext cx="3427412" cy="54768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>
            <a:lvl1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SolaimanLipi" panose="02000500020000020004" pitchFamily="2" charset="0"/>
              </a:rPr>
              <a:t>ঘ. </a:t>
            </a:r>
            <a:r>
              <a:rPr 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SolaimanLipi" panose="02000500020000020004" pitchFamily="2" charset="0"/>
              </a:rPr>
              <a:t>প্রসেস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SolaimanLipi" panose="02000500020000020004" pitchFamily="2" charset="0"/>
            </a:endParaRPr>
          </a:p>
        </p:txBody>
      </p:sp>
      <p:sp>
        <p:nvSpPr>
          <p:cNvPr id="7" name="AutoShape 52"/>
          <p:cNvSpPr>
            <a:spLocks noChangeArrowheads="1"/>
          </p:cNvSpPr>
          <p:nvPr/>
        </p:nvSpPr>
        <p:spPr bwMode="auto">
          <a:xfrm>
            <a:off x="2433038" y="2416774"/>
            <a:ext cx="6506246" cy="547688"/>
          </a:xfrm>
          <a:prstGeom prst="roundRect">
            <a:avLst>
              <a:gd name="adj" fmla="val 50000"/>
            </a:avLst>
          </a:prstGeom>
          <a:ln>
            <a:noFill/>
            <a:headEnd/>
            <a:tailEnd/>
          </a:ln>
          <a:ex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>
            <a:lvl1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bn-BD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১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. 	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চিহৃ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দ্বারা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কী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বুঝায়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anose="02000500020000020004" pitchFamily="2" charset="0"/>
                <a:cs typeface="SolaimanLipi" panose="02000500020000020004" pitchFamily="2" charset="0"/>
              </a:rPr>
              <a:t>?</a:t>
            </a:r>
          </a:p>
        </p:txBody>
      </p:sp>
      <p:sp>
        <p:nvSpPr>
          <p:cNvPr id="8" name="AutoShape 53"/>
          <p:cNvSpPr>
            <a:spLocks noChangeArrowheads="1"/>
          </p:cNvSpPr>
          <p:nvPr/>
        </p:nvSpPr>
        <p:spPr bwMode="auto">
          <a:xfrm>
            <a:off x="2437802" y="3301760"/>
            <a:ext cx="3427413" cy="547687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 w="28575">
            <a:noFill/>
            <a:round/>
            <a:headEnd/>
            <a:tailEnd/>
          </a:ln>
          <a:effectLst/>
          <a:extLst/>
        </p:spPr>
        <p:txBody>
          <a:bodyPr wrap="none" anchor="ctr"/>
          <a:lstStyle>
            <a:lvl1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8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SolaimanLipi" panose="02000500020000020004" pitchFamily="2" charset="0"/>
              </a:rPr>
              <a:t>ক. </a:t>
            </a:r>
            <a:r>
              <a:rPr lang="en-US" sz="2800" spc="-15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SolaimanLipi" panose="02000500020000020004" pitchFamily="2" charset="0"/>
              </a:rPr>
              <a:t>শুরু</a:t>
            </a:r>
            <a:endParaRPr lang="en-US" sz="28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SolaimanLipi" panose="02000500020000020004" pitchFamily="2" charset="0"/>
            </a:endParaRPr>
          </a:p>
        </p:txBody>
      </p:sp>
      <p:sp>
        <p:nvSpPr>
          <p:cNvPr id="9" name="AutoShape 54"/>
          <p:cNvSpPr>
            <a:spLocks noChangeArrowheads="1"/>
          </p:cNvSpPr>
          <p:nvPr/>
        </p:nvSpPr>
        <p:spPr bwMode="auto">
          <a:xfrm>
            <a:off x="2433039" y="4034438"/>
            <a:ext cx="3427412" cy="547687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 w="28575">
            <a:noFill/>
            <a:round/>
            <a:headEnd/>
            <a:tailEnd/>
          </a:ln>
          <a:effectLst/>
          <a:extLst/>
        </p:spPr>
        <p:txBody>
          <a:bodyPr wrap="none" anchor="ctr"/>
          <a:lstStyle>
            <a:lvl1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bn-BD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SolaimanLipi" panose="02000500020000020004" pitchFamily="2" charset="0"/>
              </a:rPr>
              <a:t>গ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SolaimanLipi" panose="02000500020000020004" pitchFamily="2" charset="0"/>
              </a:rPr>
              <a:t>.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olaimanLipi" panose="02000500020000020004" pitchFamily="2" charset="0"/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olaimanLipi" panose="02000500020000020004" pitchFamily="2" charset="0"/>
              </a:rPr>
              <a:t>সিদ্ধান্ত</a:t>
            </a:r>
            <a:r>
              <a:rPr lang="bn-BD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SolaimanLipi" panose="02000500020000020004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SolaimanLipi" panose="02000500020000020004" pitchFamily="2" charset="0"/>
            </a:endParaRPr>
          </a:p>
        </p:txBody>
      </p:sp>
      <p:sp>
        <p:nvSpPr>
          <p:cNvPr id="10" name="AutoShape 57"/>
          <p:cNvSpPr>
            <a:spLocks noChangeArrowheads="1"/>
          </p:cNvSpPr>
          <p:nvPr/>
        </p:nvSpPr>
        <p:spPr bwMode="auto">
          <a:xfrm>
            <a:off x="2438657" y="4038999"/>
            <a:ext cx="3427412" cy="547688"/>
          </a:xfrm>
          <a:prstGeom prst="roundRect">
            <a:avLst>
              <a:gd name="adj" fmla="val 50000"/>
            </a:avLst>
          </a:prstGeom>
          <a:solidFill>
            <a:srgbClr val="006600"/>
          </a:solidFill>
          <a:ln w="28575">
            <a:noFill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SolaimanLipi" panose="02000500020000020004" pitchFamily="2" charset="0"/>
              </a:rPr>
              <a:t>গ. </a:t>
            </a:r>
            <a:r>
              <a:rPr lang="en-US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SolaimanLipi" panose="02000500020000020004" pitchFamily="2" charset="0"/>
              </a:rPr>
              <a:t>সিদ্ধান্ত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SolaimanLipi" panose="02000500020000020004" pitchFamily="2" charset="0"/>
            </a:endParaRPr>
          </a:p>
        </p:txBody>
      </p:sp>
      <p:sp>
        <p:nvSpPr>
          <p:cNvPr id="11" name="AutoShape 53"/>
          <p:cNvSpPr>
            <a:spLocks noChangeArrowheads="1"/>
          </p:cNvSpPr>
          <p:nvPr/>
        </p:nvSpPr>
        <p:spPr bwMode="auto">
          <a:xfrm>
            <a:off x="2439718" y="3297756"/>
            <a:ext cx="3427413" cy="54768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 w="28575">
            <a:noFill/>
            <a:round/>
            <a:headEnd/>
            <a:tailEnd/>
          </a:ln>
          <a:effectLst/>
        </p:spPr>
        <p:txBody>
          <a:bodyPr wrap="none" anchor="ctr"/>
          <a:lstStyle>
            <a:lvl1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defTabSz="1300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defTabSz="130016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sz="2800" spc="-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SolaimanLipi" panose="02000500020000020004" pitchFamily="2" charset="0"/>
              </a:rPr>
              <a:t>ক. </a:t>
            </a:r>
            <a:r>
              <a:rPr lang="en-US" sz="2800" spc="-15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SolaimanLipi" panose="02000500020000020004" pitchFamily="2" charset="0"/>
              </a:rPr>
              <a:t>শুরু</a:t>
            </a:r>
            <a:endParaRPr lang="en-US" sz="2800" spc="-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SolaimanLipi" panose="02000500020000020004" pitchFamily="2" charset="0"/>
            </a:endParaRPr>
          </a:p>
        </p:txBody>
      </p:sp>
      <p:sp>
        <p:nvSpPr>
          <p:cNvPr id="12" name="Diamond 11"/>
          <p:cNvSpPr/>
          <p:nvPr/>
        </p:nvSpPr>
        <p:spPr>
          <a:xfrm>
            <a:off x="2947917" y="2416774"/>
            <a:ext cx="764275" cy="547688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7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8" grpId="0" animBg="1"/>
      <p:bldP spid="9" grpId="0" animBg="1"/>
      <p:bldP spid="10" grpId="0" animBg="1"/>
      <p:bldP spid="11" grpId="0" animBg="1"/>
      <p:bldP spid="11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A562-DB06-429E-8B3A-FE69C79430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8473" y="886030"/>
            <a:ext cx="3753527" cy="375352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9390" y="562863"/>
            <a:ext cx="3424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5400" dirty="0" err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54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54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2378" y="1645957"/>
            <a:ext cx="1938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“‍ক”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2378" y="2292288"/>
            <a:ext cx="8342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ফারেনহাইট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সেন্টিগ্রেট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রুপান্তরের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অ্যালগোরিদম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ফ্লোচার্ট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দেখাও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2378" y="3540174"/>
            <a:ext cx="19381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“‍খ”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2378" y="4009081"/>
            <a:ext cx="83420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গ.সা.গু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অ্যালগোরিদম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ফ্লোচার্ট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093425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ardrop 19"/>
          <p:cNvSpPr/>
          <p:nvPr/>
        </p:nvSpPr>
        <p:spPr>
          <a:xfrm rot="21338689">
            <a:off x="321590" y="2165104"/>
            <a:ext cx="7408603" cy="4370042"/>
          </a:xfrm>
          <a:prstGeom prst="teardrop">
            <a:avLst>
              <a:gd name="adj" fmla="val 98457"/>
            </a:avLst>
          </a:prstGeom>
          <a:noFill/>
          <a:ln w="168275" cmpd="thickThin">
            <a:solidFill>
              <a:srgbClr val="FFFF00">
                <a:alpha val="75000"/>
              </a:srgbClr>
            </a:solidFill>
            <a:bevel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slope"/>
            <a:bevelB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6291943" y="326812"/>
            <a:ext cx="4736576" cy="2653681"/>
            <a:chOff x="7008812" y="287621"/>
            <a:chExt cx="4736576" cy="2653681"/>
          </a:xfrm>
        </p:grpSpPr>
        <p:sp>
          <p:nvSpPr>
            <p:cNvPr id="5" name="Cloud Callout 4"/>
            <p:cNvSpPr/>
            <p:nvPr/>
          </p:nvSpPr>
          <p:spPr>
            <a:xfrm>
              <a:off x="8530933" y="287621"/>
              <a:ext cx="2302650" cy="914400"/>
            </a:xfrm>
            <a:prstGeom prst="cloudCallout">
              <a:avLst>
                <a:gd name="adj1" fmla="val -22423"/>
                <a:gd name="adj2" fmla="val 103048"/>
              </a:avLst>
            </a:prstGeom>
            <a:noFill/>
            <a:ln>
              <a:solidFill>
                <a:srgbClr val="FFFF00"/>
              </a:solidFill>
            </a:ln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761412" y="360101"/>
              <a:ext cx="1845419" cy="76944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bn-BD" sz="4400" b="1" dirty="0">
                  <a:ln w="1905"/>
                  <a:gradFill>
                    <a:gsLst>
                      <a:gs pos="0">
                        <a:srgbClr val="7D3C4A">
                          <a:shade val="20000"/>
                          <a:satMod val="200000"/>
                        </a:srgbClr>
                      </a:gs>
                      <a:gs pos="78000">
                        <a:srgbClr val="7D3C4A">
                          <a:tint val="90000"/>
                          <a:shade val="89000"/>
                          <a:satMod val="220000"/>
                        </a:srgbClr>
                      </a:gs>
                      <a:gs pos="100000">
                        <a:srgbClr val="7D3C4A">
                          <a:tint val="12000"/>
                          <a:satMod val="255000"/>
                        </a:srgb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44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মূল্যায়ন</a:t>
              </a:r>
              <a:endParaRPr lang="en-US" sz="4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7008812" y="1383136"/>
              <a:ext cx="4736576" cy="1558166"/>
              <a:chOff x="1338309" y="1075881"/>
              <a:chExt cx="5867400" cy="129540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1338309" y="1075881"/>
                <a:ext cx="5867400" cy="1295400"/>
                <a:chOff x="1371600" y="1371600"/>
                <a:chExt cx="6453882" cy="1989517"/>
              </a:xfrm>
            </p:grpSpPr>
            <p:pic>
              <p:nvPicPr>
                <p:cNvPr id="12" name="Picture 3" descr="C:\Documents and Settings\Lab 47\My Documents\My Pictures\New Folder (2)\Teacher_4.gif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3880610" y="1447800"/>
                  <a:ext cx="1074800" cy="1827160"/>
                </a:xfrm>
                <a:prstGeom prst="rect">
                  <a:avLst/>
                </a:prstGeom>
                <a:noFill/>
              </p:spPr>
            </p:pic>
            <p:pic>
              <p:nvPicPr>
                <p:cNvPr id="13" name="Picture 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1210" y="1371600"/>
                  <a:ext cx="2954272" cy="1989517"/>
                </a:xfrm>
                <a:prstGeom prst="rect">
                  <a:avLst/>
                </a:prstGeom>
                <a:ln>
                  <a:noFill/>
                </a:ln>
                <a:effectLst>
                  <a:softEdge rad="112500"/>
                </a:effectLst>
                <a:scene3d>
                  <a:camera prst="perspectiveHeroicExtremeLeftFacing"/>
                  <a:lightRig rig="threePt" dir="t"/>
                </a:scene3d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4" name="Picture 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71600" y="1447800"/>
                  <a:ext cx="2432810" cy="1725121"/>
                </a:xfrm>
                <a:prstGeom prst="rect">
                  <a:avLst/>
                </a:prstGeom>
                <a:ln>
                  <a:noFill/>
                </a:ln>
                <a:effectLst>
                  <a:softEdge rad="112500"/>
                </a:effectLst>
                <a:scene3d>
                  <a:camera prst="isometricOffAxis1Right"/>
                  <a:lightRig rig="threePt" dir="t"/>
                </a:scene3d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cxnSp>
            <p:nvCxnSpPr>
              <p:cNvPr id="11" name="Straight Connector 10"/>
              <p:cNvCxnSpPr/>
              <p:nvPr/>
            </p:nvCxnSpPr>
            <p:spPr>
              <a:xfrm>
                <a:off x="2379373" y="2362200"/>
                <a:ext cx="3411827" cy="9081"/>
              </a:xfrm>
              <a:prstGeom prst="line">
                <a:avLst/>
              </a:prstGeom>
              <a:ln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</p:grpSp>
      <p:sp>
        <p:nvSpPr>
          <p:cNvPr id="16" name="TextBox 15"/>
          <p:cNvSpPr txBox="1"/>
          <p:nvPr/>
        </p:nvSpPr>
        <p:spPr>
          <a:xfrm>
            <a:off x="1240863" y="3139452"/>
            <a:ext cx="5340441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1001">
            <a:schemeClr val="lt1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১.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অ্যালগোরিদম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5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240863" y="3724227"/>
            <a:ext cx="9016319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1001">
            <a:schemeClr val="lt1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২. 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ফ্লোচার্ট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5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40862" y="4327799"/>
            <a:ext cx="9016319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1001">
            <a:schemeClr val="lt1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৩.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প্রোগ্রাম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ডিজাইনে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ফ্লোচার্টের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</a:t>
            </a:r>
            <a:endParaRPr lang="en-US" sz="5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40862" y="4990005"/>
            <a:ext cx="9016319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1001">
            <a:schemeClr val="lt1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৪.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ফ্লোচার্ট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তৈরির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আগের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ধাপ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অ্যালগোরিদম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5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2718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7132" y="4195632"/>
            <a:ext cx="113348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dirty="0" err="1">
                <a:latin typeface="NikoshBAN" pitchFamily="2" charset="0"/>
                <a:cs typeface="NikoshBAN" pitchFamily="2" charset="0"/>
              </a:rPr>
              <a:t>অ্যালগোরিদম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ফ্লোচার্টের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pic>
        <p:nvPicPr>
          <p:cNvPr id="7" name="Picture 6" descr="ho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863" y="1572903"/>
            <a:ext cx="5231411" cy="26227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-178524" y="1397759"/>
            <a:ext cx="5078677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60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>
                  <a:prstShdw prst="shdw13" dist="53882" dir="13500000">
                    <a:srgbClr val="868686">
                      <a:alpha val="50000"/>
                    </a:srgbClr>
                  </a:prstShdw>
                </a:effectLst>
                <a:latin typeface="NikoshBAN" pitchFamily="2" charset="0"/>
                <a:cs typeface="NikoshBAN" pitchFamily="2" charset="0"/>
              </a:rPr>
              <a:t>বাড়ীর</a:t>
            </a:r>
            <a:r>
              <a:rPr lang="bn-BD" sz="6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>
                  <a:prstShdw prst="shdw13" dist="53882" dir="13500000">
                    <a:srgbClr val="868686">
                      <a:alpha val="50000"/>
                    </a:srgbClr>
                  </a:prstShdw>
                </a:effectLst>
                <a:latin typeface="NikoshBAN" pitchFamily="2" charset="0"/>
                <a:cs typeface="NikoshBAN" pitchFamily="2" charset="0"/>
              </a:rPr>
              <a:t> কাজ</a:t>
            </a:r>
            <a:endParaRPr lang="en-US" sz="60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06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42624" y="2511490"/>
            <a:ext cx="66197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/>
              <a:t>ধন্যবাদ</a:t>
            </a:r>
            <a:r>
              <a:rPr lang="en-US" sz="9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32965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1070</TotalTime>
  <Words>888</Words>
  <Application>Microsoft Office PowerPoint</Application>
  <PresentationFormat>Widescreen</PresentationFormat>
  <Paragraphs>147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Arial</vt:lpstr>
      <vt:lpstr>Calibri</vt:lpstr>
      <vt:lpstr>Calibri Light</vt:lpstr>
      <vt:lpstr>NikoshBAN</vt:lpstr>
      <vt:lpstr>Siyam Rupali ANSI</vt:lpstr>
      <vt:lpstr>SolaimanLipi</vt:lpstr>
      <vt:lpstr>SutonnyMJ</vt:lpstr>
      <vt:lpstr>Tahoma</vt:lpstr>
      <vt:lpstr>Times New Roman</vt:lpstr>
      <vt:lpstr>Trebuchet MS</vt:lpstr>
      <vt:lpstr>Wingdings 3</vt:lpstr>
      <vt:lpstr>Office Theme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একক কাজ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Asad</dc:creator>
  <cp:lastModifiedBy>Abdul Jalil</cp:lastModifiedBy>
  <cp:revision>366</cp:revision>
  <dcterms:created xsi:type="dcterms:W3CDTF">2016-06-02T06:44:34Z</dcterms:created>
  <dcterms:modified xsi:type="dcterms:W3CDTF">2026-07-08T17:07:48Z</dcterms:modified>
</cp:coreProperties>
</file>