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6"/>
  </p:notesMasterIdLst>
  <p:sldIdLst>
    <p:sldId id="268" r:id="rId2"/>
    <p:sldId id="26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71" r:id="rId14"/>
    <p:sldId id="270" r:id="rId15"/>
  </p:sldIdLst>
  <p:sldSz cx="12192000" cy="6858000"/>
  <p:notesSz cx="6858000" cy="9144000"/>
  <p:embeddedFontLst>
    <p:embeddedFont>
      <p:font typeface="Trebuchet MS" panose="020B0603020202020204" pitchFamily="34" charset="0"/>
      <p:regular r:id="rId17"/>
      <p:bold r:id="rId18"/>
      <p:italic r:id="rId19"/>
      <p:boldItalic r:id="rId20"/>
    </p:embeddedFont>
    <p:embeddedFont>
      <p:font typeface="Lato" panose="020B0604020202020204" charset="0"/>
      <p:regular r:id="rId21"/>
      <p:bold r:id="rId22"/>
      <p:italic r:id="rId23"/>
      <p:boldItalic r:id="rId24"/>
    </p:embeddedFont>
    <p:embeddedFont>
      <p:font typeface="Arial Black" panose="020B0A04020102020204" pitchFamily="34" charset="0"/>
      <p:bold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Wingdings 3" panose="05040102010807070707" pitchFamily="18" charset="2"/>
      <p:regular r:id="rId30"/>
    </p:embeddedFont>
    <p:embeddedFont>
      <p:font typeface="Nikosh" panose="02000000000000000000" pitchFamily="2" charset="0"/>
      <p:regular r:id="rId31"/>
    </p:embeddedFont>
    <p:embeddedFont>
      <p:font typeface="Poppins" panose="020B0604020202020204" charset="0"/>
      <p:regular r:id="rId32"/>
      <p:bold r:id="rId33"/>
      <p:italic r:id="rId34"/>
      <p:boldItalic r:id="rId35"/>
    </p:embeddedFont>
    <p:embeddedFont>
      <p:font typeface="Cambria Math" panose="02040503050406030204" pitchFamily="18" charset="0"/>
      <p:regular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126B24-9AE1-4033-A1E5-DB16DB9968B1}">
  <a:tblStyle styleId="{7A126B24-9AE1-4033-A1E5-DB16DB9968B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8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314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00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65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97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56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328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95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93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3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4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0207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01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1293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43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67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26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5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13.png"/><Relationship Id="rId1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18.png"/><Relationship Id="rId7" Type="http://schemas.openxmlformats.org/officeDocument/2006/relationships/image" Target="../media/image26.png"/><Relationship Id="rId12" Type="http://schemas.openxmlformats.org/officeDocument/2006/relationships/image" Target="../media/image22.png"/><Relationship Id="rId17" Type="http://schemas.microsoft.com/office/2007/relationships/hdphoto" Target="../media/hdphoto1.wdp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21.png"/><Relationship Id="rId5" Type="http://schemas.openxmlformats.org/officeDocument/2006/relationships/image" Target="../media/image27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9" Type="http://schemas.openxmlformats.org/officeDocument/2006/relationships/image" Target="../media/image19.png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3.png"/><Relationship Id="rId3" Type="http://schemas.openxmlformats.org/officeDocument/2006/relationships/image" Target="../media/image29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10" Type="http://schemas.openxmlformats.org/officeDocument/2006/relationships/image" Target="../media/image43.png"/><Relationship Id="rId4" Type="http://schemas.openxmlformats.org/officeDocument/2006/relationships/image" Target="../media/image31.png"/><Relationship Id="rId9" Type="http://schemas.openxmlformats.org/officeDocument/2006/relationships/image" Target="../media/image42.png"/><Relationship Id="rId1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7.png"/><Relationship Id="rId7" Type="http://schemas.openxmlformats.org/officeDocument/2006/relationships/image" Target="../media/image3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37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2048"/>
            <a:ext cx="12192000" cy="499595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12192000" cy="186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 w="11430">
                  <a:solidFill>
                    <a:srgbClr val="FFC000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WELCOME</a:t>
            </a:r>
            <a:endParaRPr lang="en-US" sz="9600" b="1" dirty="0">
              <a:ln w="11430">
                <a:solidFill>
                  <a:srgbClr val="FFC000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690" y="0"/>
            <a:ext cx="1984310" cy="1862048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2558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137138" y="838200"/>
            <a:ext cx="4513385" cy="197533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66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77221" y="3557887"/>
            <a:ext cx="5152293" cy="301682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মোঃ আল মামুন</a:t>
            </a:r>
          </a:p>
          <a:p>
            <a:pPr algn="ctr"/>
            <a:r>
              <a:rPr lang="bn-BD" sz="24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সহকারি শিক্ষক</a:t>
            </a:r>
            <a:r>
              <a:rPr lang="en-US" sz="24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4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(গণিত)</a:t>
            </a:r>
          </a:p>
          <a:p>
            <a:pPr algn="ctr"/>
            <a:r>
              <a:rPr lang="bn-IN" sz="24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বরগুনা সদর, বরগুনা</a:t>
            </a:r>
            <a:r>
              <a:rPr lang="bn-BD" sz="24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en-US" sz="2400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Mobile no- 01717368457</a:t>
            </a:r>
          </a:p>
          <a:p>
            <a:pPr algn="ctr"/>
            <a:endParaRPr lang="en-US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E-mail: almamun07bd@ymail.com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551" y="0"/>
            <a:ext cx="2273449" cy="2133372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4581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airplan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8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6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7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8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6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/>
        </p:nvSpPr>
        <p:spPr>
          <a:xfrm>
            <a:off x="3270425" y="2300635"/>
            <a:ext cx="6064807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 dirty="0" err="1">
                <a:solidFill>
                  <a:srgbClr val="4F46E5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ত্রিকোণমিতি</a:t>
            </a:r>
            <a:r>
              <a:rPr lang="en-US" sz="7200" b="1" i="0" u="none" strike="noStrike" cap="none" dirty="0">
                <a:solidFill>
                  <a:srgbClr val="4F46E5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</a:t>
            </a:r>
            <a:r>
              <a:rPr lang="en-US" sz="7200" b="1" i="0" u="none" strike="noStrike" cap="none" dirty="0" err="1">
                <a:solidFill>
                  <a:srgbClr val="4F46E5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সমাধান</a:t>
            </a:r>
            <a:endParaRPr sz="7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058039" y="3598876"/>
            <a:ext cx="4489580" cy="5909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সৃজনশীল</a:t>
            </a:r>
            <a:r>
              <a:rPr lang="en-US" sz="2400" b="0" i="0" u="none" strike="noStrike" cap="none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প্রশ্ন</a:t>
            </a:r>
            <a:r>
              <a:rPr lang="en-US" sz="2400" b="0" i="0" u="none" strike="noStrike" cap="none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smtClean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নবম-দশম</a:t>
            </a:r>
            <a:r>
              <a:rPr lang="en-US" sz="2400" b="0" i="0" u="none" strike="noStrike" cap="none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শ্রেণি</a:t>
            </a:r>
            <a:r>
              <a:rPr lang="en-US" sz="2400" b="0" i="0" u="none" strike="noStrike" cap="none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smtClean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 smtClean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সাধারণ</a:t>
            </a:r>
            <a:r>
              <a:rPr lang="en-US" sz="2400" b="0" i="0" u="none" strike="noStrike" cap="none" dirty="0" smtClean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গণিত</a:t>
            </a:r>
            <a:endParaRPr sz="2400" dirty="0">
              <a:solidFill>
                <a:schemeClr val="accent2">
                  <a:lumMod val="7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5619750" y="1933903"/>
            <a:ext cx="952500" cy="57150"/>
          </a:xfrm>
          <a:prstGeom prst="rect">
            <a:avLst/>
          </a:prstGeom>
          <a:solidFill>
            <a:srgbClr val="D4AF2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320735" y="4380052"/>
            <a:ext cx="3908867" cy="590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u="none" strike="noStrike" cap="none" dirty="0" err="1">
                <a:solidFill>
                  <a:schemeClr val="bg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ধাপ-ভিত্তিক</a:t>
            </a:r>
            <a:r>
              <a:rPr lang="en-US" sz="2400" b="0" u="none" strike="noStrike" cap="none" dirty="0">
                <a:solidFill>
                  <a:schemeClr val="bg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u="none" strike="noStrike" cap="none" dirty="0" err="1">
                <a:solidFill>
                  <a:schemeClr val="bg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ব্যাখ্যা</a:t>
            </a:r>
            <a:r>
              <a:rPr lang="en-US" sz="2400" b="0" u="none" strike="noStrike" cap="none" dirty="0">
                <a:solidFill>
                  <a:schemeClr val="bg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ও </a:t>
            </a:r>
            <a:r>
              <a:rPr lang="en-US" sz="2400" b="0" u="none" strike="noStrike" cap="none" dirty="0" err="1">
                <a:solidFill>
                  <a:schemeClr val="bg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গাণিতিক</a:t>
            </a:r>
            <a:r>
              <a:rPr lang="en-US" sz="2400" b="0" u="none" strike="noStrike" cap="none" dirty="0">
                <a:solidFill>
                  <a:schemeClr val="bg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u="none" strike="noStrike" cap="none" dirty="0" err="1">
                <a:solidFill>
                  <a:schemeClr val="bg2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বিশ্লেষণ</a:t>
            </a:r>
            <a:endParaRPr sz="2400" dirty="0">
              <a:solidFill>
                <a:schemeClr val="bg2">
                  <a:lumMod val="7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73449" cy="2133372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spd="slow" advClick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  <p:bldP spid="87" grpId="0" animBg="1"/>
      <p:bldP spid="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7081" y="3941448"/>
            <a:ext cx="7023441" cy="700723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4040155" y="2400300"/>
            <a:ext cx="4383083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i="0" u="none" strike="noStrike" cap="none" dirty="0" err="1">
                <a:solidFill>
                  <a:schemeClr val="tx2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উদ্দীপক</a:t>
            </a:r>
            <a:r>
              <a:rPr lang="en-US" sz="6600" b="1" i="0" u="none" strike="noStrike" cap="none" dirty="0">
                <a:solidFill>
                  <a:schemeClr val="tx2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ও </a:t>
            </a:r>
            <a:r>
              <a:rPr lang="en-US" sz="6600" b="1" i="0" u="none" strike="noStrike" cap="none" dirty="0" err="1">
                <a:solidFill>
                  <a:schemeClr val="tx2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প্রশ্ন</a:t>
            </a:r>
            <a:endParaRPr sz="2400" dirty="0">
              <a:solidFill>
                <a:schemeClr val="tx2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5619674" y="2022649"/>
            <a:ext cx="952500" cy="57150"/>
          </a:xfrm>
          <a:prstGeom prst="rect">
            <a:avLst/>
          </a:prstGeom>
          <a:solidFill>
            <a:srgbClr val="D4AF2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07081" y="3951123"/>
                <a:ext cx="71095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𝐜𝐨𝐬𝐞𝐜𝐀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𝐜𝐨𝐭𝐀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এবং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0">
                        <a:latin typeface="Cambria Math" panose="02040503050406030204" pitchFamily="18" charset="0"/>
                      </a:rPr>
                      <m:t>𝐜𝐨𝐬𝐞𝐜𝐀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0">
                        <a:latin typeface="Cambria Math" panose="02040503050406030204" pitchFamily="18" charset="0"/>
                      </a:rPr>
                      <m:t>𝐜𝐨𝐭𝐀</m:t>
                    </m:r>
                    <m:r>
                      <a:rPr lang="en-US" sz="2800" b="1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𝐲</m:t>
                    </m:r>
                  </m:oMath>
                </a14:m>
                <a:r>
                  <a:rPr lang="en-US" sz="28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081" y="3951123"/>
                <a:ext cx="7109501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" y="0"/>
            <a:ext cx="2273449" cy="2133372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spd="slow" advClick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234" y="2936332"/>
            <a:ext cx="3718816" cy="2066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9799" y="2927002"/>
            <a:ext cx="3492549" cy="198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8099" y="2927002"/>
            <a:ext cx="3759101" cy="198492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5"/>
          <p:cNvSpPr txBox="1"/>
          <p:nvPr/>
        </p:nvSpPr>
        <p:spPr>
          <a:xfrm>
            <a:off x="609600" y="3869977"/>
            <a:ext cx="304709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ক </a:t>
            </a:r>
            <a:r>
              <a:rPr lang="en-US" sz="1404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অংশ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Google Shape;107;p15"/>
              <p:cNvSpPr txBox="1"/>
              <p:nvPr/>
            </p:nvSpPr>
            <p:spPr>
              <a:xfrm>
                <a:off x="345235" y="4142380"/>
                <a:ext cx="3690240" cy="6352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sin</a:t>
                </a:r>
                <a14:m>
                  <m:oMath xmlns:m="http://schemas.openxmlformats.org/officeDocument/2006/math">
                    <m:r>
                      <a:rPr lang="en-US" sz="1800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Lato"/>
                        <a:sym typeface="Lato"/>
                      </a:rPr>
                      <m:t>𝜃</m:t>
                    </m:r>
                    <m:r>
                      <a:rPr lang="en-US" sz="1800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Lato"/>
                        <a:sym typeface="Lato"/>
                      </a:rPr>
                      <m:t> </m:t>
                    </m:r>
                  </m:oMath>
                </a14:m>
                <a:r>
                  <a:rPr lang="en-US" sz="1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0" i="1" u="none" strike="noStrike" cap="none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</m:ctrlPr>
                      </m:fPr>
                      <m:num>
                        <m:r>
                          <a:rPr lang="en-US" sz="1800" b="0" i="1" u="none" strike="noStrike" cap="none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5</m:t>
                        </m:r>
                      </m:num>
                      <m:den>
                        <m:r>
                          <a:rPr lang="en-US" sz="1800" b="0" i="1" u="none" strike="noStrike" cap="none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sz="1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1800" b="0" i="0" u="none" strike="noStrike" cap="none" dirty="0" err="1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হলে</a:t>
                </a:r>
                <a:r>
                  <a:rPr lang="en-US" sz="1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, sec</a:t>
                </a:r>
                <a14:m>
                  <m:oMath xmlns:m="http://schemas.openxmlformats.org/officeDocument/2006/math">
                    <m:r>
                      <a:rPr lang="en-US" sz="1800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Lato"/>
                        <a:sym typeface="Lato"/>
                      </a:rPr>
                      <m:t>𝜃</m:t>
                    </m:r>
                  </m:oMath>
                </a14:m>
                <a:r>
                  <a:rPr lang="en-US" sz="1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 </a:t>
                </a:r>
                <a:r>
                  <a:rPr lang="en-US" sz="18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এর</a:t>
                </a:r>
                <a:r>
                  <a:rPr lang="en-US" sz="1800" b="0" i="0" u="none" strike="noStrike" cap="none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18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মান</a:t>
                </a:r>
                <a:r>
                  <a:rPr lang="en-US" sz="1800" b="0" i="0" u="none" strike="noStrike" cap="none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18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নির্ণয়</a:t>
                </a:r>
                <a:r>
                  <a:rPr lang="en-US" sz="1800" b="0" i="0" u="none" strike="noStrike" cap="none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18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করো</a:t>
                </a:r>
                <a:r>
                  <a:rPr lang="en-US" sz="1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। </a:t>
                </a:r>
                <a:endParaRPr sz="18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 xmlns="">
          <p:sp>
            <p:nvSpPr>
              <p:cNvPr id="107" name="Google Shape;107;p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35" y="4142380"/>
                <a:ext cx="3690240" cy="635239"/>
              </a:xfrm>
              <a:prstGeom prst="rect">
                <a:avLst/>
              </a:prstGeom>
              <a:blipFill>
                <a:blip r:embed="rId7"/>
                <a:stretch>
                  <a:fillRect l="-496" r="-331" b="-48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Google Shape;108;p15"/>
          <p:cNvSpPr txBox="1"/>
          <p:nvPr/>
        </p:nvSpPr>
        <p:spPr>
          <a:xfrm>
            <a:off x="4645074" y="3869977"/>
            <a:ext cx="304709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খ </a:t>
            </a:r>
            <a:r>
              <a:rPr lang="en-US" sz="1404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অংশ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Google Shape;109;p15"/>
              <p:cNvSpPr txBox="1"/>
              <p:nvPr/>
            </p:nvSpPr>
            <p:spPr>
              <a:xfrm>
                <a:off x="4645074" y="4071554"/>
                <a:ext cx="2901999" cy="6909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lvl="0">
                  <a:lnSpc>
                    <a:spcPct val="160000"/>
                  </a:lnSpc>
                </a:pPr>
                <a:r>
                  <a:rPr lang="en-US" sz="1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দেখাও</a:t>
                </a:r>
                <a:r>
                  <a:rPr lang="en-US" sz="1800" b="0" i="0" u="none" strike="noStrike" cap="none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18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যে</a:t>
                </a:r>
                <a:r>
                  <a:rPr lang="en-US" sz="1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, sec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Lato"/>
                        <a:sym typeface="Lato"/>
                      </a:rPr>
                      <m:t>A</m:t>
                    </m:r>
                    <m:r>
                      <a:rPr lang="en-US" sz="1800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Lato"/>
                        <a:sym typeface="Lato"/>
                      </a:rPr>
                      <m:t>= </m:t>
                    </m:r>
                    <m:f>
                      <m:fPr>
                        <m:ctrlPr>
                          <a:rPr lang="en-US" sz="1800" b="0" i="1" u="none" strike="noStrike" cap="none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fPr>
                      <m:num>
                        <m:r>
                          <a:rPr lang="en-US" sz="1800" b="0" i="1" u="none" strike="noStrike" cap="none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1</m:t>
                        </m:r>
                        <m:r>
                          <a:rPr lang="en-US" sz="1800" b="0" i="1" u="none" strike="noStrike" cap="none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+</m:t>
                        </m:r>
                        <m:sSup>
                          <m:sSupPr>
                            <m:ctrlPr>
                              <a:rPr lang="en-US" sz="1800" b="0" i="1" u="none" strike="noStrike" cap="none" smtClean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</m:ctrlPr>
                          </m:sSupPr>
                          <m:e>
                            <m:r>
                              <a:rPr lang="en-US" sz="1800" b="0" i="1" u="none" strike="noStrike" cap="none" smtClean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u="none" strike="noStrike" cap="none" smtClean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8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1</m:t>
                        </m:r>
                        <m:r>
                          <a:rPr lang="en-US" sz="1800" b="0" i="1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−</m:t>
                        </m:r>
                        <m:sSup>
                          <m:sSupPr>
                            <m:ctrlPr>
                              <a:rPr lang="en-US" sz="1800" i="1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i="1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sz="18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 xmlns="">
          <p:sp>
            <p:nvSpPr>
              <p:cNvPr id="109" name="Google Shape;109;p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074" y="4071554"/>
                <a:ext cx="2901999" cy="690958"/>
              </a:xfrm>
              <a:prstGeom prst="rect">
                <a:avLst/>
              </a:prstGeom>
              <a:blipFill>
                <a:blip r:embed="rId8"/>
                <a:stretch>
                  <a:fillRect l="-5042" b="-44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Google Shape;110;p15"/>
          <p:cNvSpPr txBox="1"/>
          <p:nvPr/>
        </p:nvSpPr>
        <p:spPr>
          <a:xfrm>
            <a:off x="8423374" y="3869977"/>
            <a:ext cx="304709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গ </a:t>
            </a:r>
            <a:r>
              <a:rPr lang="en-US" sz="1404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অংশ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Google Shape;111;p15"/>
              <p:cNvSpPr txBox="1"/>
              <p:nvPr/>
            </p:nvSpPr>
            <p:spPr>
              <a:xfrm>
                <a:off x="8320735" y="4102442"/>
                <a:ext cx="3566465" cy="6425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800" b="0" i="1" u="none" strike="noStrike" cap="none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</m:ctrlPr>
                      </m:fPr>
                      <m:num>
                        <m:r>
                          <a:rPr lang="en-US" sz="1800" b="0" i="1" u="none" strike="noStrike" cap="none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𝑥</m:t>
                        </m:r>
                      </m:num>
                      <m:den>
                        <m:r>
                          <a:rPr lang="en-US" sz="1800" b="0" i="1" u="none" strike="noStrike" cap="none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𝑦</m:t>
                        </m:r>
                      </m:den>
                    </m:f>
                    <m:r>
                      <a:rPr lang="en-US" sz="1800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sym typeface="Lato"/>
                      </a:rPr>
                      <m:t>=</m:t>
                    </m:r>
                    <m:r>
                      <a:rPr lang="en-US" sz="1800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sym typeface="Lato"/>
                      </a:rPr>
                      <m:t>7</m:t>
                    </m:r>
                    <m:r>
                      <a:rPr lang="en-US" sz="1800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sym typeface="Lato"/>
                      </a:rPr>
                      <m:t>  −</m:t>
                    </m:r>
                    <m:r>
                      <a:rPr lang="en-US" sz="1800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sym typeface="Lato"/>
                      </a:rPr>
                      <m:t>4</m:t>
                    </m:r>
                    <m:r>
                      <a:rPr lang="en-US" sz="1800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Lato"/>
                      </a:rPr>
                      <m:t>√</m:t>
                    </m:r>
                    <m:r>
                      <a:rPr lang="en-US" sz="1800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Lato"/>
                      </a:rPr>
                      <m:t>3</m:t>
                    </m:r>
                  </m:oMath>
                </a14:m>
                <a:r>
                  <a:rPr lang="en-US" sz="1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1800" b="0" i="0" u="none" strike="noStrike" cap="none" dirty="0" err="1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হলে</a:t>
                </a:r>
                <a:r>
                  <a:rPr lang="en-US" sz="1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, A </a:t>
                </a:r>
                <a:r>
                  <a:rPr lang="en-US" sz="18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এর</a:t>
                </a:r>
                <a:r>
                  <a:rPr lang="en-US" sz="1800" b="0" i="0" u="none" strike="noStrike" cap="none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18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মান</a:t>
                </a:r>
                <a:r>
                  <a:rPr lang="en-US" sz="1800" b="0" i="0" u="none" strike="noStrike" cap="none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18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নির্ণয়</a:t>
                </a:r>
                <a:r>
                  <a:rPr lang="en-US" sz="1800" b="0" i="0" u="none" strike="noStrike" cap="none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18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করো</a:t>
                </a:r>
                <a:r>
                  <a:rPr lang="en-US" sz="1800" b="0" i="0" u="none" strike="noStrike" cap="none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।</a:t>
                </a:r>
                <a:endParaRPr sz="18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 xmlns="">
          <p:sp>
            <p:nvSpPr>
              <p:cNvPr id="111" name="Google Shape;111;p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0735" y="4102442"/>
                <a:ext cx="3566465" cy="642548"/>
              </a:xfrm>
              <a:prstGeom prst="rect">
                <a:avLst/>
              </a:prstGeom>
              <a:blipFill>
                <a:blip r:embed="rId9"/>
                <a:stretch>
                  <a:fillRect l="-1709" r="-1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" name="Google Shape;112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66775" y="3260377"/>
            <a:ext cx="2857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45074" y="3260377"/>
            <a:ext cx="42862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423374" y="3260377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/>
          <p:nvPr/>
        </p:nvSpPr>
        <p:spPr>
          <a:xfrm>
            <a:off x="762000" y="571500"/>
            <a:ext cx="11401425" cy="6000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সৃজনশীল</a:t>
            </a:r>
            <a:r>
              <a:rPr lang="en-US" sz="315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5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প্রশ্নের</a:t>
            </a:r>
            <a:r>
              <a:rPr lang="en-US" sz="315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5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তিনটি</a:t>
            </a:r>
            <a:r>
              <a:rPr lang="en-US" sz="315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5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অংশ</a:t>
            </a:r>
            <a:endParaRPr dirty="0"/>
          </a:p>
        </p:txBody>
      </p:sp>
      <p:sp>
        <p:nvSpPr>
          <p:cNvPr id="121" name="Google Shape;121;p15"/>
          <p:cNvSpPr/>
          <p:nvPr/>
        </p:nvSpPr>
        <p:spPr>
          <a:xfrm>
            <a:off x="571500" y="571500"/>
            <a:ext cx="76200" cy="600075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551" y="0"/>
            <a:ext cx="2273449" cy="2133372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/>
      <p:bldP spid="109" grpId="0"/>
      <p:bldP spid="110" grpId="0"/>
      <p:bldP spid="111" grpId="0"/>
      <p:bldP spid="120" grpId="0" animBg="1"/>
      <p:bldP spid="1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/>
          <p:nvPr/>
        </p:nvSpPr>
        <p:spPr>
          <a:xfrm>
            <a:off x="5078827" y="2237591"/>
            <a:ext cx="1736407" cy="98180"/>
          </a:xfrm>
          <a:prstGeom prst="rect">
            <a:avLst/>
          </a:prstGeom>
          <a:solidFill>
            <a:srgbClr val="D4AF2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3368899" y="2533421"/>
            <a:ext cx="5454204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 err="1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অংশ</a:t>
            </a:r>
            <a:r>
              <a:rPr lang="en-US" sz="6000" b="1" i="0" u="none" strike="noStrike" cap="none" dirty="0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(ক) </a:t>
            </a:r>
            <a:r>
              <a:rPr lang="en-US" sz="6000" b="1" i="0" u="none" strike="noStrike" cap="none" dirty="0" err="1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সমাধান</a:t>
            </a:r>
            <a:endParaRPr sz="4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3368898" y="4095976"/>
            <a:ext cx="5454204" cy="886397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rgbClr val="64748B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ত্রিকোণমিতিক</a:t>
            </a:r>
            <a:r>
              <a:rPr lang="en-US" sz="3600" b="0" i="0" u="none" strike="noStrike" cap="none" dirty="0">
                <a:solidFill>
                  <a:srgbClr val="64748B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3600" b="0" i="0" u="none" strike="noStrike" cap="none" dirty="0" err="1">
                <a:solidFill>
                  <a:srgbClr val="64748B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অনুপাতের</a:t>
            </a:r>
            <a:r>
              <a:rPr lang="en-US" sz="3600" b="0" i="0" u="none" strike="noStrike" cap="none" dirty="0">
                <a:solidFill>
                  <a:srgbClr val="64748B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3600" b="0" i="0" u="none" strike="noStrike" cap="none" dirty="0" err="1">
                <a:solidFill>
                  <a:srgbClr val="64748B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মান</a:t>
            </a:r>
            <a:r>
              <a:rPr lang="en-US" sz="3600" b="0" i="0" u="none" strike="noStrike" cap="none" dirty="0">
                <a:solidFill>
                  <a:srgbClr val="64748B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3600" b="0" i="0" u="none" strike="noStrike" cap="none" dirty="0" err="1">
                <a:solidFill>
                  <a:srgbClr val="64748B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নির্ণয়</a:t>
            </a:r>
            <a:endParaRPr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551" y="0"/>
            <a:ext cx="2273449" cy="2133372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</p:cSld>
  <p:clrMapOvr>
    <a:masterClrMapping/>
  </p:clrMapOvr>
  <p:transition spd="slow" advClick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28" grpId="0" animBg="1"/>
      <p:bldP spid="1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Google Shape;136;p17"/>
              <p:cNvSpPr txBox="1"/>
              <p:nvPr/>
            </p:nvSpPr>
            <p:spPr>
              <a:xfrm>
                <a:off x="353957" y="2227238"/>
                <a:ext cx="4368905" cy="90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lvl="0">
                  <a:lnSpc>
                    <a:spcPct val="160000"/>
                  </a:lnSpc>
                </a:pPr>
                <a:r>
                  <a:rPr lang="en-US" sz="2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দেওয়া</a:t>
                </a:r>
                <a:r>
                  <a:rPr lang="en-US" sz="2800" b="0" i="0" u="none" strike="noStrike" cap="none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28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আছে</a:t>
                </a:r>
                <a:r>
                  <a:rPr lang="en-US" sz="1800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, sin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Lato"/>
                        <a:sym typeface="Lato"/>
                      </a:rPr>
                      <m:t>𝜃</m:t>
                    </m:r>
                    <m:r>
                      <a:rPr lang="en-US" sz="1800" i="1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Lato"/>
                        <a:sym typeface="Lato"/>
                      </a:rPr>
                      <m:t> </m:t>
                    </m:r>
                  </m:oMath>
                </a14:m>
                <a:r>
                  <a:rPr lang="en-US" sz="1800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5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sz="1800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1800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</m:ctrlPr>
                      </m:fPr>
                      <m:num>
                        <m:r>
                          <a:rPr lang="en-US" sz="1800" b="0" i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লম্ব</m:t>
                        </m:r>
                      </m:num>
                      <m:den>
                        <m:r>
                          <a:rPr lang="en-US" sz="1800" b="0" i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অতিভুজ</m:t>
                        </m:r>
                      </m:den>
                    </m:f>
                  </m:oMath>
                </a14:m>
                <a:r>
                  <a:rPr lang="en-US" sz="1800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endParaRPr sz="18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>
          <p:sp>
            <p:nvSpPr>
              <p:cNvPr id="136" name="Google Shape;136;p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57" y="2227238"/>
                <a:ext cx="4368905" cy="907300"/>
              </a:xfrm>
              <a:prstGeom prst="rect">
                <a:avLst/>
              </a:prstGeom>
              <a:blipFill>
                <a:blip r:embed="rId3"/>
                <a:stretch>
                  <a:fillRect l="-4881" b="-26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" name="Google Shape;137;p17"/>
          <p:cNvSpPr txBox="1"/>
          <p:nvPr/>
        </p:nvSpPr>
        <p:spPr>
          <a:xfrm>
            <a:off x="353957" y="3014286"/>
            <a:ext cx="5286375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আমরা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8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জানি</a:t>
            </a:r>
            <a:r>
              <a:rPr lang="en-US" sz="28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</a:t>
            </a:r>
            <a:endParaRPr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41" name="Google Shape;141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4839" y="5078007"/>
            <a:ext cx="3914436" cy="68468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7"/>
          <p:cNvSpPr txBox="1"/>
          <p:nvPr/>
        </p:nvSpPr>
        <p:spPr>
          <a:xfrm>
            <a:off x="762000" y="571500"/>
            <a:ext cx="11401425" cy="6155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পিথাগোরাস</a:t>
            </a:r>
            <a:r>
              <a:rPr lang="en-US" sz="4000" b="1" i="0" u="none" strike="noStrike" cap="none" dirty="0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</a:t>
            </a:r>
            <a:r>
              <a:rPr lang="en-US" sz="4000" b="1" i="0" u="none" strike="noStrike" cap="none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উপপাদ্যের</a:t>
            </a:r>
            <a:r>
              <a:rPr lang="en-US" sz="4000" b="1" i="0" u="none" strike="noStrike" cap="none" dirty="0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</a:t>
            </a:r>
            <a:r>
              <a:rPr lang="en-US" sz="4000" b="1" i="0" u="none" strike="noStrike" cap="none" dirty="0" err="1">
                <a:solidFill>
                  <a:schemeClr val="accent5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ব্যবহার</a:t>
            </a:r>
            <a:endParaRPr sz="4000" dirty="0">
              <a:solidFill>
                <a:schemeClr val="accent5">
                  <a:lumMod val="7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571500" y="571500"/>
            <a:ext cx="76200" cy="600075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0738" y="3827092"/>
            <a:ext cx="3075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ভূমি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২</a:t>
            </a:r>
            <a:r>
              <a:rPr lang="en-US" sz="2000" dirty="0" smtClean="0"/>
              <a:t> = অতিভুজ</a:t>
            </a:r>
            <a:r>
              <a:rPr lang="en-US" sz="3600" baseline="30000" dirty="0"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en-US" sz="2000" dirty="0" smtClean="0"/>
              <a:t> + লম্ব</a:t>
            </a:r>
            <a:r>
              <a:rPr lang="en-US" sz="3200" baseline="30000" dirty="0" smtClean="0"/>
              <a:t>২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5621" y="2438193"/>
            <a:ext cx="5239481" cy="29626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486023" y="5120029"/>
            <a:ext cx="5854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3600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</a:t>
            </a:r>
            <a:endParaRPr lang="en-US" sz="36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551" y="-37324"/>
            <a:ext cx="2273449" cy="2133372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  <p:bldP spid="142" grpId="0" animBg="1"/>
      <p:bldP spid="143" grpId="0" animBg="1"/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/>
          <p:nvPr/>
        </p:nvSpPr>
        <p:spPr>
          <a:xfrm>
            <a:off x="6877048" y="4056114"/>
            <a:ext cx="5286375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 dirty="0">
                <a:solidFill>
                  <a:srgbClr val="4F46E5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13/12</a:t>
            </a:r>
            <a:endParaRPr sz="8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0" name="Google Shape;150;p18"/>
          <p:cNvSpPr txBox="1"/>
          <p:nvPr/>
        </p:nvSpPr>
        <p:spPr>
          <a:xfrm>
            <a:off x="6877049" y="3285554"/>
            <a:ext cx="528637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64748B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Value of sec θ</a:t>
            </a:r>
            <a:endParaRPr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545307" y="2563360"/>
            <a:ext cx="5550693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নির্ণেয়</a:t>
            </a:r>
            <a:r>
              <a:rPr lang="en-US" sz="28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</a:t>
            </a:r>
            <a:r>
              <a:rPr lang="en-US" sz="2800" b="1" i="0" u="none" strike="noStrike" cap="none" dirty="0" err="1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মান</a:t>
            </a:r>
            <a:r>
              <a:rPr lang="en-US" sz="28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:</a:t>
            </a:r>
            <a:endParaRPr sz="2800" dirty="0">
              <a:solidFill>
                <a:schemeClr val="accent2">
                  <a:lumMod val="7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Google Shape;152;p18"/>
              <p:cNvSpPr txBox="1"/>
              <p:nvPr/>
            </p:nvSpPr>
            <p:spPr>
              <a:xfrm>
                <a:off x="609600" y="3219700"/>
                <a:ext cx="5286375" cy="90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lvl="0">
                  <a:lnSpc>
                    <a:spcPct val="160000"/>
                  </a:lnSpc>
                </a:pPr>
                <a:r>
                  <a:rPr lang="en-US" sz="32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আমরা</a:t>
                </a:r>
                <a:r>
                  <a:rPr lang="en-US" sz="3200" b="0" i="0" u="none" strike="noStrike" cap="none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r>
                  <a:rPr lang="en-US" sz="3200" b="0" i="0" u="none" strike="noStrike" cap="none" dirty="0" err="1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জানি</a:t>
                </a:r>
                <a:r>
                  <a:rPr lang="en-US" sz="1800" b="0" i="0" u="none" strike="noStrike" cap="none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,  sec</a:t>
                </a:r>
                <a14:m>
                  <m:oMath xmlns:m="http://schemas.openxmlformats.org/officeDocument/2006/math">
                    <m:r>
                      <a:rPr lang="en-US" sz="1800" b="0" i="1" u="none" strike="noStrike" cap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  <a:sym typeface="Lato"/>
                      </a:rPr>
                      <m:t>𝜃</m:t>
                    </m:r>
                  </m:oMath>
                </a14:m>
                <a:r>
                  <a:rPr lang="en-US" sz="1800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</m:ctrlPr>
                      </m:fPr>
                      <m:num>
                        <m:r>
                          <a:rPr lang="en-US" sz="18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লম্ব</m:t>
                        </m:r>
                      </m:num>
                      <m:den>
                        <m:r>
                          <a:rPr lang="en-US" sz="18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অতিভুজ</m:t>
                        </m:r>
                      </m:den>
                    </m:f>
                  </m:oMath>
                </a14:m>
                <a:endParaRPr sz="18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 xmlns="">
          <p:sp>
            <p:nvSpPr>
              <p:cNvPr id="152" name="Google Shape;152;p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219700"/>
                <a:ext cx="5286375" cy="907300"/>
              </a:xfrm>
              <a:prstGeom prst="rect">
                <a:avLst/>
              </a:prstGeom>
              <a:blipFill>
                <a:blip r:embed="rId4"/>
                <a:stretch>
                  <a:fillRect l="-4614" b="-73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" name="Google Shape;153;p18"/>
          <p:cNvSpPr txBox="1"/>
          <p:nvPr/>
        </p:nvSpPr>
        <p:spPr>
          <a:xfrm>
            <a:off x="647700" y="4396966"/>
            <a:ext cx="5286375" cy="787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অতএব</a:t>
            </a:r>
            <a:r>
              <a:rPr lang="en-US" sz="32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</a:t>
            </a:r>
            <a:endParaRPr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6" name="Google Shape;156;p18"/>
          <p:cNvSpPr txBox="1"/>
          <p:nvPr/>
        </p:nvSpPr>
        <p:spPr>
          <a:xfrm>
            <a:off x="762000" y="571500"/>
            <a:ext cx="11401425" cy="615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(ক) </a:t>
            </a:r>
            <a:r>
              <a:rPr lang="en-US" sz="4000" b="1" i="0" u="none" strike="noStrike" cap="none" dirty="0" err="1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এর</a:t>
            </a:r>
            <a:r>
              <a:rPr lang="en-US" sz="4000" b="1" i="0" u="none" strike="noStrike" cap="none" dirty="0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</a:t>
            </a:r>
            <a:r>
              <a:rPr lang="en-US" sz="4000" b="1" i="0" u="none" strike="noStrike" cap="none" dirty="0" err="1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চূড়ান্ত</a:t>
            </a:r>
            <a:r>
              <a:rPr lang="en-US" sz="4000" b="1" i="0" u="none" strike="noStrike" cap="none" dirty="0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</a:t>
            </a:r>
            <a:r>
              <a:rPr lang="en-US" sz="4000" b="1" i="0" u="none" strike="noStrike" cap="none" dirty="0" err="1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ফলাফল</a:t>
            </a:r>
            <a:endParaRPr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571500" y="571500"/>
            <a:ext cx="76200" cy="600075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61629" y="4525686"/>
                <a:ext cx="1703547" cy="875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sec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  <a:sym typeface="Lato"/>
                      </a:rPr>
                      <m:t>𝜃</m:t>
                    </m:r>
                  </m:oMath>
                </a14:m>
                <a:r>
                  <a:rPr lang="en-US" sz="280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dirty="0">
                    <a:latin typeface="Nikosh" panose="02000000000000000000" pitchFamily="2" charset="0"/>
                    <a:cs typeface="Nikosh" panose="02000000000000000000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</m:ctrlPr>
                      </m:fPr>
                      <m:num>
                        <m:r>
                          <a:rPr lang="en-US" sz="3600" b="0" i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13</m:t>
                        </m:r>
                      </m:num>
                      <m:den>
                        <m:r>
                          <a:rPr lang="en-US" sz="3600" b="0" i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12</m:t>
                        </m:r>
                      </m:den>
                    </m:f>
                  </m:oMath>
                </a14:m>
                <a:endParaRPr lang="en-US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629" y="4525686"/>
                <a:ext cx="1703547" cy="875753"/>
              </a:xfrm>
              <a:prstGeom prst="rect">
                <a:avLst/>
              </a:prstGeom>
              <a:blipFill>
                <a:blip r:embed="rId5"/>
                <a:stretch>
                  <a:fillRect l="-7143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551" y="0"/>
            <a:ext cx="2273449" cy="2133372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>
        <p14:glitter pattern="hexagon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150" grpId="0"/>
      <p:bldP spid="151" grpId="0" animBg="1"/>
      <p:bldP spid="152" grpId="0"/>
      <p:bldP spid="153" grpId="0"/>
      <p:bldP spid="156" grpId="0" animBg="1"/>
      <p:bldP spid="157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/>
          <p:nvPr/>
        </p:nvSpPr>
        <p:spPr>
          <a:xfrm>
            <a:off x="5587476" y="2576762"/>
            <a:ext cx="1278485" cy="57150"/>
          </a:xfrm>
          <a:prstGeom prst="rect">
            <a:avLst/>
          </a:prstGeom>
          <a:solidFill>
            <a:srgbClr val="D4AF2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sp>
        <p:nvSpPr>
          <p:cNvPr id="164" name="Google Shape;164;p19"/>
          <p:cNvSpPr txBox="1"/>
          <p:nvPr/>
        </p:nvSpPr>
        <p:spPr>
          <a:xfrm>
            <a:off x="4642204" y="2930932"/>
            <a:ext cx="3382872" cy="7386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 err="1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অংশ</a:t>
            </a:r>
            <a:r>
              <a:rPr lang="en-US" sz="4800" b="1" i="0" u="none" strike="noStrike" cap="none" dirty="0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(খ) 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প্রমাণ</a:t>
            </a:r>
            <a:endParaRPr sz="4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65" name="Google Shape;165;p19"/>
          <p:cNvSpPr txBox="1"/>
          <p:nvPr/>
        </p:nvSpPr>
        <p:spPr>
          <a:xfrm>
            <a:off x="4060755" y="4371833"/>
            <a:ext cx="4545769" cy="7879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ত্রিকোণমিতিক</a:t>
            </a:r>
            <a:r>
              <a:rPr lang="en-US" sz="3200" b="0" i="0" u="none" strike="noStrike" cap="none" dirty="0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3200" b="0" i="0" u="none" strike="noStrike" cap="none" dirty="0" err="1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অভেদাবলির</a:t>
            </a:r>
            <a:r>
              <a:rPr lang="en-US" sz="3200" b="0" i="0" u="none" strike="noStrike" cap="none" dirty="0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3200" b="0" i="0" u="none" strike="noStrike" cap="none" dirty="0" err="1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রূপান্তর</a:t>
            </a:r>
            <a:endParaRPr sz="3200" dirty="0">
              <a:solidFill>
                <a:schemeClr val="accent3">
                  <a:lumMod val="50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5828" y="0"/>
            <a:ext cx="2273449" cy="2133372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/>
          <p:nvPr/>
        </p:nvSpPr>
        <p:spPr>
          <a:xfrm>
            <a:off x="762000" y="571500"/>
            <a:ext cx="6497216" cy="4847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dirty="0" err="1">
                <a:ln/>
                <a:solidFill>
                  <a:schemeClr val="accent4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অভেদাবলির</a:t>
            </a:r>
            <a:r>
              <a:rPr lang="en-US" sz="3150" b="1" i="0" u="none" strike="noStrike" dirty="0">
                <a:ln/>
                <a:solidFill>
                  <a:schemeClr val="accent4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</a:t>
            </a:r>
            <a:r>
              <a:rPr lang="en-US" sz="3150" b="1" i="0" u="none" strike="noStrike" dirty="0" err="1" smtClean="0">
                <a:ln/>
                <a:solidFill>
                  <a:schemeClr val="accent4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প্রমাণ</a:t>
            </a:r>
            <a:endParaRPr b="1" dirty="0">
              <a:ln/>
              <a:solidFill>
                <a:schemeClr val="accent4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72" name="Google Shape;172;p20"/>
          <p:cNvSpPr/>
          <p:nvPr/>
        </p:nvSpPr>
        <p:spPr>
          <a:xfrm>
            <a:off x="571500" y="496852"/>
            <a:ext cx="76200" cy="600075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pic>
        <p:nvPicPr>
          <p:cNvPr id="173" name="Google Shape;173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2787" y="1017038"/>
            <a:ext cx="6794046" cy="42738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LeftDown"/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74" name="Google Shape;174;p20"/>
          <p:cNvSpPr txBox="1"/>
          <p:nvPr/>
        </p:nvSpPr>
        <p:spPr>
          <a:xfrm>
            <a:off x="498417" y="1352502"/>
            <a:ext cx="1312524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দেওয়া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আছে</a:t>
            </a:r>
            <a:r>
              <a:rPr lang="en-US" sz="20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 </a:t>
            </a:r>
            <a:endParaRPr sz="2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75" name="Google Shape;175;p20"/>
          <p:cNvSpPr txBox="1"/>
          <p:nvPr/>
        </p:nvSpPr>
        <p:spPr>
          <a:xfrm>
            <a:off x="1409315" y="1713918"/>
            <a:ext cx="326571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24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 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77" name="Google Shape;177;p20"/>
          <p:cNvSpPr txBox="1"/>
          <p:nvPr/>
        </p:nvSpPr>
        <p:spPr>
          <a:xfrm>
            <a:off x="3549835" y="2852030"/>
            <a:ext cx="2394299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[</a:t>
            </a:r>
            <a:r>
              <a:rPr lang="en-US" sz="2000" b="0" i="0" u="none" strike="noStrike" cap="none" dirty="0" err="1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উভয়</a:t>
            </a:r>
            <a:r>
              <a:rPr lang="en-US" sz="20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পক্ষকে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বর্গ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000" b="0" i="0" u="none" strike="noStrike" cap="none" dirty="0" err="1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করে</a:t>
            </a:r>
            <a:r>
              <a:rPr lang="en-US" sz="20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]</a:t>
            </a:r>
            <a:endParaRPr sz="2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810940" y="1475217"/>
                <a:ext cx="20136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>
                          <a:latin typeface="Cambria Math" panose="02040503050406030204" pitchFamily="18" charset="0"/>
                        </a:rPr>
                        <m:t>𝐜𝐨𝐬𝐞𝐜𝐀</m:t>
                      </m:r>
                      <m:r>
                        <a:rPr lang="en-US" sz="1600" b="1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1600" b="1">
                          <a:latin typeface="Cambria Math" panose="02040503050406030204" pitchFamily="18" charset="0"/>
                        </a:rPr>
                        <m:t>𝐜𝐨𝐭𝐀</m:t>
                      </m:r>
                      <m:r>
                        <a:rPr lang="en-US" sz="1600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>
                          <a:latin typeface="Cambria Math" panose="02040503050406030204" pitchFamily="18" charset="0"/>
                        </a:rPr>
                        <m:t>𝐱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940" y="1475217"/>
                <a:ext cx="2013693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867681" y="1791638"/>
                <a:ext cx="1702710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sinA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cosA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sinA</m:t>
                          </m:r>
                        </m:den>
                      </m:f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b="0" i="1">
                          <a:latin typeface="Cambria Math" panose="02040503050406030204" pitchFamily="18" charset="0"/>
                        </a:rPr>
                        <m:t>x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7681" y="1791638"/>
                <a:ext cx="1702710" cy="5549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Google Shape;175;p20"/>
          <p:cNvSpPr txBox="1"/>
          <p:nvPr/>
        </p:nvSpPr>
        <p:spPr>
          <a:xfrm>
            <a:off x="1406829" y="2295495"/>
            <a:ext cx="326571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24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 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968911" y="2371080"/>
                <a:ext cx="1614044" cy="537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cosA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sinA</m:t>
                        </m:r>
                      </m:den>
                    </m:f>
                  </m:oMath>
                </a14:m>
                <a:r>
                  <a:rPr lang="en-US" sz="1600" dirty="0" smtClean="0"/>
                  <a:t> =x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8911" y="2371080"/>
                <a:ext cx="1614044" cy="5370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968910" y="2876512"/>
                <a:ext cx="1614045" cy="47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cosA</m:t>
                            </m:r>
                            <m: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sz="1200" dirty="0" smtClean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8910" y="2876512"/>
                <a:ext cx="1614045" cy="4762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Google Shape;175;p20"/>
          <p:cNvSpPr txBox="1"/>
          <p:nvPr/>
        </p:nvSpPr>
        <p:spPr>
          <a:xfrm>
            <a:off x="1431745" y="2808694"/>
            <a:ext cx="326571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24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 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1" name="Google Shape;196;p2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16995" y="3484307"/>
            <a:ext cx="1506310" cy="45990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75;p20"/>
          <p:cNvSpPr txBox="1"/>
          <p:nvPr/>
        </p:nvSpPr>
        <p:spPr>
          <a:xfrm>
            <a:off x="1407630" y="3380937"/>
            <a:ext cx="326571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24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 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3" name="Google Shape;197;p21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41674" y="3530035"/>
            <a:ext cx="1574082" cy="295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98;p21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21522" y="4167038"/>
            <a:ext cx="2215439" cy="44009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75;p20"/>
          <p:cNvSpPr txBox="1"/>
          <p:nvPr/>
        </p:nvSpPr>
        <p:spPr>
          <a:xfrm>
            <a:off x="1409131" y="3998561"/>
            <a:ext cx="326571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24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 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6" name="Google Shape;200;p21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968910" y="4801311"/>
            <a:ext cx="1280099" cy="38219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75;p20"/>
          <p:cNvSpPr txBox="1"/>
          <p:nvPr/>
        </p:nvSpPr>
        <p:spPr>
          <a:xfrm>
            <a:off x="1406828" y="4627143"/>
            <a:ext cx="326571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24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 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8" name="Google Shape;175;p20"/>
          <p:cNvSpPr txBox="1"/>
          <p:nvPr/>
        </p:nvSpPr>
        <p:spPr>
          <a:xfrm>
            <a:off x="1406828" y="5140342"/>
            <a:ext cx="326571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28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 </a:t>
            </a:r>
            <a:endParaRPr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917129" y="5253610"/>
                <a:ext cx="2458928" cy="570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cosA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cosA</m:t>
                        </m:r>
                      </m:num>
                      <m:den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cosA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cosA</m:t>
                        </m:r>
                      </m:den>
                    </m:f>
                  </m:oMath>
                </a14:m>
                <a:r>
                  <a:rPr lang="en-US" sz="1600" dirty="0" smtClean="0"/>
                  <a:t> </a:t>
                </a:r>
                <a:r>
                  <a:rPr lang="en-US" sz="2000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7129" y="5253610"/>
                <a:ext cx="2458928" cy="570797"/>
              </a:xfrm>
              <a:prstGeom prst="rect">
                <a:avLst/>
              </a:prstGeom>
              <a:blipFill>
                <a:blip r:embed="rId13"/>
                <a:stretch>
                  <a:fillRect b="-7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13148" y="5815162"/>
                <a:ext cx="1609275" cy="5227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cosA</m:t>
                        </m:r>
                      </m:den>
                    </m:f>
                  </m:oMath>
                </a14:m>
                <a:r>
                  <a:rPr lang="en-US" sz="18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18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18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148" y="5815162"/>
                <a:ext cx="1609275" cy="522707"/>
              </a:xfrm>
              <a:prstGeom prst="rect">
                <a:avLst/>
              </a:prstGeom>
              <a:blipFill>
                <a:blip r:embed="rId14"/>
                <a:stretch>
                  <a:fillRect b="-5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Google Shape;175;p20"/>
          <p:cNvSpPr txBox="1"/>
          <p:nvPr/>
        </p:nvSpPr>
        <p:spPr>
          <a:xfrm>
            <a:off x="1412611" y="5701318"/>
            <a:ext cx="326571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28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 </a:t>
            </a:r>
            <a:endParaRPr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2" name="Google Shape;189;p21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375184" y="5902613"/>
            <a:ext cx="1688018" cy="72813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175;p20"/>
          <p:cNvSpPr txBox="1"/>
          <p:nvPr/>
        </p:nvSpPr>
        <p:spPr>
          <a:xfrm>
            <a:off x="4876767" y="5885693"/>
            <a:ext cx="326571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28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 </a:t>
            </a:r>
            <a:endParaRPr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5" name="Google Shape;188;p21"/>
          <p:cNvSpPr txBox="1"/>
          <p:nvPr/>
        </p:nvSpPr>
        <p:spPr>
          <a:xfrm>
            <a:off x="7443934" y="6020458"/>
            <a:ext cx="179397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4F46E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অতএব</a:t>
            </a:r>
            <a:r>
              <a:rPr lang="en-US" sz="2000" b="1" i="0" u="none" strike="noStrike" cap="none" dirty="0">
                <a:solidFill>
                  <a:srgbClr val="4F46E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 (</a:t>
            </a:r>
            <a:r>
              <a:rPr lang="en-US" sz="2000" b="1" i="0" u="none" strike="noStrike" cap="none" dirty="0" err="1">
                <a:solidFill>
                  <a:srgbClr val="4F46E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প্রমাণিত</a:t>
            </a:r>
            <a:r>
              <a:rPr lang="en-US" sz="2000" b="1" i="0" u="none" strike="noStrike" cap="none" dirty="0">
                <a:solidFill>
                  <a:srgbClr val="4F46E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)</a:t>
            </a:r>
            <a:endParaRPr sz="2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9920" y="0"/>
            <a:ext cx="1572080" cy="1475217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0"/>
                            </p:stCondLst>
                            <p:childTnLst>
                              <p:par>
                                <p:cTn id="6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0"/>
                            </p:stCondLst>
                            <p:childTnLst>
                              <p:par>
                                <p:cTn id="7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0"/>
                            </p:stCondLst>
                            <p:childTnLst>
                              <p:par>
                                <p:cTn id="7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0"/>
                            </p:stCondLst>
                            <p:childTnLst>
                              <p:par>
                                <p:cTn id="8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0"/>
                            </p:stCondLst>
                            <p:childTnLst>
                              <p:par>
                                <p:cTn id="8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0"/>
                            </p:stCondLst>
                            <p:childTnLst>
                              <p:par>
                                <p:cTn id="8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0"/>
                            </p:stCondLst>
                            <p:childTnLst>
                              <p:par>
                                <p:cTn id="9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0"/>
                            </p:stCondLst>
                            <p:childTnLst>
                              <p:par>
                                <p:cTn id="9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000"/>
                            </p:stCondLst>
                            <p:childTnLst>
                              <p:par>
                                <p:cTn id="10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0"/>
                            </p:stCondLst>
                            <p:childTnLst>
                              <p:par>
                                <p:cTn id="10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000"/>
                            </p:stCondLst>
                            <p:childTnLst>
                              <p:par>
                                <p:cTn id="10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 animBg="1"/>
      <p:bldP spid="172" grpId="0" animBg="1"/>
      <p:bldP spid="174" grpId="0"/>
      <p:bldP spid="175" grpId="0"/>
      <p:bldP spid="177" grpId="0"/>
      <p:bldP spid="2" grpId="0"/>
      <p:bldP spid="15" grpId="0"/>
      <p:bldP spid="16" grpId="0"/>
      <p:bldP spid="3" grpId="0"/>
      <p:bldP spid="18" grpId="0"/>
      <p:bldP spid="19" grpId="0"/>
      <p:bldP spid="22" grpId="0"/>
      <p:bldP spid="25" grpId="0"/>
      <p:bldP spid="27" grpId="0"/>
      <p:bldP spid="28" grpId="0"/>
      <p:bldP spid="29" grpId="0"/>
      <p:bldP spid="4" grpId="0"/>
      <p:bldP spid="31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2"/>
          <p:cNvSpPr/>
          <p:nvPr/>
        </p:nvSpPr>
        <p:spPr>
          <a:xfrm flipV="1">
            <a:off x="0" y="2086983"/>
            <a:ext cx="12192000" cy="107575"/>
          </a:xfrm>
          <a:prstGeom prst="rect">
            <a:avLst/>
          </a:prstGeom>
          <a:solidFill>
            <a:srgbClr val="D4AF2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p:sp>
        <p:nvSpPr>
          <p:cNvPr id="209" name="Google Shape;209;p22"/>
          <p:cNvSpPr txBox="1"/>
          <p:nvPr/>
        </p:nvSpPr>
        <p:spPr>
          <a:xfrm>
            <a:off x="4666955" y="3121223"/>
            <a:ext cx="3487341" cy="615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chemeClr val="bg2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অংশ</a:t>
            </a:r>
            <a:r>
              <a:rPr lang="en-US" sz="4000" b="1" i="0" u="none" strike="noStrike" cap="none" dirty="0">
                <a:solidFill>
                  <a:schemeClr val="bg2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(গ) </a:t>
            </a:r>
            <a:r>
              <a:rPr lang="en-US" sz="4000" b="1" i="0" u="none" strike="noStrike" cap="none" dirty="0" err="1">
                <a:solidFill>
                  <a:schemeClr val="bg2">
                    <a:lumMod val="75000"/>
                  </a:schemeClr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সমাধান</a:t>
            </a:r>
            <a:endParaRPr sz="3200" dirty="0">
              <a:solidFill>
                <a:schemeClr val="bg2">
                  <a:lumMod val="7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10" name="Google Shape;210;p22"/>
          <p:cNvSpPr txBox="1"/>
          <p:nvPr/>
        </p:nvSpPr>
        <p:spPr>
          <a:xfrm>
            <a:off x="4678096" y="4509480"/>
            <a:ext cx="3459761" cy="7879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কোণের</a:t>
            </a:r>
            <a:r>
              <a:rPr lang="en-US" sz="32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3200" b="0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মান</a:t>
            </a:r>
            <a:r>
              <a:rPr lang="en-US" sz="3200" b="0" i="0" u="none" strike="noStrike" cap="none" dirty="0">
                <a:solidFill>
                  <a:schemeClr val="accent6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(A) </a:t>
            </a:r>
            <a:r>
              <a:rPr lang="en-US" sz="3200" b="0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নির্ণয়</a:t>
            </a:r>
            <a:endParaRPr sz="2400" dirty="0">
              <a:solidFill>
                <a:schemeClr val="accent6">
                  <a:lumMod val="7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551" y="0"/>
            <a:ext cx="2273449" cy="2133372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allOve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animBg="1"/>
      <p:bldP spid="209" grpId="0" animBg="1"/>
      <p:bldP spid="2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 txBox="1"/>
          <p:nvPr/>
        </p:nvSpPr>
        <p:spPr>
          <a:xfrm>
            <a:off x="744573" y="1402897"/>
            <a:ext cx="1459706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আমরা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জানি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2065774" y="2193522"/>
            <a:ext cx="289112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685025" y="2928674"/>
            <a:ext cx="1285932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দেওয়া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আছে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21" name="Google Shape;221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99883" y="2032849"/>
            <a:ext cx="4196520" cy="22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6254" y="2387568"/>
            <a:ext cx="2917115" cy="36946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 txBox="1"/>
          <p:nvPr/>
        </p:nvSpPr>
        <p:spPr>
          <a:xfrm>
            <a:off x="762001" y="571500"/>
            <a:ext cx="11401424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chemeClr val="accent1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(গ) </a:t>
            </a:r>
            <a:r>
              <a:rPr lang="en-US" sz="3600" b="1" i="0" u="none" strike="noStrike" cap="none" dirty="0" err="1">
                <a:solidFill>
                  <a:schemeClr val="accent1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এর</a:t>
            </a:r>
            <a:r>
              <a:rPr lang="en-US" sz="3600" b="1" i="0" u="none" strike="noStrike" cap="none" dirty="0">
                <a:solidFill>
                  <a:schemeClr val="accent1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</a:t>
            </a:r>
            <a:r>
              <a:rPr lang="en-US" sz="3600" b="1" i="0" u="none" strike="noStrike" cap="none" dirty="0" err="1">
                <a:solidFill>
                  <a:schemeClr val="accent1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গাণিতিক</a:t>
            </a:r>
            <a:r>
              <a:rPr lang="en-US" sz="3600" b="1" i="0" u="none" strike="noStrike" cap="none" dirty="0">
                <a:solidFill>
                  <a:schemeClr val="accent1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 </a:t>
            </a:r>
            <a:r>
              <a:rPr lang="en-US" sz="3600" b="1" i="0" u="none" strike="noStrike" cap="none" dirty="0" err="1">
                <a:solidFill>
                  <a:schemeClr val="accent1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বিশ্লেষণ</a:t>
            </a:r>
            <a:endParaRPr sz="3600" dirty="0">
              <a:solidFill>
                <a:schemeClr val="accent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25" name="Google Shape;225;p23"/>
          <p:cNvSpPr/>
          <p:nvPr/>
        </p:nvSpPr>
        <p:spPr>
          <a:xfrm>
            <a:off x="571500" y="571500"/>
            <a:ext cx="76200" cy="600075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Nikosh" panose="02000000000000000000" pitchFamily="2" charset="0"/>
              <a:ea typeface="Calibri"/>
              <a:cs typeface="Nikosh" panose="02000000000000000000" pitchFamily="2" charset="0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33633" y="3037938"/>
                <a:ext cx="1720086" cy="5385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𝑥</m:t>
                        </m:r>
                      </m:num>
                      <m:den>
                        <m:r>
                          <a:rPr lang="en-US" sz="20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sym typeface="Lato"/>
                          </a:rPr>
                          <m:t>𝑦</m:t>
                        </m:r>
                      </m:den>
                    </m:f>
                    <m:r>
                      <a:rPr lang="en-US" sz="2000" i="1">
                        <a:solidFill>
                          <a:srgbClr val="334155"/>
                        </a:solidFill>
                        <a:latin typeface="Cambria Math" panose="02040503050406030204" pitchFamily="18" charset="0"/>
                        <a:sym typeface="Lato"/>
                      </a:rPr>
                      <m:t>=</m:t>
                    </m:r>
                    <m:r>
                      <a:rPr lang="en-US" sz="2000" i="1">
                        <a:solidFill>
                          <a:srgbClr val="334155"/>
                        </a:solidFill>
                        <a:latin typeface="Cambria Math" panose="02040503050406030204" pitchFamily="18" charset="0"/>
                        <a:sym typeface="Lato"/>
                      </a:rPr>
                      <m:t>7</m:t>
                    </m:r>
                    <m:r>
                      <a:rPr lang="en-US" sz="2000" i="1">
                        <a:solidFill>
                          <a:srgbClr val="334155"/>
                        </a:solidFill>
                        <a:latin typeface="Cambria Math" panose="02040503050406030204" pitchFamily="18" charset="0"/>
                        <a:sym typeface="Lato"/>
                      </a:rPr>
                      <m:t>  −</m:t>
                    </m:r>
                    <m:r>
                      <a:rPr lang="en-US" sz="2000" i="1">
                        <a:solidFill>
                          <a:srgbClr val="334155"/>
                        </a:solidFill>
                        <a:latin typeface="Cambria Math" panose="02040503050406030204" pitchFamily="18" charset="0"/>
                        <a:sym typeface="Lato"/>
                      </a:rPr>
                      <m:t>4</m:t>
                    </m:r>
                    <m:r>
                      <a:rPr lang="en-US" sz="2000" i="1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Lato"/>
                      </a:rPr>
                      <m:t>√</m:t>
                    </m:r>
                    <m:r>
                      <a:rPr lang="en-US" sz="2000" i="1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Lato"/>
                      </a:rPr>
                      <m:t>3</m:t>
                    </m:r>
                  </m:oMath>
                </a14:m>
                <a:r>
                  <a:rPr lang="en-US" sz="2000" dirty="0">
                    <a:solidFill>
                      <a:srgbClr val="334155"/>
                    </a:solidFill>
                    <a:latin typeface="Nikosh" panose="02000000000000000000" pitchFamily="2" charset="0"/>
                    <a:ea typeface="Lato"/>
                    <a:cs typeface="Nikosh" panose="02000000000000000000" pitchFamily="2" charset="0"/>
                    <a:sym typeface="Lato"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33" y="3037938"/>
                <a:ext cx="1720086" cy="538545"/>
              </a:xfrm>
              <a:prstGeom prst="rect">
                <a:avLst/>
              </a:prstGeom>
              <a:blipFill>
                <a:blip r:embed="rId6"/>
                <a:stretch>
                  <a:fillRect b="-3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10771" y="3681630"/>
                <a:ext cx="2242537" cy="356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বা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 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p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1600" i="1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sym typeface="Lato"/>
                        </a:rPr>
                        <m:t>7</m:t>
                      </m:r>
                      <m:r>
                        <a:rPr lang="en-US" sz="1600" i="1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sym typeface="Lato"/>
                        </a:rPr>
                        <m:t>  −</m:t>
                      </m:r>
                      <m:r>
                        <a:rPr lang="en-US" sz="1600" i="1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sym typeface="Lato"/>
                        </a:rPr>
                        <m:t>4</m:t>
                      </m:r>
                      <m:r>
                        <a:rPr lang="en-US" sz="1600" i="1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Lato"/>
                        </a:rPr>
                        <m:t>√</m:t>
                      </m:r>
                      <m:r>
                        <a:rPr lang="en-US" sz="1600" i="1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Lato"/>
                        </a:rPr>
                        <m:t>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771" y="3681630"/>
                <a:ext cx="2242537" cy="356957"/>
              </a:xfrm>
              <a:prstGeom prst="rect">
                <a:avLst/>
              </a:prstGeom>
              <a:blipFill>
                <a:blip r:embed="rId7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136987" y="1406785"/>
            <a:ext cx="2582758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aseline="-25000" dirty="0" smtClean="0"/>
              <a:t>cosec</a:t>
            </a:r>
            <a:r>
              <a:rPr lang="en-US" sz="2000" baseline="30000" dirty="0" smtClean="0"/>
              <a:t>2</a:t>
            </a:r>
            <a:r>
              <a:rPr lang="en-US" sz="3200" baseline="-25000" dirty="0" smtClean="0"/>
              <a:t>A – cot</a:t>
            </a:r>
            <a:r>
              <a:rPr lang="en-US" sz="2000" baseline="30000" dirty="0" smtClean="0"/>
              <a:t>2</a:t>
            </a:r>
            <a:r>
              <a:rPr lang="en-US" sz="3200" baseline="-25000" dirty="0" smtClean="0"/>
              <a:t>A = 1</a:t>
            </a:r>
            <a:endParaRPr lang="en-US" sz="3200" baseline="-25000" dirty="0"/>
          </a:p>
        </p:txBody>
      </p:sp>
      <p:sp>
        <p:nvSpPr>
          <p:cNvPr id="15" name="Google Shape;218;p23"/>
          <p:cNvSpPr txBox="1"/>
          <p:nvPr/>
        </p:nvSpPr>
        <p:spPr>
          <a:xfrm>
            <a:off x="1710771" y="1815688"/>
            <a:ext cx="289112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বা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10771" y="4050173"/>
                <a:ext cx="2511778" cy="3676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বা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 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p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sym typeface="Lato"/>
                        </a:rPr>
                        <m:t> −</m:t>
                      </m:r>
                      <m:r>
                        <a:rPr lang="en-US" sz="1600" b="0" i="1" smtClean="0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sym typeface="Lato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1600" b="0" i="1">
                              <a:solidFill>
                                <a:srgbClr val="3341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Lato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solidFill>
                                <a:srgbClr val="3341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Lato"/>
                            </a:rPr>
                            <m:t>3</m:t>
                          </m:r>
                        </m:e>
                      </m:rad>
                      <m:r>
                        <a:rPr lang="en-US" sz="1600" b="0" i="1" smtClean="0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Lato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Lato"/>
                        </a:rPr>
                        <m:t>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771" y="4050173"/>
                <a:ext cx="2511778" cy="3676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710771" y="4445143"/>
                <a:ext cx="3289298" cy="3676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বা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 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p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sym typeface="Lato"/>
                        </a:rPr>
                        <m:t> −</m:t>
                      </m:r>
                      <m:r>
                        <a:rPr lang="en-US" sz="1600" b="0" i="1" smtClean="0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sym typeface="Lato"/>
                        </a:rPr>
                        <m:t>2</m:t>
                      </m:r>
                      <m:r>
                        <a:rPr lang="en-US" sz="1600" b="0" i="1" smtClean="0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sym typeface="Lato"/>
                        </a:rPr>
                        <m:t>.</m:t>
                      </m:r>
                      <m:r>
                        <a:rPr lang="en-US" sz="1600" b="0" i="1" smtClean="0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sym typeface="Lato"/>
                        </a:rPr>
                        <m:t>2</m:t>
                      </m:r>
                      <m:r>
                        <a:rPr lang="en-US" sz="1600" b="0" i="1" smtClean="0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sym typeface="Lato"/>
                        </a:rPr>
                        <m:t>.</m:t>
                      </m:r>
                      <m:rad>
                        <m:radPr>
                          <m:degHide m:val="on"/>
                          <m:ctrlPr>
                            <a:rPr lang="en-US" sz="1600" b="0" i="1">
                              <a:solidFill>
                                <a:srgbClr val="3341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Lato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solidFill>
                                <a:srgbClr val="3341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Lato"/>
                            </a:rPr>
                            <m:t>3</m:t>
                          </m:r>
                        </m:e>
                      </m:rad>
                      <m:r>
                        <a:rPr lang="en-US" sz="1600" b="0" i="1" smtClean="0">
                          <a:solidFill>
                            <a:srgbClr val="33415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Lato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3341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Lato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3341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Lato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Lato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Lato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1600" b="0" i="1" smtClean="0">
                              <a:solidFill>
                                <a:srgbClr val="3341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Lato"/>
                            </a:rPr>
                            <m:t>)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334155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Lato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771" y="4445143"/>
                <a:ext cx="3289298" cy="367601"/>
              </a:xfrm>
              <a:prstGeom prst="rect">
                <a:avLst/>
              </a:prstGeom>
              <a:blipFill>
                <a:blip r:embed="rId9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855327" y="4869622"/>
                <a:ext cx="2831143" cy="361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smtClean="0">
                    <a:solidFill>
                      <a:srgbClr val="334155"/>
                    </a:solidFill>
                    <a:ea typeface="Cambria Math" panose="02040503050406030204" pitchFamily="18" charset="0"/>
                    <a:sym typeface="Lato"/>
                  </a:rPr>
                  <a:t>বা,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       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600" i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16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US" sz="1600" i="1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i="1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  <m:t>3</m:t>
                            </m:r>
                          </m:e>
                        </m:rad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327" y="4869622"/>
                <a:ext cx="2831143" cy="361766"/>
              </a:xfrm>
              <a:prstGeom prst="rect">
                <a:avLst/>
              </a:prstGeom>
              <a:blipFill>
                <a:blip r:embed="rId10"/>
                <a:stretch>
                  <a:fillRect l="-1075" b="-20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132713" y="5273633"/>
                <a:ext cx="1222707" cy="3280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.’.  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dirty="0" smtClean="0"/>
                  <a:t> = 2 -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713" y="5273633"/>
                <a:ext cx="1222707" cy="328039"/>
              </a:xfrm>
              <a:prstGeom prst="rect">
                <a:avLst/>
              </a:prstGeom>
              <a:blipFill>
                <a:blip r:embed="rId11"/>
                <a:stretch>
                  <a:fillRect l="-4500" t="-1852" r="-31500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"/>
              <p:cNvSpPr>
                <a:spLocks noChangeArrowheads="1"/>
              </p:cNvSpPr>
              <p:nvPr/>
            </p:nvSpPr>
            <p:spPr bwMode="auto">
              <a:xfrm>
                <a:off x="1850933" y="5917733"/>
                <a:ext cx="3008974" cy="3492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kumimoji="0" lang="en-US" altLang="en-U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Google Sans Text"/>
                  </a:rPr>
                  <a:t>cosec A - cot A = 2 -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sz="18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50933" y="5917733"/>
                <a:ext cx="3008974" cy="349263"/>
              </a:xfrm>
              <a:prstGeom prst="rect">
                <a:avLst/>
              </a:prstGeom>
              <a:blipFill>
                <a:blip r:embed="rId12"/>
                <a:stretch>
                  <a:fillRect l="-1826" t="-14035" b="-298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984358" y="5630700"/>
            <a:ext cx="902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solidFill>
                  <a:srgbClr val="4F46E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অতএব</a:t>
            </a:r>
            <a:r>
              <a:rPr lang="en-US" sz="2400" b="1" dirty="0" smtClean="0">
                <a:solidFill>
                  <a:srgbClr val="4F46E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,</a:t>
            </a:r>
            <a:endParaRPr lang="en-US" sz="24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0A932C7-D091-4A10-A62D-D74065F004ED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2000"/>
                    </a14:imgEffect>
                    <a14:imgEffect>
                      <a14:brightnessContrast bright="1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551" y="0"/>
            <a:ext cx="2273449" cy="2133372"/>
          </a:xfrm>
          <a:prstGeom prst="ellipse">
            <a:avLst/>
          </a:prstGeom>
          <a:ln>
            <a:noFill/>
          </a:ln>
          <a:effectLst>
            <a:outerShdw blurRad="304800" dir="5400000" sx="68000" sy="68000" algn="ctr" rotWithShape="0">
              <a:srgbClr val="000000"/>
            </a:outerShdw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0"/>
                            </p:stCondLst>
                            <p:childTnLst>
                              <p:par>
                                <p:cTn id="6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0"/>
                            </p:stCondLst>
                            <p:childTnLst>
                              <p:par>
                                <p:cTn id="7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19" grpId="0"/>
      <p:bldP spid="224" grpId="0" animBg="1"/>
      <p:bldP spid="225" grpId="0" animBg="1"/>
      <p:bldP spid="4" grpId="0"/>
      <p:bldP spid="5" grpId="0"/>
      <p:bldP spid="2" grpId="0"/>
      <p:bldP spid="15" grpId="0"/>
      <p:bldP spid="16" grpId="0"/>
      <p:bldP spid="17" grpId="0"/>
      <p:bldP spid="3" grpId="0"/>
      <p:bldP spid="6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20;p23"/>
          <p:cNvSpPr txBox="1"/>
          <p:nvPr/>
        </p:nvSpPr>
        <p:spPr>
          <a:xfrm>
            <a:off x="656216" y="226009"/>
            <a:ext cx="11535784" cy="590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খ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হতে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প্রাপ্ত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অভেদ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ব্যবহার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করে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আমরা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dirty="0" err="1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cosA</a:t>
            </a:r>
            <a:r>
              <a:rPr lang="en-US" sz="2400" b="0" i="0" u="none" strike="noStrike" cap="none" dirty="0" smtClean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এর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মান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তুলনা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করতে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 </a:t>
            </a:r>
            <a:r>
              <a:rPr lang="en-US" sz="2400" b="0" i="0" u="none" strike="noStrike" cap="none" dirty="0" err="1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পারি</a:t>
            </a:r>
            <a:r>
              <a:rPr lang="en-US" sz="2400" b="0" i="0" u="none" strike="noStrike" cap="none" dirty="0">
                <a:solidFill>
                  <a:srgbClr val="334155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: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89649" y="1026368"/>
                <a:ext cx="3107094" cy="682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</m:func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i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m:rPr>
                            <m:nor/>
                          </m:rPr>
                          <a:rPr lang="en-US" altLang="en-US" sz="24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en-US" sz="240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 </m:t>
                        </m:r>
                        <m:r>
                          <a:rPr lang="en-US" alt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m:rPr>
                            <m:nor/>
                          </m:rPr>
                          <a:rPr lang="en-US" sz="2400" i="0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649" y="1026368"/>
                <a:ext cx="3107094" cy="682110"/>
              </a:xfrm>
              <a:prstGeom prst="rect">
                <a:avLst/>
              </a:prstGeom>
              <a:blipFill>
                <a:blip r:embed="rId2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79103" y="1753886"/>
                <a:ext cx="4105868" cy="361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 </a:t>
                </a:r>
                <a:r>
                  <a:rPr lang="en-US" sz="1600" dirty="0" err="1" smtClean="0"/>
                  <a:t>বা</a:t>
                </a:r>
                <a:r>
                  <a:rPr lang="en-US" sz="1600" dirty="0" smtClean="0"/>
                  <a:t>, </a:t>
                </a:r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1 </a:t>
                </a:r>
                <a:r>
                  <a:rPr lang="en-US" altLang="en-US" sz="1600" dirty="0">
                    <a:solidFill>
                      <a:schemeClr val="tx1"/>
                    </a:solidFill>
                    <a:latin typeface="Google Sans Text"/>
                  </a:rPr>
                  <a:t>- </a:t>
                </a:r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cos </a:t>
                </a:r>
                <a:r>
                  <a:rPr lang="en-US" altLang="en-US" sz="1600" dirty="0">
                    <a:solidFill>
                      <a:schemeClr val="tx1"/>
                    </a:solidFill>
                    <a:latin typeface="Google Sans Text"/>
                  </a:rPr>
                  <a:t>A = 7 + </a:t>
                </a:r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7cos </a:t>
                </a:r>
                <a:r>
                  <a:rPr lang="en-US" altLang="en-US" sz="1600" dirty="0">
                    <a:solidFill>
                      <a:schemeClr val="tx1"/>
                    </a:solidFill>
                    <a:latin typeface="Google Sans Text"/>
                  </a:rPr>
                  <a:t>A - </a:t>
                </a:r>
                <a14:m>
                  <m:oMath xmlns:m="http://schemas.openxmlformats.org/officeDocument/2006/math">
                    <m:r>
                      <a:rPr lang="en-US" altLang="en-US" sz="16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sz="16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  <a:latin typeface="Google Sans Text"/>
                  </a:rPr>
                  <a:t>- </a:t>
                </a:r>
                <a14:m>
                  <m:oMath xmlns:m="http://schemas.openxmlformats.org/officeDocument/2006/math">
                    <m:r>
                      <a:rPr lang="en-US" altLang="en-US" sz="16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sz="16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cos A</a:t>
                </a:r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103" y="1753886"/>
                <a:ext cx="4105868" cy="361766"/>
              </a:xfrm>
              <a:prstGeom prst="rect">
                <a:avLst/>
              </a:prstGeom>
              <a:blipFill>
                <a:blip r:embed="rId3"/>
                <a:stretch>
                  <a:fillRect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464490" y="1754864"/>
            <a:ext cx="2827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[</a:t>
            </a:r>
            <a:r>
              <a:rPr lang="en-US" sz="2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উভয়</a:t>
            </a: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পক্ষকে</a:t>
            </a: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আড়্গুনন</a:t>
            </a: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করি</a:t>
            </a: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]</a:t>
            </a: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079103" y="2160103"/>
                <a:ext cx="4259756" cy="361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 </a:t>
                </a:r>
                <a:r>
                  <a:rPr lang="en-US" sz="1600" dirty="0" err="1" smtClean="0"/>
                  <a:t>বা</a:t>
                </a:r>
                <a:r>
                  <a:rPr lang="en-US" sz="1600" dirty="0" smtClean="0"/>
                  <a:t>, </a:t>
                </a:r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1 – 7 + </a:t>
                </a:r>
                <a14:m>
                  <m:oMath xmlns:m="http://schemas.openxmlformats.org/officeDocument/2006/math">
                    <m:r>
                      <a:rPr lang="en-US" altLang="en-US" sz="16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sz="16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 = 7cos </a:t>
                </a:r>
                <a:r>
                  <a:rPr lang="en-US" altLang="en-US" sz="1600" dirty="0">
                    <a:solidFill>
                      <a:schemeClr val="tx1"/>
                    </a:solidFill>
                    <a:latin typeface="Google Sans Text"/>
                  </a:rPr>
                  <a:t>A +</a:t>
                </a:r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 </a:t>
                </a:r>
                <a:r>
                  <a:rPr lang="en-US" altLang="en-US" sz="1600" dirty="0">
                    <a:solidFill>
                      <a:schemeClr val="tx1"/>
                    </a:solidFill>
                    <a:latin typeface="Google Sans Text"/>
                  </a:rPr>
                  <a:t>cos A</a:t>
                </a:r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 - </a:t>
                </a:r>
                <a14:m>
                  <m:oMath xmlns:m="http://schemas.openxmlformats.org/officeDocument/2006/math">
                    <m:r>
                      <a:rPr lang="en-US" altLang="en-US" sz="16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sz="16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cos A</a:t>
                </a:r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103" y="2160103"/>
                <a:ext cx="4259756" cy="361766"/>
              </a:xfrm>
              <a:prstGeom prst="rect">
                <a:avLst/>
              </a:prstGeom>
              <a:blipFill>
                <a:blip r:embed="rId4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79103" y="2566320"/>
                <a:ext cx="3219407" cy="361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 </a:t>
                </a:r>
                <a:r>
                  <a:rPr lang="en-US" sz="1600" dirty="0" err="1" smtClean="0"/>
                  <a:t>বা</a:t>
                </a:r>
                <a:r>
                  <a:rPr lang="en-US" sz="1600" dirty="0" smtClean="0"/>
                  <a:t>, </a:t>
                </a:r>
                <a14:m>
                  <m:oMath xmlns:m="http://schemas.openxmlformats.org/officeDocument/2006/math">
                    <m:r>
                      <a:rPr lang="en-US" altLang="en-US" sz="16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sz="16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en-US" sz="1600" dirty="0">
                    <a:solidFill>
                      <a:schemeClr val="tx1"/>
                    </a:solidFill>
                    <a:latin typeface="Google Sans Text"/>
                  </a:rPr>
                  <a:t> – 6</a:t>
                </a:r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 = 8cos </a:t>
                </a:r>
                <a:r>
                  <a:rPr lang="en-US" altLang="en-US" sz="1600" dirty="0">
                    <a:solidFill>
                      <a:schemeClr val="tx1"/>
                    </a:solidFill>
                    <a:latin typeface="Google Sans Text"/>
                  </a:rPr>
                  <a:t>A </a:t>
                </a:r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 - </a:t>
                </a:r>
                <a14:m>
                  <m:oMath xmlns:m="http://schemas.openxmlformats.org/officeDocument/2006/math">
                    <m:r>
                      <a:rPr lang="en-US" altLang="en-US" sz="16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sz="16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cos A</a:t>
                </a:r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103" y="2566320"/>
                <a:ext cx="3219407" cy="361766"/>
              </a:xfrm>
              <a:prstGeom prst="rect">
                <a:avLst/>
              </a:prstGeom>
              <a:blipFill>
                <a:blip r:embed="rId5"/>
                <a:stretch>
                  <a:fillRect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02430" y="2906899"/>
                <a:ext cx="3185872" cy="361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 </a:t>
                </a:r>
                <a:r>
                  <a:rPr lang="en-US" sz="1600" dirty="0" err="1" smtClean="0"/>
                  <a:t>বা</a:t>
                </a:r>
                <a:r>
                  <a:rPr lang="en-US" sz="1600" dirty="0" smtClean="0"/>
                  <a:t>, 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sz="16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(2 -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sz="16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en-US" sz="1600" dirty="0" smtClean="0">
                    <a:solidFill>
                      <a:schemeClr val="tx1"/>
                    </a:solidFill>
                    <a:latin typeface="Google Sans Text"/>
                  </a:rPr>
                  <a:t>) = 4cos A(2  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sz="16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1600" dirty="0" smtClean="0"/>
                  <a:t>)</a:t>
                </a:r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430" y="2906899"/>
                <a:ext cx="3185872" cy="361766"/>
              </a:xfrm>
              <a:prstGeom prst="rect">
                <a:avLst/>
              </a:prstGeom>
              <a:blipFill>
                <a:blip r:embed="rId6"/>
                <a:stretch>
                  <a:fillRect r="-191"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21599" y="3303464"/>
                <a:ext cx="2024952" cy="395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বা</a:t>
                </a:r>
                <a:r>
                  <a:rPr lang="en-US" dirty="0" smtClean="0"/>
                  <a:t>, </a:t>
                </a:r>
                <a:r>
                  <a:rPr lang="en-US" sz="1800" dirty="0" smtClean="0"/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i="1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</m:ctrlPr>
                      </m:radPr>
                      <m:deg/>
                      <m:e>
                        <m:r>
                          <a:rPr lang="en-US" sz="180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Lato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altLang="en-US" sz="1800" dirty="0" smtClean="0">
                    <a:solidFill>
                      <a:schemeClr val="tx1"/>
                    </a:solidFill>
                    <a:latin typeface="Google Sans Text"/>
                  </a:rPr>
                  <a:t> = 4cos A</a:t>
                </a:r>
                <a:endParaRPr lang="en-US" sz="1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599" y="3303464"/>
                <a:ext cx="2024952" cy="395429"/>
              </a:xfrm>
              <a:prstGeom prst="rect">
                <a:avLst/>
              </a:prstGeom>
              <a:blipFill>
                <a:blip r:embed="rId7"/>
                <a:stretch>
                  <a:fillRect t="-3077" b="-2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492516" y="3589107"/>
                <a:ext cx="1854035" cy="593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বা</a:t>
                </a:r>
                <a:r>
                  <a:rPr lang="en-US" dirty="0" smtClean="0"/>
                  <a:t>, </a:t>
                </a:r>
                <a:r>
                  <a:rPr lang="en-US" sz="1800" dirty="0" err="1" smtClean="0"/>
                  <a:t>cosA</a:t>
                </a:r>
                <a:r>
                  <a:rPr lang="en-US" altLang="en-US" dirty="0" smtClean="0">
                    <a:solidFill>
                      <a:schemeClr val="tx1"/>
                    </a:solidFill>
                    <a:latin typeface="Google Sans Tex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 dirty="0"/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alt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516" y="3589107"/>
                <a:ext cx="1854035" cy="593560"/>
              </a:xfrm>
              <a:prstGeom prst="rect">
                <a:avLst/>
              </a:prstGeom>
              <a:blipFill>
                <a:blip r:embed="rId8"/>
                <a:stretch>
                  <a:fillRect b="-4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92516" y="4198713"/>
                <a:ext cx="1592667" cy="593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বা</a:t>
                </a:r>
                <a:r>
                  <a:rPr lang="en-US" dirty="0" smtClean="0"/>
                  <a:t>, </a:t>
                </a:r>
                <a:r>
                  <a:rPr lang="en-US" sz="1800" dirty="0" err="1" smtClean="0"/>
                  <a:t>cosA</a:t>
                </a:r>
                <a:r>
                  <a:rPr lang="en-US" altLang="en-US" dirty="0" smtClean="0">
                    <a:solidFill>
                      <a:schemeClr val="tx1"/>
                    </a:solidFill>
                    <a:latin typeface="Google Sans Tex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000" i="1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Lato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alt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516" y="4198713"/>
                <a:ext cx="1592667" cy="593560"/>
              </a:xfrm>
              <a:prstGeom prst="rect">
                <a:avLst/>
              </a:prstGeom>
              <a:blipFill>
                <a:blip r:embed="rId9"/>
                <a:stretch>
                  <a:fillRect b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506512" y="4792273"/>
                <a:ext cx="2203823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বা</a:t>
                </a:r>
                <a:r>
                  <a:rPr lang="en-US" dirty="0" smtClean="0"/>
                  <a:t>, </a:t>
                </a:r>
                <a:r>
                  <a:rPr lang="en-US" sz="1800" dirty="0" err="1" smtClean="0"/>
                  <a:t>cosA</a:t>
                </a:r>
                <a:r>
                  <a:rPr lang="en-US" altLang="en-US" dirty="0" smtClean="0">
                    <a:solidFill>
                      <a:schemeClr val="tx1"/>
                    </a:solidFill>
                    <a:latin typeface="Google Sans Text"/>
                  </a:rPr>
                  <a:t>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0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alt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en-US" baseline="30000" dirty="0" smtClean="0"/>
                  <a:t>0</a:t>
                </a:r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512" y="4792273"/>
                <a:ext cx="2203823" cy="392993"/>
              </a:xfrm>
              <a:prstGeom prst="rect">
                <a:avLst/>
              </a:prstGeom>
              <a:blipFill>
                <a:blip r:embed="rId10"/>
                <a:stretch>
                  <a:fillRect t="-3077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543835" y="5385833"/>
                <a:ext cx="1802716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বা</a:t>
                </a:r>
                <a:r>
                  <a:rPr lang="en-US" dirty="0" smtClean="0"/>
                  <a:t>, </a:t>
                </a:r>
                <a:r>
                  <a:rPr lang="en-US" sz="1800" dirty="0" smtClean="0"/>
                  <a:t>A</a:t>
                </a:r>
                <a:r>
                  <a:rPr lang="en-US" altLang="en-US" dirty="0" smtClean="0">
                    <a:solidFill>
                      <a:schemeClr val="tx1"/>
                    </a:solidFill>
                    <a:latin typeface="Google Sans Text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en-US" baseline="30000" dirty="0" smtClean="0"/>
                  <a:t>0</a:t>
                </a:r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835" y="5385833"/>
                <a:ext cx="1802716" cy="392993"/>
              </a:xfrm>
              <a:prstGeom prst="rect">
                <a:avLst/>
              </a:prstGeom>
              <a:blipFill>
                <a:blip r:embed="rId11"/>
                <a:stretch>
                  <a:fillRect t="-468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Google Shape;231;p24"/>
          <p:cNvSpPr txBox="1"/>
          <p:nvPr/>
        </p:nvSpPr>
        <p:spPr>
          <a:xfrm>
            <a:off x="7059387" y="4863530"/>
            <a:ext cx="5132614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 dirty="0">
                <a:solidFill>
                  <a:srgbClr val="4F46E5"/>
                </a:solidFill>
                <a:latin typeface="Nikosh" panose="02000000000000000000" pitchFamily="2" charset="0"/>
                <a:ea typeface="Poppins"/>
                <a:cs typeface="Nikosh" panose="02000000000000000000" pitchFamily="2" charset="0"/>
                <a:sym typeface="Poppins"/>
              </a:rPr>
              <a:t>30°</a:t>
            </a:r>
            <a:endParaRPr sz="8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2" name="Google Shape;232;p24"/>
          <p:cNvSpPr txBox="1"/>
          <p:nvPr/>
        </p:nvSpPr>
        <p:spPr>
          <a:xfrm>
            <a:off x="7585789" y="4126161"/>
            <a:ext cx="29951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64748B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Value of Angle </a:t>
            </a:r>
            <a:r>
              <a:rPr lang="en-US" sz="2400" b="1" i="0" u="none" strike="noStrike" cap="none" dirty="0" smtClean="0">
                <a:solidFill>
                  <a:srgbClr val="64748B"/>
                </a:solidFill>
                <a:latin typeface="Nikosh" panose="02000000000000000000" pitchFamily="2" charset="0"/>
                <a:ea typeface="Lato"/>
                <a:cs typeface="Nikosh" panose="02000000000000000000" pitchFamily="2" charset="0"/>
                <a:sym typeface="Lato"/>
              </a:rPr>
              <a:t>A is</a:t>
            </a:r>
            <a:endParaRPr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 flipV="1">
            <a:off x="494852" y="226009"/>
            <a:ext cx="10757" cy="590931"/>
          </a:xfrm>
          <a:prstGeom prst="line">
            <a:avLst/>
          </a:prstGeom>
          <a:ln w="88900">
            <a:solidFill>
              <a:schemeClr val="accent5">
                <a:lumMod val="75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905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12028" y="4635759"/>
            <a:ext cx="4704184" cy="1569660"/>
          </a:xfrm>
          <a:prstGeom prst="rect">
            <a:avLst/>
          </a:prstGeom>
          <a:solidFill>
            <a:schemeClr val="accent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763417" y="831980"/>
            <a:ext cx="6324600" cy="32766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2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eelOff" invX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493</TotalTime>
  <Words>305</Words>
  <Application>Microsoft Office PowerPoint</Application>
  <PresentationFormat>Widescreen</PresentationFormat>
  <Paragraphs>86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NikoshBAN</vt:lpstr>
      <vt:lpstr>Trebuchet MS</vt:lpstr>
      <vt:lpstr>Lato</vt:lpstr>
      <vt:lpstr>Google Sans Text</vt:lpstr>
      <vt:lpstr>Arial Black</vt:lpstr>
      <vt:lpstr>Calibri</vt:lpstr>
      <vt:lpstr>Wingdings 3</vt:lpstr>
      <vt:lpstr>Nikosh</vt:lpstr>
      <vt:lpstr>Times New Roman</vt:lpstr>
      <vt:lpstr>Poppins</vt:lpstr>
      <vt:lpstr>Cambria Math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mili mili</dc:creator>
  <cp:lastModifiedBy>WALTON</cp:lastModifiedBy>
  <cp:revision>57</cp:revision>
  <dcterms:modified xsi:type="dcterms:W3CDTF">2026-07-08T14:24:32Z</dcterms:modified>
</cp:coreProperties>
</file>