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327" r:id="rId2"/>
    <p:sldId id="317" r:id="rId3"/>
    <p:sldId id="321" r:id="rId4"/>
    <p:sldId id="322" r:id="rId5"/>
    <p:sldId id="261" r:id="rId6"/>
    <p:sldId id="262" r:id="rId7"/>
    <p:sldId id="316" r:id="rId8"/>
    <p:sldId id="326" r:id="rId9"/>
    <p:sldId id="323" r:id="rId10"/>
    <p:sldId id="324" r:id="rId11"/>
    <p:sldId id="325" r:id="rId12"/>
    <p:sldId id="320" r:id="rId13"/>
    <p:sldId id="31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CC00"/>
    <a:srgbClr val="00FF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8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ABBA47-42F6-4097-B0A8-4E76202BE2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67F699-F6F0-452F-8088-70ABF32E9882}">
      <dgm:prSet custT="1"/>
      <dgm:spPr>
        <a:solidFill>
          <a:schemeClr val="accent3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bn-BD" sz="2800" b="1" dirty="0" smtClean="0"/>
            <a:t>                  </a:t>
          </a:r>
          <a:r>
            <a:rPr lang="bn-BD" sz="2800" b="1" dirty="0" smtClean="0">
              <a:solidFill>
                <a:schemeClr val="bg1"/>
              </a:solidFill>
            </a:rPr>
            <a:t>মোঃ জাহিদুল ইসলাম (জাহিদ)</a:t>
          </a:r>
          <a:endParaRPr lang="en-US" sz="2800" b="1" dirty="0">
            <a:solidFill>
              <a:schemeClr val="bg1"/>
            </a:solidFill>
          </a:endParaRPr>
        </a:p>
      </dgm:t>
    </dgm:pt>
    <dgm:pt modelId="{E3FDAC05-42BE-4752-9323-CD7A712D2790}" type="parTrans" cxnId="{B472F8FB-7B3C-4D4E-8E38-7A67FC70AB6D}">
      <dgm:prSet/>
      <dgm:spPr/>
      <dgm:t>
        <a:bodyPr/>
        <a:lstStyle/>
        <a:p>
          <a:endParaRPr lang="en-US"/>
        </a:p>
      </dgm:t>
    </dgm:pt>
    <dgm:pt modelId="{F4021A78-7308-4658-AF1B-14E4EF67E87A}" type="sibTrans" cxnId="{B472F8FB-7B3C-4D4E-8E38-7A67FC70AB6D}">
      <dgm:prSet/>
      <dgm:spPr/>
      <dgm:t>
        <a:bodyPr/>
        <a:lstStyle/>
        <a:p>
          <a:endParaRPr lang="en-US"/>
        </a:p>
      </dgm:t>
    </dgm:pt>
    <dgm:pt modelId="{46FF726F-1C1D-4C85-87EE-C00B9A14B03C}">
      <dgm:prSet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bn-BD" sz="1600" b="1" dirty="0" smtClean="0"/>
            <a:t>               প্রভাষক, উত্তম স্কুল এন্ড কলেজ, রংপুর সদর।</a:t>
          </a:r>
          <a:endParaRPr lang="en-US" sz="1600" b="1" dirty="0"/>
        </a:p>
      </dgm:t>
    </dgm:pt>
    <dgm:pt modelId="{B49D37BE-53CF-425D-B83B-1D41DE55B905}" type="parTrans" cxnId="{DA7AF556-3706-4806-8077-3F486E7B9E13}">
      <dgm:prSet/>
      <dgm:spPr/>
      <dgm:t>
        <a:bodyPr/>
        <a:lstStyle/>
        <a:p>
          <a:endParaRPr lang="en-US"/>
        </a:p>
      </dgm:t>
    </dgm:pt>
    <dgm:pt modelId="{97D7CEA5-68CD-4E90-92A0-101589884D66}" type="sibTrans" cxnId="{DA7AF556-3706-4806-8077-3F486E7B9E13}">
      <dgm:prSet/>
      <dgm:spPr/>
      <dgm:t>
        <a:bodyPr/>
        <a:lstStyle/>
        <a:p>
          <a:endParaRPr lang="en-US"/>
        </a:p>
      </dgm:t>
    </dgm:pt>
    <dgm:pt modelId="{A22413F3-D83B-4196-8091-C30CB32EAAFA}">
      <dgm:prSet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 rtl="0"/>
          <a:r>
            <a:rPr lang="bn-BD" sz="1200" b="1" dirty="0" smtClean="0"/>
            <a:t>                 মোবাইলঃ ০১৭২২৯০৫৬৩২, ০১৫২১৪৭৭১০৩</a:t>
          </a:r>
          <a:endParaRPr lang="en-US" sz="1200" b="1" dirty="0"/>
        </a:p>
      </dgm:t>
    </dgm:pt>
    <dgm:pt modelId="{0D70CD7C-C6C5-494D-A1F9-590171E24951}" type="parTrans" cxnId="{76F800CE-DFF4-4339-97AD-1F51A8CDC2E0}">
      <dgm:prSet/>
      <dgm:spPr/>
      <dgm:t>
        <a:bodyPr/>
        <a:lstStyle/>
        <a:p>
          <a:endParaRPr lang="en-US"/>
        </a:p>
      </dgm:t>
    </dgm:pt>
    <dgm:pt modelId="{8D591E19-4787-4842-96B0-3E4543775BDD}" type="sibTrans" cxnId="{76F800CE-DFF4-4339-97AD-1F51A8CDC2E0}">
      <dgm:prSet/>
      <dgm:spPr/>
      <dgm:t>
        <a:bodyPr/>
        <a:lstStyle/>
        <a:p>
          <a:endParaRPr lang="en-US"/>
        </a:p>
      </dgm:t>
    </dgm:pt>
    <dgm:pt modelId="{472881EC-04A6-4A9D-9D1C-733024075DA1}" type="pres">
      <dgm:prSet presAssocID="{A0ABBA47-42F6-4097-B0A8-4E76202BE25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D77CC3-256A-42E2-9A32-4032B733D68D}" type="pres">
      <dgm:prSet presAssocID="{0667F699-F6F0-452F-8088-70ABF32E9882}" presName="composite" presStyleCnt="0"/>
      <dgm:spPr/>
    </dgm:pt>
    <dgm:pt modelId="{48FC696E-E54D-40BB-8D98-55DE06F20A44}" type="pres">
      <dgm:prSet presAssocID="{0667F699-F6F0-452F-8088-70ABF32E9882}" presName="imgShp" presStyleLbl="fgImgPlace1" presStyleIdx="0" presStyleCnt="3" custScaleX="264728" custScaleY="260748" custLinFactX="-4673" custLinFactNeighborX="-100000" custLinFactNeighborY="62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n-US"/>
        </a:p>
      </dgm:t>
    </dgm:pt>
    <dgm:pt modelId="{823B0B4F-7E1C-4AAF-8DC9-7312268C7B08}" type="pres">
      <dgm:prSet presAssocID="{0667F699-F6F0-452F-8088-70ABF32E9882}" presName="txShp" presStyleLbl="node1" presStyleIdx="0" presStyleCnt="3" custScaleX="150376" custScaleY="71889" custLinFactNeighborX="17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C4DA68-BFAE-4324-B904-0B4238B6BB13}" type="pres">
      <dgm:prSet presAssocID="{F4021A78-7308-4658-AF1B-14E4EF67E87A}" presName="spacing" presStyleCnt="0"/>
      <dgm:spPr/>
    </dgm:pt>
    <dgm:pt modelId="{832D3B33-B095-4524-9060-7F82A8697005}" type="pres">
      <dgm:prSet presAssocID="{46FF726F-1C1D-4C85-87EE-C00B9A14B03C}" presName="composite" presStyleCnt="0"/>
      <dgm:spPr/>
    </dgm:pt>
    <dgm:pt modelId="{085B9168-09B9-41D2-B2ED-49835FF2FD9C}" type="pres">
      <dgm:prSet presAssocID="{46FF726F-1C1D-4C85-87EE-C00B9A14B03C}" presName="imgShp" presStyleLbl="fgImgPlace1" presStyleIdx="1" presStyleCnt="3" custScaleX="200972" custScaleY="166389" custLinFactX="-54414" custLinFactNeighborX="-100000" custLinFactNeighborY="-752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en-US"/>
        </a:p>
      </dgm:t>
    </dgm:pt>
    <dgm:pt modelId="{16537017-E1EC-4ABB-8924-6ABE37D3B33E}" type="pres">
      <dgm:prSet presAssocID="{46FF726F-1C1D-4C85-87EE-C00B9A14B03C}" presName="txShp" presStyleLbl="node1" presStyleIdx="1" presStyleCnt="3" custFlipVert="1" custScaleX="113763" custScaleY="8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273F87-2E9C-4655-86D8-1E24FD08A1A3}" type="pres">
      <dgm:prSet presAssocID="{97D7CEA5-68CD-4E90-92A0-101589884D66}" presName="spacing" presStyleCnt="0"/>
      <dgm:spPr/>
    </dgm:pt>
    <dgm:pt modelId="{541C13AB-CA87-4C09-89C7-84058BD22DEC}" type="pres">
      <dgm:prSet presAssocID="{A22413F3-D83B-4196-8091-C30CB32EAAFA}" presName="composite" presStyleCnt="0"/>
      <dgm:spPr/>
    </dgm:pt>
    <dgm:pt modelId="{1C26DA53-5550-4FA7-9E65-5C3AA6DA8380}" type="pres">
      <dgm:prSet presAssocID="{A22413F3-D83B-4196-8091-C30CB32EAAFA}" presName="imgShp" presStyleLbl="fgImgPlace1" presStyleIdx="2" presStyleCnt="3" custScaleX="205754" custScaleY="189345" custLinFactX="-34160" custLinFactNeighborX="-100000" custLinFactNeighborY="-927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en-US"/>
        </a:p>
      </dgm:t>
    </dgm:pt>
    <dgm:pt modelId="{EE2D46EF-AB57-4049-AFF1-6B6B8C7BB71C}" type="pres">
      <dgm:prSet presAssocID="{A22413F3-D83B-4196-8091-C30CB32EAAFA}" presName="txShp" presStyleLbl="node1" presStyleIdx="2" presStyleCnt="3" custFlipVert="1" custScaleX="144806" custScaleY="7823" custLinFactNeighborX="0" custLinFactNeighborY="-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7AF556-3706-4806-8077-3F486E7B9E13}" srcId="{A0ABBA47-42F6-4097-B0A8-4E76202BE253}" destId="{46FF726F-1C1D-4C85-87EE-C00B9A14B03C}" srcOrd="1" destOrd="0" parTransId="{B49D37BE-53CF-425D-B83B-1D41DE55B905}" sibTransId="{97D7CEA5-68CD-4E90-92A0-101589884D66}"/>
    <dgm:cxn modelId="{B472F8FB-7B3C-4D4E-8E38-7A67FC70AB6D}" srcId="{A0ABBA47-42F6-4097-B0A8-4E76202BE253}" destId="{0667F699-F6F0-452F-8088-70ABF32E9882}" srcOrd="0" destOrd="0" parTransId="{E3FDAC05-42BE-4752-9323-CD7A712D2790}" sibTransId="{F4021A78-7308-4658-AF1B-14E4EF67E87A}"/>
    <dgm:cxn modelId="{51123437-5B1C-49B3-B7F5-5712CD1403FE}" type="presOf" srcId="{0667F699-F6F0-452F-8088-70ABF32E9882}" destId="{823B0B4F-7E1C-4AAF-8DC9-7312268C7B08}" srcOrd="0" destOrd="0" presId="urn:microsoft.com/office/officeart/2005/8/layout/vList3"/>
    <dgm:cxn modelId="{2B74BF9B-FF12-4E88-980C-DDBBDFAE9CFD}" type="presOf" srcId="{A22413F3-D83B-4196-8091-C30CB32EAAFA}" destId="{EE2D46EF-AB57-4049-AFF1-6B6B8C7BB71C}" srcOrd="0" destOrd="0" presId="urn:microsoft.com/office/officeart/2005/8/layout/vList3"/>
    <dgm:cxn modelId="{9BE49C93-708E-497B-8AC6-F8FB96ABD166}" type="presOf" srcId="{A0ABBA47-42F6-4097-B0A8-4E76202BE253}" destId="{472881EC-04A6-4A9D-9D1C-733024075DA1}" srcOrd="0" destOrd="0" presId="urn:microsoft.com/office/officeart/2005/8/layout/vList3"/>
    <dgm:cxn modelId="{4D897725-6436-430E-8CD7-7FF572FFA467}" type="presOf" srcId="{46FF726F-1C1D-4C85-87EE-C00B9A14B03C}" destId="{16537017-E1EC-4ABB-8924-6ABE37D3B33E}" srcOrd="0" destOrd="0" presId="urn:microsoft.com/office/officeart/2005/8/layout/vList3"/>
    <dgm:cxn modelId="{76F800CE-DFF4-4339-97AD-1F51A8CDC2E0}" srcId="{A0ABBA47-42F6-4097-B0A8-4E76202BE253}" destId="{A22413F3-D83B-4196-8091-C30CB32EAAFA}" srcOrd="2" destOrd="0" parTransId="{0D70CD7C-C6C5-494D-A1F9-590171E24951}" sibTransId="{8D591E19-4787-4842-96B0-3E4543775BDD}"/>
    <dgm:cxn modelId="{A66131EE-C839-4F85-9DD2-E1EFD6ADB737}" type="presParOf" srcId="{472881EC-04A6-4A9D-9D1C-733024075DA1}" destId="{50D77CC3-256A-42E2-9A32-4032B733D68D}" srcOrd="0" destOrd="0" presId="urn:microsoft.com/office/officeart/2005/8/layout/vList3"/>
    <dgm:cxn modelId="{1FD389CC-90A5-42C3-981C-F8C6910BE0FE}" type="presParOf" srcId="{50D77CC3-256A-42E2-9A32-4032B733D68D}" destId="{48FC696E-E54D-40BB-8D98-55DE06F20A44}" srcOrd="0" destOrd="0" presId="urn:microsoft.com/office/officeart/2005/8/layout/vList3"/>
    <dgm:cxn modelId="{09D1435E-8CE0-4592-9DCC-E5EDC106C5C5}" type="presParOf" srcId="{50D77CC3-256A-42E2-9A32-4032B733D68D}" destId="{823B0B4F-7E1C-4AAF-8DC9-7312268C7B08}" srcOrd="1" destOrd="0" presId="urn:microsoft.com/office/officeart/2005/8/layout/vList3"/>
    <dgm:cxn modelId="{2CB99860-23C3-48E2-997C-EA734F16A131}" type="presParOf" srcId="{472881EC-04A6-4A9D-9D1C-733024075DA1}" destId="{67C4DA68-BFAE-4324-B904-0B4238B6BB13}" srcOrd="1" destOrd="0" presId="urn:microsoft.com/office/officeart/2005/8/layout/vList3"/>
    <dgm:cxn modelId="{E065C382-12B6-47F4-AE9E-D48EBB72E141}" type="presParOf" srcId="{472881EC-04A6-4A9D-9D1C-733024075DA1}" destId="{832D3B33-B095-4524-9060-7F82A8697005}" srcOrd="2" destOrd="0" presId="urn:microsoft.com/office/officeart/2005/8/layout/vList3"/>
    <dgm:cxn modelId="{3DFDC9F9-0BA5-4C23-A32F-240841DA1C2D}" type="presParOf" srcId="{832D3B33-B095-4524-9060-7F82A8697005}" destId="{085B9168-09B9-41D2-B2ED-49835FF2FD9C}" srcOrd="0" destOrd="0" presId="urn:microsoft.com/office/officeart/2005/8/layout/vList3"/>
    <dgm:cxn modelId="{D02ED6A7-795A-4DC7-8F63-4D1EB36AE470}" type="presParOf" srcId="{832D3B33-B095-4524-9060-7F82A8697005}" destId="{16537017-E1EC-4ABB-8924-6ABE37D3B33E}" srcOrd="1" destOrd="0" presId="urn:microsoft.com/office/officeart/2005/8/layout/vList3"/>
    <dgm:cxn modelId="{EE30ECD5-1128-4CEA-A612-B1208E0885E7}" type="presParOf" srcId="{472881EC-04A6-4A9D-9D1C-733024075DA1}" destId="{4F273F87-2E9C-4655-86D8-1E24FD08A1A3}" srcOrd="3" destOrd="0" presId="urn:microsoft.com/office/officeart/2005/8/layout/vList3"/>
    <dgm:cxn modelId="{9916FBEE-A267-4336-BF0A-8F0752AA709B}" type="presParOf" srcId="{472881EC-04A6-4A9D-9D1C-733024075DA1}" destId="{541C13AB-CA87-4C09-89C7-84058BD22DEC}" srcOrd="4" destOrd="0" presId="urn:microsoft.com/office/officeart/2005/8/layout/vList3"/>
    <dgm:cxn modelId="{8F6A24F5-8DC0-46CD-AEB3-61D6800AAB52}" type="presParOf" srcId="{541C13AB-CA87-4C09-89C7-84058BD22DEC}" destId="{1C26DA53-5550-4FA7-9E65-5C3AA6DA8380}" srcOrd="0" destOrd="0" presId="urn:microsoft.com/office/officeart/2005/8/layout/vList3"/>
    <dgm:cxn modelId="{EF834F70-D998-418C-BD34-A478CE0353AA}" type="presParOf" srcId="{541C13AB-CA87-4C09-89C7-84058BD22DEC}" destId="{EE2D46EF-AB57-4049-AFF1-6B6B8C7BB7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B0B4F-7E1C-4AAF-8DC9-7312268C7B08}">
      <dsp:nvSpPr>
        <dsp:cNvPr id="0" name=""/>
        <dsp:cNvSpPr/>
      </dsp:nvSpPr>
      <dsp:spPr>
        <a:xfrm rot="10800000">
          <a:off x="-2" y="689726"/>
          <a:ext cx="10515604" cy="523060"/>
        </a:xfrm>
        <a:prstGeom prst="homePlate">
          <a:avLst/>
        </a:prstGeom>
        <a:solidFill>
          <a:schemeClr val="accent3">
            <a:lumMod val="5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849" tIns="106680" rIns="199136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1" kern="1200" dirty="0" smtClean="0"/>
            <a:t>                  </a:t>
          </a:r>
          <a:r>
            <a:rPr lang="bn-BD" sz="2800" b="1" kern="1200" dirty="0" smtClean="0">
              <a:solidFill>
                <a:schemeClr val="bg1"/>
              </a:solidFill>
            </a:rPr>
            <a:t>মোঃ জাহিদুল ইসলাম (জাহিদ)</a:t>
          </a:r>
          <a:endParaRPr lang="en-US" sz="2800" b="1" kern="1200" dirty="0">
            <a:solidFill>
              <a:schemeClr val="bg1"/>
            </a:solidFill>
          </a:endParaRPr>
        </a:p>
      </dsp:txBody>
      <dsp:txXfrm rot="10800000">
        <a:off x="130763" y="689726"/>
        <a:ext cx="10384839" cy="523060"/>
      </dsp:txXfrm>
    </dsp:sp>
    <dsp:sp modelId="{48FC696E-E54D-40BB-8D98-55DE06F20A44}">
      <dsp:nvSpPr>
        <dsp:cNvPr id="0" name=""/>
        <dsp:cNvSpPr/>
      </dsp:nvSpPr>
      <dsp:spPr>
        <a:xfrm>
          <a:off x="36695" y="47773"/>
          <a:ext cx="1926145" cy="189718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37017-E1EC-4ABB-8924-6ABE37D3B33E}">
      <dsp:nvSpPr>
        <dsp:cNvPr id="0" name=""/>
        <dsp:cNvSpPr/>
      </dsp:nvSpPr>
      <dsp:spPr>
        <a:xfrm rot="10800000" flipV="1">
          <a:off x="1405106" y="2692391"/>
          <a:ext cx="7955303" cy="59939"/>
        </a:xfrm>
        <a:prstGeom prst="homePlate">
          <a:avLst/>
        </a:prstGeom>
        <a:solidFill>
          <a:srgbClr val="00206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849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b="1" kern="1200" dirty="0" smtClean="0"/>
            <a:t>               প্রভাষক, উত্তম স্কুল এন্ড কলেজ, রংপুর সদর।</a:t>
          </a:r>
          <a:endParaRPr lang="en-US" sz="1600" b="1" kern="1200" dirty="0"/>
        </a:p>
      </dsp:txBody>
      <dsp:txXfrm rot="10800000">
        <a:off x="1420091" y="2692391"/>
        <a:ext cx="7940318" cy="59939"/>
      </dsp:txXfrm>
    </dsp:sp>
    <dsp:sp modelId="{085B9168-09B9-41D2-B2ED-49835FF2FD9C}">
      <dsp:nvSpPr>
        <dsp:cNvPr id="0" name=""/>
        <dsp:cNvSpPr/>
      </dsp:nvSpPr>
      <dsp:spPr>
        <a:xfrm>
          <a:off x="31683" y="2062313"/>
          <a:ext cx="1462260" cy="121063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D46EF-AB57-4049-AFF1-6B6B8C7BB71C}">
      <dsp:nvSpPr>
        <dsp:cNvPr id="0" name=""/>
        <dsp:cNvSpPr/>
      </dsp:nvSpPr>
      <dsp:spPr>
        <a:xfrm rot="10800000" flipV="1">
          <a:off x="194749" y="4200987"/>
          <a:ext cx="10126101" cy="56919"/>
        </a:xfrm>
        <a:prstGeom prst="homePlate">
          <a:avLst/>
        </a:prstGeom>
        <a:solidFill>
          <a:srgbClr val="0070C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849" tIns="45720" rIns="85344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200" b="1" kern="1200" dirty="0" smtClean="0"/>
            <a:t>                 মোবাইলঃ ০১৭২২৯০৫৬৩২, ০১৫২১৪৭৭১০৩</a:t>
          </a:r>
          <a:endParaRPr lang="en-US" sz="1200" b="1" kern="1200" dirty="0"/>
        </a:p>
      </dsp:txBody>
      <dsp:txXfrm rot="10800000">
        <a:off x="208979" y="4200987"/>
        <a:ext cx="10111871" cy="56919"/>
      </dsp:txXfrm>
    </dsp:sp>
    <dsp:sp modelId="{1C26DA53-5550-4FA7-9E65-5C3AA6DA8380}">
      <dsp:nvSpPr>
        <dsp:cNvPr id="0" name=""/>
        <dsp:cNvSpPr/>
      </dsp:nvSpPr>
      <dsp:spPr>
        <a:xfrm>
          <a:off x="36695" y="3477402"/>
          <a:ext cx="1497054" cy="1377663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34A89-CD1D-4D8A-BA19-0EEED253DB0F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8303B-1159-4592-B5D5-1033FEC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44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8303B-1159-4592-B5D5-1033FEC7BC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24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4C100-CB8F-4FA3-8DC1-49BCE90ED9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9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93572-559C-4E5E-9D57-B4993230901B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DA43C-0C3C-4D7D-866C-8B71DED748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7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29000" y="1752600"/>
            <a:ext cx="8229600" cy="2215991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l">
              <a:rot lat="0" lon="0" rev="0"/>
            </a:lightRig>
          </a:scene3d>
          <a:sp3d prstMaterial="translucentPowder">
            <a:bevelT w="203200" h="508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স্বাগতম</a:t>
            </a:r>
            <a:endParaRPr lang="en-US" sz="13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165" y="48161"/>
            <a:ext cx="11923435" cy="1323439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7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আজকের</a:t>
            </a:r>
            <a:r>
              <a:rPr lang="bn-BD" sz="77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bn-BD" sz="7700" b="1" dirty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ক্লাসে সবাইকে</a:t>
            </a:r>
            <a:endParaRPr lang="en-US" sz="77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42672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46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780402"/>
          <a:ext cx="10515600" cy="4925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2200" cy="1600200"/>
          </a:xfrm>
          <a:solidFill>
            <a:srgbClr val="00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/>
            <a:r>
              <a:rPr lang="bn-BD" sz="8000" b="1" dirty="0">
                <a:ln w="28575"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শিক্ষক পরিচিতি</a:t>
            </a:r>
            <a:endParaRPr lang="en-US" sz="2800" b="1" dirty="0">
              <a:ln w="28575"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600" y="2362201"/>
            <a:ext cx="92964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মোঃ জাহিদুল ইসলাম </a:t>
            </a:r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জাহিদ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)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3539952"/>
            <a:ext cx="9753600" cy="1892826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2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প্রভাষক, উত্তম স্কুল </a:t>
            </a:r>
            <a:r>
              <a:rPr lang="bn-BD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</a:t>
            </a: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ণ্ড</a:t>
            </a:r>
            <a:r>
              <a:rPr lang="bn-BD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BD" sz="2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কলেজ, রংপুর সদর</a:t>
            </a:r>
            <a:r>
              <a:rPr lang="bn-BD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  <a:endParaRPr lang="en-US" sz="2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বি.এস.সি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অনার্স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ফার্স্ট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ক্লাস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এম.এস.সি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মাস্টার্স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2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ফার্স্ট</a:t>
            </a:r>
            <a:r>
              <a:rPr lang="en-US" sz="2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ক্লাস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রাজশাহী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বিশ্ববিদ্যালয়</a:t>
            </a:r>
            <a:r>
              <a:rPr lang="en-US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  <a:endParaRPr lang="en-US" sz="2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3600" y="5638800"/>
            <a:ext cx="9753600" cy="92333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r>
              <a:rPr lang="bn-BD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মোবাইলঃ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bn-BD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০১৭২২৯০৫৬৩২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4983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827693"/>
            <a:ext cx="11734800" cy="95410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স্নায়ুকোষ</a:t>
            </a:r>
            <a:r>
              <a:rPr lang="en-US" sz="5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বা</a:t>
            </a:r>
            <a:r>
              <a:rPr lang="en-US" sz="5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নিউরন</a:t>
            </a:r>
            <a:r>
              <a:rPr lang="en-US" sz="5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(Neuron)</a:t>
            </a:r>
            <a:endParaRPr lang="en-US" sz="5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51137"/>
            <a:ext cx="11734800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বিষয়ঃমনোবিজ্ঞান,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প্রথম</a:t>
            </a:r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bn-BD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পত্র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3673733"/>
            <a:ext cx="11658600" cy="1938992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bn-BD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অধ্যায়-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তৃতীয়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bn-BD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(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আচরণের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জৈবিক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ভিত্তি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bn-BD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)</a:t>
            </a:r>
            <a:endParaRPr 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772655" y="1143000"/>
            <a:ext cx="4380745" cy="2209800"/>
            <a:chOff x="3962400" y="2362599"/>
            <a:chExt cx="3959382" cy="224938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2379657"/>
              <a:ext cx="1752600" cy="223232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1" y="2362599"/>
              <a:ext cx="1825781" cy="22493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7533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" y="1219200"/>
            <a:ext cx="12115800" cy="5562600"/>
          </a:xfr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কোষকে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দেহের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একক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বলা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হয়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বিভিন্ন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ধরণের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কোষের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মধ্যে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নিউরনের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ভূমিকা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খুবই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গুরুত্বপূর্ণ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হলো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স্নায়ুতন্ত্রের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মৌলিক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একক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স্নায়ুতন্ত্রের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মাধ্যমে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তথ্যকে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সঞ্চালিত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করাই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হলো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নিউরনের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বিশেষত্ব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প্রতিটি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স্নায়ুকোষেরই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প্রবাহ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উৎপন্ন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পরিবহনের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ক্ষমতা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রয়েছে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 </a:t>
            </a: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এল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. </a:t>
            </a: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ভোগেল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বলেন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“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হল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সকল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কোষ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যা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স্নায়ুতন্ত্রের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মৌলিক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একক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”।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গবেষকগণ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মনে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মস্তিষ্কে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প্রায়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১০০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থেকে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২০০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বিলিয়ন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ধারণ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একটি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পার্শ্ববর্তী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১০০০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টির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সঙ্গে</a:t>
            </a:r>
            <a:r>
              <a:rPr lang="en-US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যোগাযোগ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রক্ষা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করতে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পারে</a:t>
            </a:r>
            <a:r>
              <a:rPr lang="en-US" sz="36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endParaRPr lang="en-US" sz="3600" b="1" dirty="0" smtClean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" y="18871"/>
            <a:ext cx="12115800" cy="1200329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স্নায়ুকোষ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নিউরন</a:t>
            </a:r>
            <a:endParaRPr lang="en-US" sz="6600" b="1" cap="all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95071"/>
            <a:ext cx="12039600" cy="1200329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স্নায়ুকোষ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নিউরনের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1295400"/>
            <a:ext cx="12039600" cy="5509200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সব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স্নায়ুকোষের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আকৃতি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গঠন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একই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রকম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নয়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কতকগুলোর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দৈর্ঘ্য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ঘনত্ব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এতই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ছোট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যে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দেখার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জন্য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শক্তিশালী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অণুবীক্ষণ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যন্ত্রেরও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প্রয়োজন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হয়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algn="just"/>
            <a:endParaRPr lang="en-US" sz="16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আবার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কতগুলো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তিন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ফুট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পর্যন্ত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লম্বা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হয়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কিন্তু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ঘনত্ব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পর্যাপ্ত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নয়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খালি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চোখে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দেখা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যায়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যখন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আমরা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একটি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স্নায়ুর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কথা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বলি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দেখা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যায়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আসলে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এক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বান্ডিল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এক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গুচ্ছ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স্নায়ুশাখা</a:t>
            </a:r>
            <a:r>
              <a:rPr lang="en-US" sz="48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endParaRPr lang="en-US" sz="48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12039600" cy="5486400"/>
          </a:xfr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pPr>
              <a:buNone/>
            </a:pPr>
            <a:r>
              <a:rPr lang="en-US" sz="38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সাধারণ</a:t>
            </a:r>
            <a:r>
              <a:rPr lang="en-US" sz="3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8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কোষের</a:t>
            </a:r>
            <a:r>
              <a:rPr lang="en-US" sz="3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8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ন্যায়</a:t>
            </a:r>
            <a:r>
              <a:rPr lang="en-US" sz="3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8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স্নায়ুকোষেরও</a:t>
            </a:r>
            <a:r>
              <a:rPr lang="en-US" sz="3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8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তিনটি</a:t>
            </a:r>
            <a:r>
              <a:rPr lang="en-US" sz="3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8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অংশ</a:t>
            </a:r>
            <a:r>
              <a:rPr lang="en-US" sz="3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8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আছে</a:t>
            </a:r>
            <a:r>
              <a:rPr lang="en-US" sz="3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8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যথা</a:t>
            </a:r>
            <a:r>
              <a:rPr lang="en-US" sz="3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-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3800" b="1" dirty="0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 </a:t>
            </a:r>
            <a:r>
              <a:rPr lang="en-US" sz="3800" b="1" dirty="0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†</a:t>
            </a:r>
            <a:r>
              <a:rPr lang="en-US" sz="3800" b="1" dirty="0" err="1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Kvl</a:t>
            </a:r>
            <a:r>
              <a:rPr lang="en-US" sz="3800" b="1" dirty="0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 †`n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3800" b="1" dirty="0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 †</a:t>
            </a:r>
            <a:r>
              <a:rPr lang="en-US" sz="3800" b="1" dirty="0" err="1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Kvl</a:t>
            </a:r>
            <a:r>
              <a:rPr lang="en-US" sz="3800" b="1" dirty="0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 †K›`ª I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3800" b="1" dirty="0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 †</a:t>
            </a:r>
            <a:r>
              <a:rPr lang="en-US" sz="3800" b="1" dirty="0" err="1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Kvl</a:t>
            </a:r>
            <a:r>
              <a:rPr lang="en-US" sz="3800" b="1" dirty="0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 </a:t>
            </a:r>
            <a:r>
              <a:rPr lang="en-US" sz="3800" b="1" dirty="0" err="1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AveiY</a:t>
            </a:r>
            <a:endParaRPr lang="en-US" sz="3800" b="1" dirty="0" smtClean="0">
              <a:solidFill>
                <a:srgbClr val="FFFF00"/>
              </a:solidFill>
              <a:latin typeface="ABC-DhakaSoft-Normal" pitchFamily="2" charset="0"/>
              <a:cs typeface="SutonnyMJ" pitchFamily="2" charset="0"/>
            </a:endParaRPr>
          </a:p>
          <a:p>
            <a:pPr marL="514350" indent="-514350">
              <a:buNone/>
            </a:pP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তবে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সাধারণ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থেকে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স্নায়ুকোষের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পার্থক্য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এই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যে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আরও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দুটি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অংশ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বেশি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আছে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যথা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-</a:t>
            </a:r>
          </a:p>
          <a:p>
            <a:pPr marL="914400" lvl="1" indent="-514350">
              <a:buFont typeface="+mj-lt"/>
              <a:buAutoNum type="arabicPeriod" startAt="4"/>
            </a:pPr>
            <a:r>
              <a:rPr lang="en-US" sz="3800" b="1" dirty="0" smtClean="0">
                <a:solidFill>
                  <a:srgbClr val="FFFF00"/>
                </a:solidFill>
                <a:latin typeface="ABC-DhakaSoft-Normal" pitchFamily="2" charset="0"/>
                <a:cs typeface="SutonnyMJ" pitchFamily="2" charset="0"/>
              </a:rPr>
              <a:t> </a:t>
            </a:r>
            <a:r>
              <a:rPr lang="en-US" sz="38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স্নায়ুকেশ</a:t>
            </a:r>
            <a:r>
              <a:rPr lang="en-US" sz="38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</a:t>
            </a:r>
            <a:endParaRPr lang="en-US" sz="3800" b="1" dirty="0" smtClean="0">
              <a:solidFill>
                <a:srgbClr val="FFFF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400050" lvl="1" indent="0"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৫</a:t>
            </a:r>
            <a:r>
              <a:rPr lang="en-US" sz="38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. </a:t>
            </a:r>
            <a:r>
              <a:rPr lang="en-US" sz="38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স্নায়ুশাখা</a:t>
            </a:r>
            <a:r>
              <a:rPr lang="en-US" sz="38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endParaRPr lang="en-US" sz="3800" b="1" dirty="0">
              <a:solidFill>
                <a:srgbClr val="FFFF00"/>
              </a:solidFill>
              <a:latin typeface="ABC-DhakaSoft-Normal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95071"/>
            <a:ext cx="12039600" cy="1200329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স্নায়ুকোষ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নিউরনের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</a:t>
            </a:r>
            <a:r>
              <a:rPr lang="en-US" sz="6600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</a:t>
            </a:r>
            <a:r>
              <a:rPr lang="en-US" sz="6600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নিউরন</a:t>
            </a:r>
            <a:endParaRPr lang="en-US" sz="6600" dirty="0">
              <a:solidFill>
                <a:srgbClr val="FFFF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11511"/>
            <a:ext cx="5257800" cy="51054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511511"/>
            <a:ext cx="4862465" cy="508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77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76200"/>
            <a:ext cx="12039600" cy="1200329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স্নায়ুকোষ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নিউরনের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277" y="1295400"/>
            <a:ext cx="12018523" cy="5293757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কোষদেহ</a:t>
            </a:r>
            <a:r>
              <a:rPr lang="en-US" sz="40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(Cell body):</a:t>
            </a:r>
            <a:r>
              <a:rPr lang="en-US" sz="40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স্নায়ুকোষের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সবচেয়ে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স্ফীত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অংশকে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কোষদেহ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কোষদেহের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সাথে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স্নায়ুকেশ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স্নায়ুশাখা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সংযুক্ত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থাকে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কোষদেহের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মধ্যে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আবরণ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প্রটোপ্লাজম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আছে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endParaRPr lang="en-US" sz="12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7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কোষ</a:t>
            </a:r>
            <a:r>
              <a:rPr lang="en-US" sz="37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আবরণ</a:t>
            </a:r>
            <a:r>
              <a:rPr lang="en-US" sz="37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(Cell Membrane):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কোষদেহের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বাহিরের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আবরণকে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কোষ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আবরণ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কোষের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অন্যান্য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অংশের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তুললায়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এ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অংশ</a:t>
            </a:r>
            <a:r>
              <a:rPr lang="en-US" sz="37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700" dirty="0" err="1">
                <a:latin typeface="Kalpurush" panose="02000600000000000000" pitchFamily="2" charset="0"/>
                <a:cs typeface="Kalpurush" panose="02000600000000000000" pitchFamily="2" charset="0"/>
              </a:rPr>
              <a:t>শক্ত</a:t>
            </a:r>
            <a:r>
              <a:rPr lang="en-US" sz="37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1200" b="1" dirty="0">
              <a:solidFill>
                <a:srgbClr val="FFFF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প্রোটোপ্লাজম</a:t>
            </a:r>
            <a:r>
              <a:rPr lang="en-US" sz="40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(Protoplasm</a:t>
            </a:r>
            <a:r>
              <a:rPr lang="en-US" sz="40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):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আবরণীর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মধ্যে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বেষ্টিত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জেলির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মতো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থকথকে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তরল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পদার্থকে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প্রটোপ্লাজম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প্রটোপ্লাজমের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মধ্যে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সাইটোপ্লাজম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নিউক্লিয়াস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আছে</a:t>
            </a:r>
            <a:r>
              <a:rPr lang="en-US" sz="40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2684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" y="95071"/>
            <a:ext cx="11963400" cy="1200329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স্নায়ুকোষ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নিউরনের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" y="1295400"/>
            <a:ext cx="11963400" cy="5370701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সাইটোপ্লাজম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(Cytoplasm):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প্রো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টোপ্লাজমের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অপেক্ষাকৃত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কম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ঘনত্বের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অস্বচ্ছ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তরল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পদার্থকে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সাইটোপ্লাজম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মধ্যে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আছে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মাইটোকন্ডিয়া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নিউরোফাইব্রিল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গলজি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বস্তু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ইত্যাদি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দেখা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যায়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9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কোষকেন্দ্র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নিউক্লিয়াস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(Nucleus): </a:t>
            </a:r>
            <a:r>
              <a:rPr lang="en-US" sz="36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প্রোটোপ্লাজমের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কেন্দ্রে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অবস্থিত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ঘন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শক্ত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বস্তুকে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নিউক্লিয়াস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নিউক্লিয়াসে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ক্রোমোসোম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, DNA, RNA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প্রভৃতি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দেখা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যায়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9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স্নায়ুকেশ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(Dendrites):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কোষদেহের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সাথে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সংযুক্ত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কতগুলো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শাখান্বিত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সরু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চুল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আঁশকে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স্নায়ুকেশ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এগুলো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আবরণহীণ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এগুলো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স্নায়বিক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উদ্দীপনা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গ্রহণ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কোষদেহে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প্রেরণ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9521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" y="95071"/>
            <a:ext cx="11963400" cy="1200329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স্নায়ুকোষ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নিউরনের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" y="1295400"/>
            <a:ext cx="11963400" cy="5339923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স্নায়ুশাখা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(Axon):</a:t>
            </a:r>
            <a:r>
              <a:rPr lang="en-US" sz="36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সাথে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সংযুক্ত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লম্বা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তন্তুর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মতো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অংশবিশেষ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কোষদেহের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আবরণী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প্রলম্বিত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হয়ে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স্নায়ুশাখার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সৃষ্টি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শেষ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প্রান্তে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থাকে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প্রান্তগুচ্ছ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থাকে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স্নায়ুশাখা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স্নায়বিক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উদ্দীপনা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কোষদেহ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থেকে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অন্য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বহন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নিয়ে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যায়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9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মায়োলিন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সিথঃ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স্নায়ুশাখার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তড়ি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ৎ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অপরিবাহী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আবরণকে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মায়োলিন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সিথ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মায়োলিন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সিথের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কারণে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স্নায়ুশাখা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বাহিত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উদ্দীপনা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পার্শ্ববর্তী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স্নায়ুকোষে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যেতে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পারে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n-US" sz="8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রেনভিয়ার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গ্রন্থিঃ</a:t>
            </a:r>
            <a:r>
              <a:rPr lang="en-US" sz="3600" b="1" dirty="0" smtClean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মায়োলিন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সিথের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মাঝে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মাঝে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ফাঁকা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থাকে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একে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রেনভিয়ার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গ্রন্থি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বলে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07190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76200"/>
            <a:ext cx="11049000" cy="1323439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8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8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500" y="5936159"/>
            <a:ext cx="11049000" cy="769441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44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</a:t>
            </a:r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স্নায়ুকোষ</a:t>
            </a:r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স্নায়ুতন্ত্র</a:t>
            </a:r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 </a:t>
            </a:r>
            <a:r>
              <a:rPr lang="en-US" sz="44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বিস্তারিত</a:t>
            </a:r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আয়ত্ব</a:t>
            </a:r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456944"/>
            <a:ext cx="7467600" cy="441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66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1447800" y="111204"/>
            <a:ext cx="9296400" cy="1107996"/>
          </a:xfrm>
          <a:prstGeom prst="rect">
            <a:avLst/>
          </a:prstGeom>
          <a:solidFill>
            <a:srgbClr val="006600">
              <a:alpha val="94000"/>
            </a:srgbClr>
          </a:solidFill>
          <a:ln w="571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bn-BD" sz="66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6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95400"/>
            <a:ext cx="2438400" cy="281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311613"/>
            <a:ext cx="2514600" cy="280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33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1923</TotalTime>
  <Words>554</Words>
  <Application>Microsoft Office PowerPoint</Application>
  <PresentationFormat>Widescreen</PresentationFormat>
  <Paragraphs>55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ABC-DhakaSoft-Normal</vt:lpstr>
      <vt:lpstr>Arial</vt:lpstr>
      <vt:lpstr>Calibri</vt:lpstr>
      <vt:lpstr>Kalpurush</vt:lpstr>
      <vt:lpstr>NikoshBAN</vt:lpstr>
      <vt:lpstr>SutonnyMJ</vt:lpstr>
      <vt:lpstr>Vrinda</vt:lpstr>
      <vt:lpstr>Wingdings</vt:lpstr>
      <vt:lpstr>Office Theme</vt:lpstr>
      <vt:lpstr>PowerPoint Presentation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স্নায়ুকোষ বা নিউরন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Hp</cp:lastModifiedBy>
  <cp:revision>356</cp:revision>
  <dcterms:created xsi:type="dcterms:W3CDTF">2019-07-07T15:36:23Z</dcterms:created>
  <dcterms:modified xsi:type="dcterms:W3CDTF">2026-07-08T06:39:32Z</dcterms:modified>
</cp:coreProperties>
</file>