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6" r:id="rId3"/>
    <p:sldId id="257" r:id="rId4"/>
    <p:sldId id="258" r:id="rId5"/>
    <p:sldId id="264" r:id="rId6"/>
    <p:sldId id="267" r:id="rId7"/>
    <p:sldId id="259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65" r:id="rId26"/>
    <p:sldId id="263" r:id="rId27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79" autoAdjust="0"/>
    <p:restoredTop sz="94660"/>
  </p:normalViewPr>
  <p:slideViewPr>
    <p:cSldViewPr snapToGrid="0" snapToObjects="1">
      <p:cViewPr varScale="1">
        <p:scale>
          <a:sx n="83" d="100"/>
          <a:sy n="83" d="100"/>
        </p:scale>
        <p:origin x="68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23167" y="12055"/>
            <a:ext cx="2304863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/>
            </a:pP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Greeting</a:t>
            </a:r>
            <a:endParaRPr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3382" y="983605"/>
            <a:ext cx="10903434" cy="230832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  <a:defRPr sz="2000"/>
            </a:pP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Assalamu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Alaikum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everyone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571500" indent="-571500">
              <a:buFont typeface="Arial" panose="020B0604020202020204" pitchFamily="34" charset="0"/>
              <a:buChar char="•"/>
              <a:defRPr sz="2000"/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Good morning, students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571500" indent="-571500">
              <a:buFont typeface="Arial" panose="020B0604020202020204" pitchFamily="34" charset="0"/>
              <a:buChar char="•"/>
              <a:defRPr sz="2000"/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are you today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571500" indent="-571500">
              <a:buFont typeface="Arial" panose="020B0604020202020204" pitchFamily="34" charset="0"/>
              <a:buChar char="•"/>
              <a:defRPr sz="2000"/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Today we are going to learn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Unit 7: The Sundarbans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0544" y="12710"/>
            <a:ext cx="6524478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 5 English | Unit 7 | The Sundarbans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54087" y="535930"/>
            <a:ext cx="6403163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/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Pages 35–36</a:t>
            </a:r>
          </a:p>
          <a:p>
            <a:pPr algn="ctr">
              <a:defRPr sz="2000"/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Objectives: Reading, Vocabulary, Bangla Meaning</a:t>
            </a:r>
          </a:p>
        </p:txBody>
      </p:sp>
      <p:pic>
        <p:nvPicPr>
          <p:cNvPr id="4" name="Picture 3" descr="C5E3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5022" y="-15265"/>
            <a:ext cx="5325642" cy="687326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32494" y="2574280"/>
            <a:ext cx="3304110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Learning Objectives</a:t>
            </a:r>
            <a:endParaRPr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262" y="3232368"/>
            <a:ext cx="6340197" cy="19389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the end of this lesson, students will be able to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  <a:defRPr sz="2000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 the passage fluently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Arial" panose="020B0604020202020204" pitchFamily="34" charset="0"/>
              <a:buChar char="•"/>
              <a:defRPr sz="2000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understand the passage with Bangla meaning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Arial" panose="020B0604020202020204" pitchFamily="34" charset="0"/>
              <a:buChar char="•"/>
              <a:defRPr sz="2000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learn new vocabulary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Arial" panose="020B0604020202020204" pitchFamily="34" charset="0"/>
              <a:buChar char="•"/>
              <a:defRPr sz="2000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answer simple questions about the Sundarbans.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69274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74320"/>
            <a:ext cx="2108462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Warm-up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5265" y="920651"/>
            <a:ext cx="5226046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 you </a:t>
            </a:r>
            <a:r>
              <a:rPr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the pictures</a:t>
            </a:r>
            <a:r>
              <a:rPr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C5E3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4618" y="-28881"/>
            <a:ext cx="5328812" cy="687735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0015" y="1397704"/>
            <a:ext cx="5659498" cy="95410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can see a mangrove forest, a tiger, </a:t>
            </a:r>
            <a:endParaRPr lang="en-US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 deer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8590" y="2444651"/>
            <a:ext cx="4860370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Where do these animals live?</a:t>
            </a:r>
            <a:endParaRPr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8590" y="2984450"/>
            <a:ext cx="4586512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live in the Sundarbans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8115" y="3635276"/>
            <a:ext cx="5004896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c)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Have </a:t>
            </a:r>
            <a:r>
              <a:rPr 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you ever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visited a forest?</a:t>
            </a:r>
            <a:endParaRPr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9065" y="4241750"/>
            <a:ext cx="6940939" cy="224676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Sample Answer 1: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No, I haven't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as-IN" sz="2800" dirty="0">
                <a:latin typeface="Times New Roman" panose="02020603050405020304" pitchFamily="18" charset="0"/>
              </a:rPr>
              <a:t/>
            </a:r>
            <a:br>
              <a:rPr lang="as-IN" sz="2800" dirty="0">
                <a:latin typeface="Times New Roman" panose="02020603050405020304" pitchFamily="18" charset="0"/>
              </a:rPr>
            </a:br>
            <a:r>
              <a:rPr lang="as-IN" sz="2800" dirty="0">
                <a:latin typeface="Times New Roman" panose="02020603050405020304" pitchFamily="18" charset="0"/>
              </a:rPr>
              <a:t>না, আমি কোনো বন ভ্রমণ করিনি।</a:t>
            </a:r>
          </a:p>
          <a:p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Yes, I have. I visited a forest with my family.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  <p:bldP spid="6" grpId="0"/>
      <p:bldP spid="7" grpId="0" animBg="1"/>
      <p:bldP spid="8" grpId="0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19650" y="0"/>
            <a:ext cx="2708434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Vocabulary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4848678"/>
              </p:ext>
            </p:extLst>
          </p:nvPr>
        </p:nvGraphicFramePr>
        <p:xfrm>
          <a:off x="3227070" y="1011442"/>
          <a:ext cx="5269230" cy="5246280"/>
        </p:xfrm>
        <a:graphic>
          <a:graphicData uri="http://schemas.openxmlformats.org/drawingml/2006/table">
            <a:tbl>
              <a:tblPr/>
              <a:tblGrid>
                <a:gridCol w="1657470"/>
                <a:gridCol w="3611760"/>
              </a:tblGrid>
              <a:tr h="301731">
                <a:tc>
                  <a:txBody>
                    <a:bodyPr/>
                    <a:lstStyle/>
                    <a:p>
                      <a:r>
                        <a:rPr lang="en-US" sz="1800" b="1" dirty="0"/>
                        <a:t>Word</a:t>
                      </a:r>
                    </a:p>
                  </a:txBody>
                  <a:tcPr marL="75433" marR="75433" marT="37716" marB="377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/>
                        <a:t>Bangla Meaning</a:t>
                      </a:r>
                    </a:p>
                  </a:txBody>
                  <a:tcPr marL="75433" marR="75433" marT="37716" marB="377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1731">
                <a:tc>
                  <a:txBody>
                    <a:bodyPr/>
                    <a:lstStyle/>
                    <a:p>
                      <a:r>
                        <a:rPr lang="en-US" sz="1800"/>
                        <a:t>Sundarbans</a:t>
                      </a:r>
                    </a:p>
                  </a:txBody>
                  <a:tcPr marL="75433" marR="75433" marT="37716" marB="377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as-IN" sz="1800"/>
                        <a:t>সুন্দরবন</a:t>
                      </a:r>
                    </a:p>
                  </a:txBody>
                  <a:tcPr marL="75433" marR="75433" marT="37716" marB="377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1731">
                <a:tc>
                  <a:txBody>
                    <a:bodyPr/>
                    <a:lstStyle/>
                    <a:p>
                      <a:r>
                        <a:rPr lang="en-US" sz="1800"/>
                        <a:t>Mangrove</a:t>
                      </a:r>
                    </a:p>
                  </a:txBody>
                  <a:tcPr marL="75433" marR="75433" marT="37716" marB="377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as-IN" sz="1800"/>
                        <a:t>ম্যানগ্রোভ / লবণাক্ত অঞ্চলের বন</a:t>
                      </a:r>
                    </a:p>
                  </a:txBody>
                  <a:tcPr marL="75433" marR="75433" marT="37716" marB="377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1731">
                <a:tc>
                  <a:txBody>
                    <a:bodyPr/>
                    <a:lstStyle/>
                    <a:p>
                      <a:r>
                        <a:rPr lang="en-US" sz="1800"/>
                        <a:t>Protect</a:t>
                      </a:r>
                    </a:p>
                  </a:txBody>
                  <a:tcPr marL="75433" marR="75433" marT="37716" marB="377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as-IN" sz="1800" dirty="0"/>
                        <a:t>রক্ষা করা</a:t>
                      </a:r>
                    </a:p>
                  </a:txBody>
                  <a:tcPr marL="75433" marR="75433" marT="37716" marB="377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1731">
                <a:tc>
                  <a:txBody>
                    <a:bodyPr/>
                    <a:lstStyle/>
                    <a:p>
                      <a:r>
                        <a:rPr lang="en-US" sz="1800"/>
                        <a:t>Roots</a:t>
                      </a:r>
                    </a:p>
                  </a:txBody>
                  <a:tcPr marL="75433" marR="75433" marT="37716" marB="377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as-IN" sz="1800"/>
                        <a:t>শিকড়</a:t>
                      </a:r>
                    </a:p>
                  </a:txBody>
                  <a:tcPr marL="75433" marR="75433" marT="37716" marB="377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1731">
                <a:tc>
                  <a:txBody>
                    <a:bodyPr/>
                    <a:lstStyle/>
                    <a:p>
                      <a:r>
                        <a:rPr lang="en-US" sz="1800" dirty="0"/>
                        <a:t>Waves</a:t>
                      </a:r>
                    </a:p>
                  </a:txBody>
                  <a:tcPr marL="75433" marR="75433" marT="37716" marB="377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as-IN" sz="1800"/>
                        <a:t>ঢেউ</a:t>
                      </a:r>
                    </a:p>
                  </a:txBody>
                  <a:tcPr marL="75433" marR="75433" marT="37716" marB="377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1731">
                <a:tc>
                  <a:txBody>
                    <a:bodyPr/>
                    <a:lstStyle/>
                    <a:p>
                      <a:r>
                        <a:rPr lang="en-US" sz="1800"/>
                        <a:t>Coastal erosion</a:t>
                      </a:r>
                    </a:p>
                  </a:txBody>
                  <a:tcPr marL="75433" marR="75433" marT="37716" marB="377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as-IN" sz="1800" dirty="0"/>
                        <a:t>উপকূল ভাঙন</a:t>
                      </a:r>
                    </a:p>
                  </a:txBody>
                  <a:tcPr marL="75433" marR="75433" marT="37716" marB="377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1731">
                <a:tc>
                  <a:txBody>
                    <a:bodyPr/>
                    <a:lstStyle/>
                    <a:p>
                      <a:r>
                        <a:rPr lang="en-US" sz="1800" dirty="0"/>
                        <a:t>Heritage</a:t>
                      </a:r>
                    </a:p>
                  </a:txBody>
                  <a:tcPr marL="75433" marR="75433" marT="37716" marB="377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as-IN" sz="1800" dirty="0"/>
                        <a:t>ঐতিহ্য</a:t>
                      </a:r>
                    </a:p>
                  </a:txBody>
                  <a:tcPr marL="75433" marR="75433" marT="37716" marB="377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1731">
                <a:tc>
                  <a:txBody>
                    <a:bodyPr/>
                    <a:lstStyle/>
                    <a:p>
                      <a:r>
                        <a:rPr lang="en-US" sz="1800"/>
                        <a:t>Wildlife</a:t>
                      </a:r>
                    </a:p>
                  </a:txBody>
                  <a:tcPr marL="75433" marR="75433" marT="37716" marB="377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as-IN" sz="1800"/>
                        <a:t>বন্যপ্রাণী</a:t>
                      </a:r>
                    </a:p>
                  </a:txBody>
                  <a:tcPr marL="75433" marR="75433" marT="37716" marB="377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1731">
                <a:tc>
                  <a:txBody>
                    <a:bodyPr/>
                    <a:lstStyle/>
                    <a:p>
                      <a:r>
                        <a:rPr lang="en-US" sz="1800"/>
                        <a:t>Habitat</a:t>
                      </a:r>
                    </a:p>
                  </a:txBody>
                  <a:tcPr marL="75433" marR="75433" marT="37716" marB="377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as-IN" sz="1800"/>
                        <a:t>আবাসস্থল</a:t>
                      </a:r>
                    </a:p>
                  </a:txBody>
                  <a:tcPr marL="75433" marR="75433" marT="37716" marB="377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1731">
                <a:tc>
                  <a:txBody>
                    <a:bodyPr/>
                    <a:lstStyle/>
                    <a:p>
                      <a:r>
                        <a:rPr lang="en-US" sz="1800"/>
                        <a:t>Endangered</a:t>
                      </a:r>
                    </a:p>
                  </a:txBody>
                  <a:tcPr marL="75433" marR="75433" marT="37716" marB="377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as-IN" sz="1800"/>
                        <a:t>বিপন্ন</a:t>
                      </a:r>
                    </a:p>
                  </a:txBody>
                  <a:tcPr marL="75433" marR="75433" marT="37716" marB="377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1731">
                <a:tc>
                  <a:txBody>
                    <a:bodyPr/>
                    <a:lstStyle/>
                    <a:p>
                      <a:r>
                        <a:rPr lang="en-US" sz="1800"/>
                        <a:t>Tsunami</a:t>
                      </a:r>
                    </a:p>
                  </a:txBody>
                  <a:tcPr marL="75433" marR="75433" marT="37716" marB="377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as-IN" sz="1800"/>
                        <a:t>সুনামি</a:t>
                      </a:r>
                    </a:p>
                  </a:txBody>
                  <a:tcPr marL="75433" marR="75433" marT="37716" marB="377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1731">
                <a:tc>
                  <a:txBody>
                    <a:bodyPr/>
                    <a:lstStyle/>
                    <a:p>
                      <a:r>
                        <a:rPr lang="en-US" sz="1800"/>
                        <a:t>Cyclone</a:t>
                      </a:r>
                    </a:p>
                  </a:txBody>
                  <a:tcPr marL="75433" marR="75433" marT="37716" marB="377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as-IN" sz="1800"/>
                        <a:t>ঘূর্ণিঝড়</a:t>
                      </a:r>
                    </a:p>
                  </a:txBody>
                  <a:tcPr marL="75433" marR="75433" marT="37716" marB="377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1731">
                <a:tc>
                  <a:txBody>
                    <a:bodyPr/>
                    <a:lstStyle/>
                    <a:p>
                      <a:r>
                        <a:rPr lang="en-US" sz="1800"/>
                        <a:t>Tidal waves</a:t>
                      </a:r>
                    </a:p>
                  </a:txBody>
                  <a:tcPr marL="75433" marR="75433" marT="37716" marB="377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as-IN" sz="1800"/>
                        <a:t>জলোচ্ছ্বাস</a:t>
                      </a:r>
                    </a:p>
                  </a:txBody>
                  <a:tcPr marL="75433" marR="75433" marT="37716" marB="377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1731">
                <a:tc>
                  <a:txBody>
                    <a:bodyPr/>
                    <a:lstStyle/>
                    <a:p>
                      <a:r>
                        <a:rPr lang="en-US" sz="1800"/>
                        <a:t>Livelihood</a:t>
                      </a:r>
                    </a:p>
                  </a:txBody>
                  <a:tcPr marL="75433" marR="75433" marT="37716" marB="377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as-IN" sz="1800" dirty="0"/>
                        <a:t>জীবিকা</a:t>
                      </a:r>
                    </a:p>
                  </a:txBody>
                  <a:tcPr marL="75433" marR="75433" marT="37716" marB="377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5E3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5175" y="-19051"/>
            <a:ext cx="5314950" cy="685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871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5e3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47624"/>
            <a:ext cx="5257800" cy="6841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434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1464" y="4123371"/>
            <a:ext cx="9976706" cy="181588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2800" b="1" dirty="0"/>
              <a:t>1</a:t>
            </a:r>
            <a:r>
              <a:rPr lang="en-US" sz="2800" b="1" dirty="0" smtClean="0"/>
              <a:t>.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b="1" dirty="0"/>
              <a:t>The Sundarbans is a large forest of mangrove trees in Bangladesh</a:t>
            </a:r>
            <a:r>
              <a:rPr lang="en-US" sz="2800" b="1" dirty="0" smtClean="0"/>
              <a:t>.</a:t>
            </a:r>
          </a:p>
          <a:p>
            <a:r>
              <a:rPr lang="en-US" sz="2800" dirty="0"/>
              <a:t/>
            </a:r>
            <a:br>
              <a:rPr lang="en-US" sz="2800" dirty="0"/>
            </a:br>
            <a:r>
              <a:rPr lang="as-IN" sz="2800" b="1" dirty="0"/>
              <a:t>সুন্দরবন বাংলাদেশের একটি বিশাল ম্যানগ্রোভ গাছের বন</a:t>
            </a:r>
            <a:r>
              <a:rPr lang="as-IN" sz="2800" b="1" dirty="0" smtClean="0"/>
              <a:t>।</a:t>
            </a:r>
            <a:endParaRPr lang="as-IN" sz="2800" dirty="0"/>
          </a:p>
        </p:txBody>
      </p:sp>
      <p:pic>
        <p:nvPicPr>
          <p:cNvPr id="4" name="Picture 3" descr="C5E35.jpg"/>
          <p:cNvPicPr>
            <a:picLocks noChangeAspect="1"/>
          </p:cNvPicPr>
          <p:nvPr/>
        </p:nvPicPr>
        <p:blipFill rotWithShape="1">
          <a:blip r:embed="rId2"/>
          <a:srcRect t="55695"/>
          <a:stretch/>
        </p:blipFill>
        <p:spPr>
          <a:xfrm>
            <a:off x="253364" y="171450"/>
            <a:ext cx="6479854" cy="370522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730365" y="612992"/>
            <a:ext cx="512826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 smtClean="0"/>
              <a:t>Vocabulary</a:t>
            </a:r>
          </a:p>
          <a:p>
            <a:r>
              <a:rPr lang="en-US" sz="2800" dirty="0" smtClean="0"/>
              <a:t>large </a:t>
            </a:r>
            <a:r>
              <a:rPr lang="en-US" sz="2800" dirty="0"/>
              <a:t>= </a:t>
            </a:r>
            <a:r>
              <a:rPr lang="as-IN" sz="2800" dirty="0" smtClean="0"/>
              <a:t>বিশাল </a:t>
            </a:r>
          </a:p>
          <a:p>
            <a:r>
              <a:rPr lang="en-US" sz="2800" dirty="0" smtClean="0"/>
              <a:t>forest </a:t>
            </a:r>
            <a:r>
              <a:rPr lang="en-US" sz="2800" dirty="0"/>
              <a:t>= </a:t>
            </a:r>
            <a:r>
              <a:rPr lang="as-IN" sz="2800" dirty="0"/>
              <a:t>বন </a:t>
            </a:r>
          </a:p>
          <a:p>
            <a:r>
              <a:rPr lang="en-US" sz="2800" dirty="0"/>
              <a:t>mangrove trees = </a:t>
            </a:r>
            <a:r>
              <a:rPr lang="as-IN" sz="2800" dirty="0"/>
              <a:t>ম্যানগ্রোভ গাছ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81965" y="4217281"/>
            <a:ext cx="5733429" cy="169277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2800" b="1" dirty="0"/>
              <a:t>2</a:t>
            </a:r>
            <a:r>
              <a:rPr lang="en-US" sz="2800" b="1" dirty="0" smtClean="0"/>
              <a:t>.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b="1" dirty="0"/>
              <a:t>It protects our country in many ways</a:t>
            </a:r>
            <a:r>
              <a:rPr lang="en-US" sz="2800" b="1" dirty="0" smtClean="0"/>
              <a:t>.</a:t>
            </a:r>
          </a:p>
          <a:p>
            <a:r>
              <a:rPr lang="en-US" sz="2800" dirty="0"/>
              <a:t/>
            </a:r>
            <a:br>
              <a:rPr lang="en-US" sz="2800" dirty="0"/>
            </a:br>
            <a:r>
              <a:rPr lang="en-US" sz="2000" dirty="0" err="1"/>
              <a:t>এটি</a:t>
            </a:r>
            <a:r>
              <a:rPr lang="en-US" sz="2000" dirty="0"/>
              <a:t> </a:t>
            </a:r>
            <a:r>
              <a:rPr lang="en-US" sz="2000" dirty="0" err="1"/>
              <a:t>আমাদের</a:t>
            </a:r>
            <a:r>
              <a:rPr lang="en-US" sz="2000" dirty="0"/>
              <a:t> </a:t>
            </a:r>
            <a:r>
              <a:rPr lang="en-US" sz="2000" dirty="0" err="1"/>
              <a:t>দেশকে</a:t>
            </a:r>
            <a:r>
              <a:rPr lang="en-US" sz="2000" dirty="0"/>
              <a:t> </a:t>
            </a:r>
            <a:r>
              <a:rPr lang="en-US" sz="2000" dirty="0" err="1"/>
              <a:t>নানা</a:t>
            </a:r>
            <a:r>
              <a:rPr lang="en-US" sz="2000" dirty="0"/>
              <a:t> </a:t>
            </a:r>
            <a:r>
              <a:rPr lang="en-US" sz="2000" dirty="0" err="1"/>
              <a:t>উপায়ে</a:t>
            </a:r>
            <a:r>
              <a:rPr lang="en-US" sz="2000" dirty="0"/>
              <a:t> </a:t>
            </a:r>
            <a:r>
              <a:rPr lang="en-US" sz="2000" dirty="0" err="1"/>
              <a:t>রক্ষা</a:t>
            </a:r>
            <a:r>
              <a:rPr lang="en-US" sz="2000" dirty="0"/>
              <a:t> </a:t>
            </a:r>
            <a:r>
              <a:rPr lang="en-US" sz="2000" dirty="0" err="1"/>
              <a:t>করে</a:t>
            </a:r>
            <a:r>
              <a:rPr lang="en-US" sz="2000" dirty="0"/>
              <a:t>।</a:t>
            </a:r>
          </a:p>
        </p:txBody>
      </p:sp>
      <p:pic>
        <p:nvPicPr>
          <p:cNvPr id="4" name="Picture 3" descr="C5E35.jpg"/>
          <p:cNvPicPr>
            <a:picLocks noChangeAspect="1"/>
          </p:cNvPicPr>
          <p:nvPr/>
        </p:nvPicPr>
        <p:blipFill rotWithShape="1">
          <a:blip r:embed="rId2"/>
          <a:srcRect t="55695"/>
          <a:stretch/>
        </p:blipFill>
        <p:spPr>
          <a:xfrm>
            <a:off x="262889" y="28574"/>
            <a:ext cx="6912956" cy="395287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292340" y="611296"/>
            <a:ext cx="327088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Vocabulary</a:t>
            </a:r>
          </a:p>
          <a:p>
            <a:r>
              <a:rPr lang="en-US" sz="2800" dirty="0" smtClean="0"/>
              <a:t>protect </a:t>
            </a:r>
            <a:r>
              <a:rPr lang="en-US" sz="2800" dirty="0"/>
              <a:t>= </a:t>
            </a:r>
            <a:r>
              <a:rPr lang="as-IN" sz="2800" dirty="0"/>
              <a:t>রক্ষা করা</a:t>
            </a:r>
          </a:p>
        </p:txBody>
      </p:sp>
    </p:spTree>
    <p:extLst>
      <p:ext uri="{BB962C8B-B14F-4D97-AF65-F5344CB8AC3E}">
        <p14:creationId xmlns:p14="http://schemas.microsoft.com/office/powerpoint/2010/main" val="4205375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7640" y="4075746"/>
            <a:ext cx="11335154" cy="181588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2800" b="1" dirty="0"/>
              <a:t>3</a:t>
            </a:r>
            <a:r>
              <a:rPr lang="en-US" sz="2800" b="1" dirty="0" smtClean="0"/>
              <a:t>.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b="1" dirty="0"/>
              <a:t>The strong roots of the mangrove trees save the land from the big waves.</a:t>
            </a:r>
            <a:endParaRPr lang="en-US" sz="2800" dirty="0"/>
          </a:p>
          <a:p>
            <a:r>
              <a:rPr lang="en-US" sz="2800" dirty="0"/>
              <a:t/>
            </a:r>
            <a:br>
              <a:rPr lang="en-US" sz="2800" dirty="0"/>
            </a:br>
            <a:r>
              <a:rPr lang="as-IN" sz="2800" b="1" dirty="0"/>
              <a:t>ম্যানগ্রোভ গাছের শক্ত শিকড় বড় বড় ঢেউ থেকে ভূমিকে রক্ষা করে।</a:t>
            </a:r>
            <a:endParaRPr lang="as-IN" sz="2800" dirty="0"/>
          </a:p>
        </p:txBody>
      </p:sp>
      <p:pic>
        <p:nvPicPr>
          <p:cNvPr id="4" name="Picture 3" descr="C5E35.jpg"/>
          <p:cNvPicPr>
            <a:picLocks noChangeAspect="1"/>
          </p:cNvPicPr>
          <p:nvPr/>
        </p:nvPicPr>
        <p:blipFill rotWithShape="1">
          <a:blip r:embed="rId2"/>
          <a:srcRect t="55695"/>
          <a:stretch/>
        </p:blipFill>
        <p:spPr>
          <a:xfrm>
            <a:off x="291464" y="-28575"/>
            <a:ext cx="7033261" cy="402166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968615" y="673209"/>
            <a:ext cx="312801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Vocabulary</a:t>
            </a:r>
          </a:p>
          <a:p>
            <a:r>
              <a:rPr lang="en-US" sz="2800" dirty="0" smtClean="0"/>
              <a:t>strong </a:t>
            </a:r>
            <a:r>
              <a:rPr lang="en-US" sz="2800" dirty="0"/>
              <a:t>= </a:t>
            </a:r>
            <a:r>
              <a:rPr lang="as-IN" sz="2800" dirty="0"/>
              <a:t>শক্ত</a:t>
            </a:r>
          </a:p>
          <a:p>
            <a:r>
              <a:rPr lang="en-US" sz="2800" dirty="0"/>
              <a:t>roots = </a:t>
            </a:r>
            <a:r>
              <a:rPr lang="as-IN" sz="2800" dirty="0"/>
              <a:t>শিকড়</a:t>
            </a:r>
          </a:p>
          <a:p>
            <a:r>
              <a:rPr lang="en-US" sz="2800" dirty="0"/>
              <a:t>waves = </a:t>
            </a:r>
            <a:r>
              <a:rPr lang="as-IN" sz="2800" dirty="0"/>
              <a:t>ঢেউ</a:t>
            </a:r>
          </a:p>
        </p:txBody>
      </p:sp>
    </p:spTree>
    <p:extLst>
      <p:ext uri="{BB962C8B-B14F-4D97-AF65-F5344CB8AC3E}">
        <p14:creationId xmlns:p14="http://schemas.microsoft.com/office/powerpoint/2010/main" val="1716560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1464" y="3647121"/>
            <a:ext cx="10705175" cy="181588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2800" b="1" dirty="0"/>
              <a:t>4</a:t>
            </a:r>
            <a:r>
              <a:rPr lang="en-US" sz="2800" b="1" dirty="0" smtClean="0"/>
              <a:t>.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b="1" dirty="0"/>
              <a:t>The roots keep our lands safe from coastal erosion.</a:t>
            </a:r>
            <a:endParaRPr lang="en-US" sz="2800" dirty="0"/>
          </a:p>
          <a:p>
            <a:r>
              <a:rPr lang="en-US" sz="2800" dirty="0"/>
              <a:t/>
            </a:r>
            <a:br>
              <a:rPr lang="en-US" sz="2800" dirty="0"/>
            </a:br>
            <a:r>
              <a:rPr lang="as-IN" sz="2800" b="1" dirty="0"/>
              <a:t>এই শিকড় আমাদের ভূমিকে উপকূল ভাঙন থেকে নিরাপদ রাখে।</a:t>
            </a:r>
            <a:endParaRPr lang="as-IN" sz="2800" dirty="0"/>
          </a:p>
        </p:txBody>
      </p:sp>
      <p:pic>
        <p:nvPicPr>
          <p:cNvPr id="4" name="Picture 3" descr="C5E35.jpg"/>
          <p:cNvPicPr>
            <a:picLocks noChangeAspect="1"/>
          </p:cNvPicPr>
          <p:nvPr/>
        </p:nvPicPr>
        <p:blipFill rotWithShape="1">
          <a:blip r:embed="rId2"/>
          <a:srcRect t="55695"/>
          <a:stretch/>
        </p:blipFill>
        <p:spPr>
          <a:xfrm>
            <a:off x="291464" y="-28576"/>
            <a:ext cx="6180016" cy="353377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539865" y="782746"/>
            <a:ext cx="583311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Vocabulary</a:t>
            </a:r>
          </a:p>
          <a:p>
            <a:r>
              <a:rPr lang="en-US" sz="2800" dirty="0" smtClean="0"/>
              <a:t>coastal </a:t>
            </a:r>
            <a:r>
              <a:rPr lang="en-US" sz="2800" dirty="0"/>
              <a:t>erosion = </a:t>
            </a:r>
            <a:r>
              <a:rPr lang="as-IN" sz="2800" dirty="0"/>
              <a:t>উপকূল ভাঙন</a:t>
            </a:r>
          </a:p>
          <a:p>
            <a:r>
              <a:rPr lang="en-US" sz="2800" dirty="0"/>
              <a:t>keep safe = </a:t>
            </a:r>
            <a:r>
              <a:rPr lang="as-IN" sz="2800" dirty="0"/>
              <a:t>নিরাপদ রাখা</a:t>
            </a:r>
          </a:p>
        </p:txBody>
      </p:sp>
    </p:spTree>
    <p:extLst>
      <p:ext uri="{BB962C8B-B14F-4D97-AF65-F5344CB8AC3E}">
        <p14:creationId xmlns:p14="http://schemas.microsoft.com/office/powerpoint/2010/main" val="1051474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7665" y="3923346"/>
            <a:ext cx="8950271" cy="181588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2800" b="1" dirty="0"/>
              <a:t>5</a:t>
            </a:r>
            <a:r>
              <a:rPr lang="en-US" sz="2800" b="1" dirty="0" smtClean="0"/>
              <a:t>.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b="1" dirty="0"/>
              <a:t>The Sundarbans is in the southwestern part of Bangladesh.</a:t>
            </a:r>
            <a:endParaRPr lang="en-US" sz="2800" dirty="0"/>
          </a:p>
          <a:p>
            <a:r>
              <a:rPr lang="en-US" sz="2800" dirty="0"/>
              <a:t/>
            </a:r>
            <a:br>
              <a:rPr lang="en-US" sz="2800" dirty="0"/>
            </a:br>
            <a:r>
              <a:rPr lang="as-IN" sz="2800" b="1" dirty="0"/>
              <a:t>সুন্দরবন বাংলাদেশের দক্ষিণ-পশ্চিমাঞ্চলে অবস্থিত।</a:t>
            </a:r>
            <a:endParaRPr lang="as-IN" sz="2800" dirty="0"/>
          </a:p>
        </p:txBody>
      </p:sp>
      <p:pic>
        <p:nvPicPr>
          <p:cNvPr id="4" name="Picture 3" descr="C5E35.jpg"/>
          <p:cNvPicPr>
            <a:picLocks noChangeAspect="1"/>
          </p:cNvPicPr>
          <p:nvPr/>
        </p:nvPicPr>
        <p:blipFill rotWithShape="1">
          <a:blip r:embed="rId2"/>
          <a:srcRect t="55695"/>
          <a:stretch/>
        </p:blipFill>
        <p:spPr>
          <a:xfrm>
            <a:off x="291464" y="38100"/>
            <a:ext cx="6529828" cy="37338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821292" y="584417"/>
            <a:ext cx="583311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Vocabulary</a:t>
            </a:r>
          </a:p>
          <a:p>
            <a:r>
              <a:rPr lang="en-US" sz="2800" dirty="0"/>
              <a:t>southwestern = </a:t>
            </a:r>
            <a:r>
              <a:rPr lang="as-IN" sz="2800" dirty="0"/>
              <a:t>দক্ষিণ-পশ্চিমাঞ্চল</a:t>
            </a:r>
          </a:p>
        </p:txBody>
      </p:sp>
    </p:spTree>
    <p:extLst>
      <p:ext uri="{BB962C8B-B14F-4D97-AF65-F5344CB8AC3E}">
        <p14:creationId xmlns:p14="http://schemas.microsoft.com/office/powerpoint/2010/main" val="1329952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1464" y="4350085"/>
            <a:ext cx="9150262" cy="181588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2800" b="1" dirty="0"/>
              <a:t>6</a:t>
            </a:r>
            <a:r>
              <a:rPr lang="en-US" sz="2800" b="1" dirty="0" smtClean="0"/>
              <a:t>.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b="1" dirty="0"/>
              <a:t>It is located in Khulna, </a:t>
            </a:r>
            <a:r>
              <a:rPr lang="en-US" sz="2800" b="1" dirty="0" err="1"/>
              <a:t>Satkhira</a:t>
            </a:r>
            <a:r>
              <a:rPr lang="en-US" sz="2800" b="1" dirty="0"/>
              <a:t> and </a:t>
            </a:r>
            <a:r>
              <a:rPr lang="en-US" sz="2800" b="1" dirty="0" err="1"/>
              <a:t>Bagerhat</a:t>
            </a:r>
            <a:r>
              <a:rPr lang="en-US" sz="2800" b="1" dirty="0"/>
              <a:t> districts.</a:t>
            </a:r>
            <a:endParaRPr lang="en-US" sz="2800" dirty="0"/>
          </a:p>
          <a:p>
            <a:r>
              <a:rPr lang="en-US" sz="2800" dirty="0"/>
              <a:t/>
            </a:r>
            <a:br>
              <a:rPr lang="en-US" sz="2800" dirty="0"/>
            </a:br>
            <a:r>
              <a:rPr lang="as-IN" sz="2800" b="1" dirty="0"/>
              <a:t>এটি খুলনা, সাতক্ষীরা এবং বাগেরহাট জেলায় অবস্থিত।</a:t>
            </a:r>
            <a:endParaRPr lang="as-IN" sz="2800" dirty="0"/>
          </a:p>
        </p:txBody>
      </p:sp>
      <p:pic>
        <p:nvPicPr>
          <p:cNvPr id="4" name="Picture 3" descr="C5E35.jpg"/>
          <p:cNvPicPr>
            <a:picLocks noChangeAspect="1"/>
          </p:cNvPicPr>
          <p:nvPr/>
        </p:nvPicPr>
        <p:blipFill rotWithShape="1">
          <a:blip r:embed="rId2"/>
          <a:srcRect t="55695"/>
          <a:stretch/>
        </p:blipFill>
        <p:spPr>
          <a:xfrm>
            <a:off x="291464" y="38100"/>
            <a:ext cx="6529828" cy="37338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011792" y="1184492"/>
            <a:ext cx="380860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u="sng" dirty="0"/>
              <a:t>Vocabulary</a:t>
            </a:r>
          </a:p>
          <a:p>
            <a:r>
              <a:rPr lang="en-US" sz="2800" dirty="0" smtClean="0"/>
              <a:t>located </a:t>
            </a:r>
            <a:r>
              <a:rPr lang="en-US" sz="2800" dirty="0"/>
              <a:t>= </a:t>
            </a:r>
            <a:r>
              <a:rPr lang="as-IN" sz="2800" dirty="0"/>
              <a:t>অবস্থিত</a:t>
            </a:r>
          </a:p>
          <a:p>
            <a:r>
              <a:rPr lang="en-US" sz="2800" dirty="0"/>
              <a:t>districts = </a:t>
            </a:r>
            <a:r>
              <a:rPr lang="as-IN" sz="2800" dirty="0"/>
              <a:t>জেলা</a:t>
            </a:r>
          </a:p>
        </p:txBody>
      </p:sp>
      <p:pic>
        <p:nvPicPr>
          <p:cNvPr id="5" name="Picture 4" descr="c5e36.jpg"/>
          <p:cNvPicPr>
            <a:picLocks noChangeAspect="1"/>
          </p:cNvPicPr>
          <p:nvPr/>
        </p:nvPicPr>
        <p:blipFill rotWithShape="1">
          <a:blip r:embed="rId3"/>
          <a:srcRect t="1964" b="18714"/>
          <a:stretch/>
        </p:blipFill>
        <p:spPr>
          <a:xfrm>
            <a:off x="919435" y="-87988"/>
            <a:ext cx="4309789" cy="444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891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7665" y="4294821"/>
            <a:ext cx="10952550" cy="26776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2800" b="1" dirty="0"/>
              <a:t>7</a:t>
            </a:r>
            <a:r>
              <a:rPr lang="en-US" sz="2800" b="1" dirty="0" smtClean="0"/>
              <a:t>.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b="1" dirty="0"/>
              <a:t>It was declared a World Heritage Site by the United Nations </a:t>
            </a:r>
            <a:r>
              <a:rPr lang="en-US" sz="2800" b="1" dirty="0" smtClean="0"/>
              <a:t>Educational,</a:t>
            </a:r>
          </a:p>
          <a:p>
            <a:r>
              <a:rPr lang="en-US" sz="2800" b="1" dirty="0" smtClean="0"/>
              <a:t>Scientific </a:t>
            </a:r>
            <a:r>
              <a:rPr lang="en-US" sz="2800" b="1" dirty="0"/>
              <a:t>and Cultural Organization (UNESCO) in 1997</a:t>
            </a:r>
            <a:r>
              <a:rPr lang="en-US" sz="2800" b="1" dirty="0" smtClean="0"/>
              <a:t>.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as-IN" sz="2800" b="1" dirty="0"/>
              <a:t>১৯৯৭ সালে ইউনেস্কো সুন্দরবনকে বিশ্ব ঐতিহ্যবাহী স্থান </a:t>
            </a:r>
            <a:r>
              <a:rPr lang="as-IN" sz="2800" b="1" dirty="0" smtClean="0"/>
              <a:t>হিসেবে</a:t>
            </a:r>
            <a:endParaRPr lang="en-US" sz="2800" b="1" dirty="0" smtClean="0"/>
          </a:p>
          <a:p>
            <a:r>
              <a:rPr lang="as-IN" sz="2800" b="1" dirty="0" smtClean="0"/>
              <a:t>ঘোষণা </a:t>
            </a:r>
            <a:r>
              <a:rPr lang="as-IN" sz="2800" b="1" dirty="0"/>
              <a:t>করে।</a:t>
            </a:r>
            <a:endParaRPr lang="as-IN" sz="2800" dirty="0"/>
          </a:p>
          <a:p>
            <a:endParaRPr lang="as-IN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4905374" y="670142"/>
            <a:ext cx="7086601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u="sng" dirty="0"/>
              <a:t>Vocabulary</a:t>
            </a:r>
          </a:p>
          <a:p>
            <a:r>
              <a:rPr lang="en-US" sz="2800" dirty="0" smtClean="0"/>
              <a:t>UNESCO: </a:t>
            </a:r>
            <a:r>
              <a:rPr lang="en-US" sz="2800" dirty="0"/>
              <a:t>United Nations Educational,</a:t>
            </a:r>
          </a:p>
          <a:p>
            <a:r>
              <a:rPr lang="en-US" sz="2800" dirty="0"/>
              <a:t>Scientific and Cultural Organization </a:t>
            </a:r>
          </a:p>
          <a:p>
            <a:r>
              <a:rPr lang="as-IN" sz="2800" dirty="0"/>
              <a:t>বিশ্বের শিক্ষা, বিজ্ঞান ও সংস্কৃতি বিষয়ক জাতিসংঘের সংস্থা।</a:t>
            </a:r>
          </a:p>
          <a:p>
            <a:r>
              <a:rPr lang="en-US" sz="2800" dirty="0"/>
              <a:t>World Heritage Site</a:t>
            </a:r>
          </a:p>
          <a:p>
            <a:r>
              <a:rPr lang="as-IN" sz="2800" dirty="0"/>
              <a:t>বিশ্ব ঐতিহ্যবাহী স্থান।</a:t>
            </a:r>
          </a:p>
        </p:txBody>
      </p:sp>
      <p:pic>
        <p:nvPicPr>
          <p:cNvPr id="5" name="Picture 4" descr="c5e36.jpg"/>
          <p:cNvPicPr>
            <a:picLocks noChangeAspect="1"/>
          </p:cNvPicPr>
          <p:nvPr/>
        </p:nvPicPr>
        <p:blipFill rotWithShape="1">
          <a:blip r:embed="rId2"/>
          <a:srcRect t="1964" b="18714"/>
          <a:stretch/>
        </p:blipFill>
        <p:spPr>
          <a:xfrm>
            <a:off x="681989" y="38100"/>
            <a:ext cx="4223385" cy="4359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78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7665" y="4294821"/>
            <a:ext cx="7945893" cy="138499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2800" b="1" dirty="0"/>
              <a:t>8</a:t>
            </a:r>
            <a:r>
              <a:rPr lang="en-US" sz="2800" b="1" dirty="0" smtClean="0"/>
              <a:t>.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b="1" dirty="0"/>
              <a:t>The Sundarbans provides a large number of wildlife</a:t>
            </a:r>
            <a:r>
              <a:rPr lang="en-US" sz="2800" b="1" dirty="0" smtClean="0"/>
              <a:t>.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as-IN" sz="2800" b="1" dirty="0"/>
              <a:t>সুন্দরবনে প্রচুর বন্যপ্রাণী রয়েছে।</a:t>
            </a:r>
            <a:endParaRPr lang="as-IN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4905374" y="670142"/>
            <a:ext cx="708660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u="sng" dirty="0"/>
              <a:t>Vocabulary</a:t>
            </a:r>
          </a:p>
          <a:p>
            <a:r>
              <a:rPr lang="en-US" sz="2800" dirty="0"/>
              <a:t>wildlife = </a:t>
            </a:r>
            <a:r>
              <a:rPr lang="as-IN" sz="2800" dirty="0"/>
              <a:t>বন্যপ্রাণী</a:t>
            </a:r>
          </a:p>
        </p:txBody>
      </p:sp>
      <p:pic>
        <p:nvPicPr>
          <p:cNvPr id="5" name="Picture 4" descr="c5e36.jpg"/>
          <p:cNvPicPr>
            <a:picLocks noChangeAspect="1"/>
          </p:cNvPicPr>
          <p:nvPr/>
        </p:nvPicPr>
        <p:blipFill rotWithShape="1">
          <a:blip r:embed="rId2"/>
          <a:srcRect t="1964" b="18714"/>
          <a:stretch/>
        </p:blipFill>
        <p:spPr>
          <a:xfrm>
            <a:off x="681989" y="38100"/>
            <a:ext cx="4223385" cy="4359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533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7665" y="4294821"/>
            <a:ext cx="11644342" cy="224676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2800" b="1" dirty="0"/>
              <a:t>9</a:t>
            </a:r>
            <a:r>
              <a:rPr lang="en-US" sz="2800" b="1" dirty="0" smtClean="0"/>
              <a:t>.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b="1" dirty="0"/>
              <a:t>The Royal Bengal Tiger, spotted deer, saltwater crocodile, Irrawaddy </a:t>
            </a:r>
            <a:r>
              <a:rPr lang="en-US" sz="2800" b="1" dirty="0" smtClean="0"/>
              <a:t>dolphins</a:t>
            </a:r>
          </a:p>
          <a:p>
            <a:r>
              <a:rPr lang="en-US" sz="2800" b="1" dirty="0" smtClean="0"/>
              <a:t>and </a:t>
            </a:r>
            <a:r>
              <a:rPr lang="en-US" sz="2800" b="1" dirty="0"/>
              <a:t>various types of beautiful birds are the main attractions of this forest</a:t>
            </a:r>
            <a:r>
              <a:rPr lang="en-US" sz="2800" b="1" dirty="0" smtClean="0"/>
              <a:t>.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as-IN" sz="2800" dirty="0">
                <a:latin typeface="SolaimanLipi Normal" pitchFamily="2" charset="0"/>
                <a:cs typeface="SolaimanLipi Normal" pitchFamily="2" charset="0"/>
              </a:rPr>
              <a:t>রয়েল বেঙ্গল টাইগার, চিত্রা হরিণ, লোনা পানির কুমির, ইরাবতী </a:t>
            </a:r>
            <a:r>
              <a:rPr lang="as-IN" sz="2800" dirty="0" smtClean="0">
                <a:latin typeface="SolaimanLipi Normal" pitchFamily="2" charset="0"/>
                <a:cs typeface="SolaimanLipi Normal" pitchFamily="2" charset="0"/>
              </a:rPr>
              <a:t>ডলফিন</a:t>
            </a:r>
            <a:endParaRPr lang="en-US" sz="2800" dirty="0" smtClean="0">
              <a:latin typeface="SolaimanLipi Normal" pitchFamily="2" charset="0"/>
              <a:cs typeface="SolaimanLipi Normal" pitchFamily="2" charset="0"/>
            </a:endParaRPr>
          </a:p>
          <a:p>
            <a:r>
              <a:rPr lang="as-IN" sz="2800" dirty="0" smtClean="0">
                <a:latin typeface="SolaimanLipi Normal" pitchFamily="2" charset="0"/>
                <a:cs typeface="SolaimanLipi Normal" pitchFamily="2" charset="0"/>
              </a:rPr>
              <a:t>এবং </a:t>
            </a:r>
            <a:r>
              <a:rPr lang="as-IN" sz="2800" dirty="0">
                <a:latin typeface="SolaimanLipi Normal" pitchFamily="2" charset="0"/>
                <a:cs typeface="SolaimanLipi Normal" pitchFamily="2" charset="0"/>
              </a:rPr>
              <a:t>বিভিন্ন ধরনের সুন্দর পাখি এই বনের প্রধান আকর্ষণ।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05374" y="670142"/>
            <a:ext cx="7086601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u="sng" dirty="0"/>
              <a:t>Vocabulary</a:t>
            </a:r>
          </a:p>
          <a:p>
            <a:r>
              <a:rPr lang="en-US" sz="2800" dirty="0"/>
              <a:t>spotted deer = </a:t>
            </a:r>
            <a:r>
              <a:rPr lang="as-IN" sz="2800" dirty="0"/>
              <a:t>চিত্রা হরিণ</a:t>
            </a:r>
          </a:p>
          <a:p>
            <a:r>
              <a:rPr lang="en-US" sz="2800" dirty="0"/>
              <a:t>saltwater crocodile = </a:t>
            </a:r>
            <a:r>
              <a:rPr lang="as-IN" sz="2800" dirty="0"/>
              <a:t>লোনা পানির কুমির</a:t>
            </a:r>
          </a:p>
          <a:p>
            <a:r>
              <a:rPr lang="en-US" sz="2800" dirty="0"/>
              <a:t>attractions = </a:t>
            </a:r>
            <a:r>
              <a:rPr lang="as-IN" sz="2800" dirty="0"/>
              <a:t>আকর্ষণ</a:t>
            </a:r>
          </a:p>
        </p:txBody>
      </p:sp>
      <p:pic>
        <p:nvPicPr>
          <p:cNvPr id="5" name="Picture 4" descr="c5e36.jpg"/>
          <p:cNvPicPr>
            <a:picLocks noChangeAspect="1"/>
          </p:cNvPicPr>
          <p:nvPr/>
        </p:nvPicPr>
        <p:blipFill rotWithShape="1">
          <a:blip r:embed="rId2"/>
          <a:srcRect t="1964" b="18714"/>
          <a:stretch/>
        </p:blipFill>
        <p:spPr>
          <a:xfrm>
            <a:off x="681989" y="38100"/>
            <a:ext cx="4223385" cy="4359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09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7665" y="4294821"/>
            <a:ext cx="10916771" cy="181588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2800" b="1" dirty="0"/>
              <a:t>10</a:t>
            </a:r>
            <a:r>
              <a:rPr lang="en-US" sz="2800" b="1" dirty="0" smtClean="0"/>
              <a:t>.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b="1" dirty="0"/>
              <a:t>People visit here from home and abroad to enjoy the natural </a:t>
            </a:r>
            <a:r>
              <a:rPr lang="en-US" sz="2800" b="1" dirty="0" smtClean="0"/>
              <a:t>beauties</a:t>
            </a:r>
          </a:p>
          <a:p>
            <a:r>
              <a:rPr lang="en-US" sz="2800" b="1" dirty="0" smtClean="0"/>
              <a:t>and </a:t>
            </a:r>
            <a:r>
              <a:rPr lang="en-US" sz="2800" b="1" dirty="0"/>
              <a:t>the wildlife.</a:t>
            </a:r>
            <a:endParaRPr lang="en-US" sz="2800" dirty="0"/>
          </a:p>
          <a:p>
            <a:r>
              <a:rPr lang="as-IN" sz="2800" dirty="0" smtClean="0">
                <a:latin typeface="SolaimanLipi Normal" pitchFamily="2" charset="0"/>
                <a:cs typeface="SolaimanLipi Normal" pitchFamily="2" charset="0"/>
              </a:rPr>
              <a:t>দেশ-বিদেশ </a:t>
            </a:r>
            <a:r>
              <a:rPr lang="as-IN" sz="2800" dirty="0">
                <a:latin typeface="SolaimanLipi Normal" pitchFamily="2" charset="0"/>
                <a:cs typeface="SolaimanLipi Normal" pitchFamily="2" charset="0"/>
              </a:rPr>
              <a:t>থেকে মানুষ প্রাকৃতিক সৌন্দর্য ও বন্যপ্রাণী উপভোগ করতে এখানে আসে।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05374" y="670142"/>
            <a:ext cx="708660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u="sng" dirty="0"/>
              <a:t>Vocabulary</a:t>
            </a:r>
          </a:p>
          <a:p>
            <a:r>
              <a:rPr lang="en-US" sz="2800" dirty="0"/>
              <a:t>abroad = </a:t>
            </a:r>
            <a:r>
              <a:rPr lang="as-IN" sz="2800" dirty="0"/>
              <a:t>বিদেশ</a:t>
            </a:r>
          </a:p>
          <a:p>
            <a:r>
              <a:rPr lang="en-US" sz="2800" dirty="0"/>
              <a:t>natural beauties = </a:t>
            </a:r>
            <a:r>
              <a:rPr lang="as-IN" sz="2800" dirty="0"/>
              <a:t>প্রাকৃতিক সৌন্দর্য</a:t>
            </a:r>
          </a:p>
        </p:txBody>
      </p:sp>
      <p:pic>
        <p:nvPicPr>
          <p:cNvPr id="5" name="Picture 4" descr="c5e36.jpg"/>
          <p:cNvPicPr>
            <a:picLocks noChangeAspect="1"/>
          </p:cNvPicPr>
          <p:nvPr/>
        </p:nvPicPr>
        <p:blipFill rotWithShape="1">
          <a:blip r:embed="rId2"/>
          <a:srcRect t="1964" b="18714"/>
          <a:stretch/>
        </p:blipFill>
        <p:spPr>
          <a:xfrm>
            <a:off x="681989" y="38100"/>
            <a:ext cx="4223385" cy="4359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593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7665" y="4294821"/>
            <a:ext cx="6062878" cy="181588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2800" b="1" dirty="0"/>
              <a:t>11</a:t>
            </a:r>
            <a:r>
              <a:rPr lang="en-US" sz="2800" b="1" dirty="0" smtClean="0"/>
              <a:t>.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b="1" dirty="0"/>
              <a:t>The Sundarbans helps us in many ways.</a:t>
            </a:r>
            <a:endParaRPr lang="en-US" sz="2800" dirty="0"/>
          </a:p>
          <a:p>
            <a:r>
              <a:rPr lang="en-US" sz="2800" dirty="0"/>
              <a:t/>
            </a:r>
            <a:br>
              <a:rPr lang="en-US" sz="2800" dirty="0"/>
            </a:br>
            <a:r>
              <a:rPr lang="as-IN" sz="2800" dirty="0">
                <a:latin typeface="SolaimanLipi Normal" pitchFamily="2" charset="0"/>
                <a:cs typeface="SolaimanLipi Normal" pitchFamily="2" charset="0"/>
              </a:rPr>
              <a:t>সুন্দরবন আমাদের নানা ভাবে সাহায্য করে।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05374" y="670142"/>
            <a:ext cx="708660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u="sng" dirty="0"/>
              <a:t>Vocabulary</a:t>
            </a:r>
          </a:p>
          <a:p>
            <a:r>
              <a:rPr lang="en-US" sz="2800" dirty="0" smtClean="0"/>
              <a:t>help = </a:t>
            </a:r>
            <a:r>
              <a:rPr lang="en-US" sz="2800" dirty="0" err="1" smtClean="0"/>
              <a:t>সাহায্য</a:t>
            </a:r>
            <a:r>
              <a:rPr lang="en-US" sz="2800" dirty="0" smtClean="0"/>
              <a:t> </a:t>
            </a:r>
            <a:r>
              <a:rPr lang="en-US" sz="2800" dirty="0" err="1" smtClean="0"/>
              <a:t>করা</a:t>
            </a:r>
            <a:endParaRPr lang="en-US" sz="2800" dirty="0" smtClean="0"/>
          </a:p>
          <a:p>
            <a:r>
              <a:rPr lang="en-US" sz="2800" dirty="0"/>
              <a:t>in many </a:t>
            </a:r>
            <a:r>
              <a:rPr lang="en-US" sz="2800" dirty="0" smtClean="0"/>
              <a:t>ways= </a:t>
            </a:r>
            <a:r>
              <a:rPr lang="en-US" sz="2800" dirty="0" err="1" smtClean="0"/>
              <a:t>নানা</a:t>
            </a:r>
            <a:r>
              <a:rPr lang="en-US" sz="2800" dirty="0" smtClean="0"/>
              <a:t> </a:t>
            </a:r>
            <a:r>
              <a:rPr lang="en-US" sz="2800" dirty="0" err="1" smtClean="0"/>
              <a:t>ভাবে</a:t>
            </a:r>
            <a:endParaRPr lang="as-IN" sz="2800" dirty="0"/>
          </a:p>
        </p:txBody>
      </p:sp>
      <p:pic>
        <p:nvPicPr>
          <p:cNvPr id="5" name="Picture 4" descr="c5e36.jpg"/>
          <p:cNvPicPr>
            <a:picLocks noChangeAspect="1"/>
          </p:cNvPicPr>
          <p:nvPr/>
        </p:nvPicPr>
        <p:blipFill rotWithShape="1">
          <a:blip r:embed="rId2"/>
          <a:srcRect t="1964" b="18714"/>
          <a:stretch/>
        </p:blipFill>
        <p:spPr>
          <a:xfrm>
            <a:off x="681989" y="38100"/>
            <a:ext cx="4223385" cy="4359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473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0243" y="4618671"/>
            <a:ext cx="9150262" cy="138499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2800" b="1" dirty="0"/>
              <a:t>12</a:t>
            </a:r>
            <a:r>
              <a:rPr lang="en-US" sz="2800" b="1" dirty="0" smtClean="0"/>
              <a:t>.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b="1" dirty="0"/>
              <a:t>It guards our land from tsunamis, cyclones, and tidal waves</a:t>
            </a:r>
            <a:r>
              <a:rPr lang="en-US" sz="2800" b="1" dirty="0" smtClean="0"/>
              <a:t>.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as-IN" sz="2800" dirty="0">
                <a:latin typeface="SolaimanLipi Normal" pitchFamily="2" charset="0"/>
                <a:cs typeface="SolaimanLipi Normal" pitchFamily="2" charset="0"/>
              </a:rPr>
              <a:t>এটি সুনামি, ঘূর্ণিঝড় এবং জলোচ্ছ্বাস থেকে আমাদের দেশকে রক্ষা করে।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05374" y="670142"/>
            <a:ext cx="457513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u="sng" dirty="0"/>
              <a:t>Vocabulary</a:t>
            </a:r>
          </a:p>
          <a:p>
            <a:r>
              <a:rPr lang="en-US" sz="2800" dirty="0"/>
              <a:t>guards = </a:t>
            </a:r>
            <a:r>
              <a:rPr lang="as-IN" sz="2800" dirty="0"/>
              <a:t>রক্ষা করে</a:t>
            </a:r>
          </a:p>
          <a:p>
            <a:r>
              <a:rPr lang="en-US" sz="2800" dirty="0"/>
              <a:t>tsunami = </a:t>
            </a:r>
            <a:r>
              <a:rPr lang="as-IN" sz="2800" dirty="0"/>
              <a:t>সুনামি</a:t>
            </a:r>
          </a:p>
          <a:p>
            <a:r>
              <a:rPr lang="en-US" sz="2800" dirty="0"/>
              <a:t>cyclone = </a:t>
            </a:r>
            <a:r>
              <a:rPr lang="as-IN" sz="2800" dirty="0"/>
              <a:t>ঘূর্ণিঝড়</a:t>
            </a:r>
          </a:p>
          <a:p>
            <a:r>
              <a:rPr lang="en-US" sz="2800" dirty="0"/>
              <a:t>tidal waves = </a:t>
            </a:r>
            <a:r>
              <a:rPr lang="as-IN" sz="2800" dirty="0"/>
              <a:t>জলোচ্ছ্বাস</a:t>
            </a:r>
          </a:p>
        </p:txBody>
      </p:sp>
      <p:pic>
        <p:nvPicPr>
          <p:cNvPr id="5" name="Picture 4" descr="c5e36.jpg"/>
          <p:cNvPicPr>
            <a:picLocks noChangeAspect="1"/>
          </p:cNvPicPr>
          <p:nvPr/>
        </p:nvPicPr>
        <p:blipFill rotWithShape="1">
          <a:blip r:embed="rId2"/>
          <a:srcRect t="1964" b="18714"/>
          <a:stretch/>
        </p:blipFill>
        <p:spPr>
          <a:xfrm>
            <a:off x="681989" y="38100"/>
            <a:ext cx="4223385" cy="4359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103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0243" y="4618671"/>
            <a:ext cx="8920006" cy="138499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2800" b="1" dirty="0"/>
              <a:t>13</a:t>
            </a:r>
            <a:r>
              <a:rPr lang="en-US" sz="2800" b="1" dirty="0" smtClean="0"/>
              <a:t>.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b="1" dirty="0"/>
              <a:t>The Sundarbans is a habitat for many endangered animals</a:t>
            </a:r>
            <a:r>
              <a:rPr lang="en-US" sz="2800" b="1" dirty="0" smtClean="0"/>
              <a:t>.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as-IN" sz="2800" dirty="0">
                <a:latin typeface="SolaimanLipi Normal" pitchFamily="2" charset="0"/>
                <a:cs typeface="SolaimanLipi Normal" pitchFamily="2" charset="0"/>
              </a:rPr>
              <a:t>সুন্দরবন অনেক বিপন্ন প্রাণীর আবাসস্থল।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05374" y="670142"/>
            <a:ext cx="457513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u="sng" dirty="0"/>
              <a:t>Vocabulary</a:t>
            </a:r>
          </a:p>
          <a:p>
            <a:r>
              <a:rPr lang="en-US" sz="2800" dirty="0"/>
              <a:t>habitat = </a:t>
            </a:r>
            <a:r>
              <a:rPr lang="as-IN" sz="2800" dirty="0"/>
              <a:t>আবাসস্থল</a:t>
            </a:r>
          </a:p>
          <a:p>
            <a:r>
              <a:rPr lang="en-US" sz="2800" dirty="0"/>
              <a:t>endangered = </a:t>
            </a:r>
            <a:r>
              <a:rPr lang="as-IN" sz="2800" dirty="0"/>
              <a:t>বিপন্ন</a:t>
            </a:r>
          </a:p>
        </p:txBody>
      </p:sp>
      <p:pic>
        <p:nvPicPr>
          <p:cNvPr id="5" name="Picture 4" descr="c5e36.jpg"/>
          <p:cNvPicPr>
            <a:picLocks noChangeAspect="1"/>
          </p:cNvPicPr>
          <p:nvPr/>
        </p:nvPicPr>
        <p:blipFill rotWithShape="1">
          <a:blip r:embed="rId2"/>
          <a:srcRect t="1964" b="18714"/>
          <a:stretch/>
        </p:blipFill>
        <p:spPr>
          <a:xfrm>
            <a:off x="681989" y="38100"/>
            <a:ext cx="4223385" cy="4359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222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0243" y="4618671"/>
            <a:ext cx="8775159" cy="138499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2800" b="1" dirty="0"/>
              <a:t>14</a:t>
            </a:r>
            <a:r>
              <a:rPr lang="en-US" sz="2800" b="1" dirty="0" smtClean="0"/>
              <a:t>.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b="1" dirty="0"/>
              <a:t>It is also a good source of palm leaves, wood and honey</a:t>
            </a:r>
            <a:r>
              <a:rPr lang="en-US" sz="2800" b="1" dirty="0" smtClean="0"/>
              <a:t>.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err="1">
                <a:latin typeface="SolaimanLipi Normal" pitchFamily="2" charset="0"/>
                <a:cs typeface="SolaimanLipi Normal" pitchFamily="2" charset="0"/>
              </a:rPr>
              <a:t>এটি</a:t>
            </a:r>
            <a:r>
              <a:rPr lang="en-US" sz="2800" dirty="0">
                <a:latin typeface="SolaimanLipi Normal" pitchFamily="2" charset="0"/>
                <a:cs typeface="SolaimanLipi Normal" pitchFamily="2" charset="0"/>
              </a:rPr>
              <a:t> </a:t>
            </a:r>
            <a:r>
              <a:rPr lang="en-US" sz="2800" dirty="0" err="1">
                <a:latin typeface="SolaimanLipi Normal" pitchFamily="2" charset="0"/>
                <a:cs typeface="SolaimanLipi Normal" pitchFamily="2" charset="0"/>
              </a:rPr>
              <a:t>তালপাতা</a:t>
            </a:r>
            <a:r>
              <a:rPr lang="en-US" sz="2800" dirty="0">
                <a:latin typeface="SolaimanLipi Normal" pitchFamily="2" charset="0"/>
                <a:cs typeface="SolaimanLipi Normal" pitchFamily="2" charset="0"/>
              </a:rPr>
              <a:t>, </a:t>
            </a:r>
            <a:r>
              <a:rPr lang="en-US" sz="2800" dirty="0" err="1">
                <a:latin typeface="SolaimanLipi Normal" pitchFamily="2" charset="0"/>
                <a:cs typeface="SolaimanLipi Normal" pitchFamily="2" charset="0"/>
              </a:rPr>
              <a:t>কাঠ</a:t>
            </a:r>
            <a:r>
              <a:rPr lang="en-US" sz="2800" dirty="0">
                <a:latin typeface="SolaimanLipi Normal" pitchFamily="2" charset="0"/>
                <a:cs typeface="SolaimanLipi Normal" pitchFamily="2" charset="0"/>
              </a:rPr>
              <a:t> </a:t>
            </a:r>
            <a:r>
              <a:rPr lang="en-US" sz="2800" dirty="0" err="1">
                <a:latin typeface="SolaimanLipi Normal" pitchFamily="2" charset="0"/>
                <a:cs typeface="SolaimanLipi Normal" pitchFamily="2" charset="0"/>
              </a:rPr>
              <a:t>এবং</a:t>
            </a:r>
            <a:r>
              <a:rPr lang="en-US" sz="2800" dirty="0">
                <a:latin typeface="SolaimanLipi Normal" pitchFamily="2" charset="0"/>
                <a:cs typeface="SolaimanLipi Normal" pitchFamily="2" charset="0"/>
              </a:rPr>
              <a:t> </a:t>
            </a:r>
            <a:r>
              <a:rPr lang="en-US" sz="2800" dirty="0" err="1" smtClean="0">
                <a:latin typeface="SolaimanLipi Normal" pitchFamily="2" charset="0"/>
                <a:cs typeface="SolaimanLipi Normal" pitchFamily="2" charset="0"/>
              </a:rPr>
              <a:t>মধুরও</a:t>
            </a:r>
            <a:r>
              <a:rPr lang="en-US" sz="2800" dirty="0" smtClean="0">
                <a:latin typeface="SolaimanLipi Normal" pitchFamily="2" charset="0"/>
                <a:cs typeface="SolaimanLipi Normal" pitchFamily="2" charset="0"/>
              </a:rPr>
              <a:t> </a:t>
            </a:r>
            <a:r>
              <a:rPr lang="en-US" sz="2800" dirty="0" err="1">
                <a:latin typeface="SolaimanLipi Normal" pitchFamily="2" charset="0"/>
                <a:cs typeface="SolaimanLipi Normal" pitchFamily="2" charset="0"/>
              </a:rPr>
              <a:t>একটি</a:t>
            </a:r>
            <a:r>
              <a:rPr lang="en-US" sz="2800" dirty="0">
                <a:latin typeface="SolaimanLipi Normal" pitchFamily="2" charset="0"/>
                <a:cs typeface="SolaimanLipi Normal" pitchFamily="2" charset="0"/>
              </a:rPr>
              <a:t> </a:t>
            </a:r>
            <a:r>
              <a:rPr lang="en-US" sz="2800" dirty="0" err="1">
                <a:latin typeface="SolaimanLipi Normal" pitchFamily="2" charset="0"/>
                <a:cs typeface="SolaimanLipi Normal" pitchFamily="2" charset="0"/>
              </a:rPr>
              <a:t>গুরুত্বপূর্ণ</a:t>
            </a:r>
            <a:r>
              <a:rPr lang="en-US" sz="2800" dirty="0">
                <a:latin typeface="SolaimanLipi Normal" pitchFamily="2" charset="0"/>
                <a:cs typeface="SolaimanLipi Normal" pitchFamily="2" charset="0"/>
              </a:rPr>
              <a:t> </a:t>
            </a:r>
            <a:r>
              <a:rPr lang="en-US" sz="2800" dirty="0" err="1">
                <a:latin typeface="SolaimanLipi Normal" pitchFamily="2" charset="0"/>
                <a:cs typeface="SolaimanLipi Normal" pitchFamily="2" charset="0"/>
              </a:rPr>
              <a:t>উৎস</a:t>
            </a:r>
            <a:r>
              <a:rPr lang="en-US" sz="2800" dirty="0">
                <a:latin typeface="SolaimanLipi Normal" pitchFamily="2" charset="0"/>
                <a:cs typeface="SolaimanLipi Normal" pitchFamily="2" charset="0"/>
              </a:rPr>
              <a:t>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05374" y="670142"/>
            <a:ext cx="457513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u="sng" dirty="0"/>
              <a:t>Vocabulary</a:t>
            </a:r>
          </a:p>
          <a:p>
            <a:r>
              <a:rPr lang="en-US" sz="2800" dirty="0"/>
              <a:t>source = </a:t>
            </a:r>
            <a:r>
              <a:rPr lang="as-IN" sz="2800" dirty="0"/>
              <a:t>উৎস</a:t>
            </a:r>
          </a:p>
          <a:p>
            <a:r>
              <a:rPr lang="en-US" sz="2800" dirty="0"/>
              <a:t>palm leaves = </a:t>
            </a:r>
            <a:r>
              <a:rPr lang="as-IN" sz="2800" dirty="0"/>
              <a:t>তালপাতা</a:t>
            </a:r>
          </a:p>
          <a:p>
            <a:r>
              <a:rPr lang="en-US" sz="2800" dirty="0"/>
              <a:t>wood = </a:t>
            </a:r>
            <a:r>
              <a:rPr lang="as-IN" sz="2800" dirty="0"/>
              <a:t>কাঠ</a:t>
            </a:r>
          </a:p>
          <a:p>
            <a:r>
              <a:rPr lang="en-US" sz="2800" dirty="0"/>
              <a:t>honey = </a:t>
            </a:r>
            <a:r>
              <a:rPr lang="as-IN" sz="2800" dirty="0"/>
              <a:t>মধু</a:t>
            </a:r>
          </a:p>
        </p:txBody>
      </p:sp>
      <p:pic>
        <p:nvPicPr>
          <p:cNvPr id="5" name="Picture 4" descr="c5e36.jpg"/>
          <p:cNvPicPr>
            <a:picLocks noChangeAspect="1"/>
          </p:cNvPicPr>
          <p:nvPr/>
        </p:nvPicPr>
        <p:blipFill rotWithShape="1">
          <a:blip r:embed="rId2"/>
          <a:srcRect t="1964" b="18714"/>
          <a:stretch/>
        </p:blipFill>
        <p:spPr>
          <a:xfrm>
            <a:off x="681989" y="38100"/>
            <a:ext cx="4223385" cy="4359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912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0243" y="4618671"/>
            <a:ext cx="8480911" cy="138499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2800" b="1" dirty="0"/>
              <a:t>15</a:t>
            </a:r>
            <a:r>
              <a:rPr lang="en-US" sz="2800" b="1" dirty="0" smtClean="0"/>
              <a:t>.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b="1" dirty="0"/>
              <a:t>Local people collect these resources for their livelihood</a:t>
            </a:r>
            <a:r>
              <a:rPr lang="en-US" sz="2800" b="1" dirty="0" smtClean="0"/>
              <a:t>.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as-IN" sz="2800" dirty="0">
                <a:latin typeface="SolaimanLipi Normal" pitchFamily="2" charset="0"/>
                <a:cs typeface="SolaimanLipi Normal" pitchFamily="2" charset="0"/>
              </a:rPr>
              <a:t>স্থানীয় মানুষ তাদের জীবিকার জন্য এসব সম্পদ সংগ্রহ করে।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05374" y="670142"/>
            <a:ext cx="4575131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u="sng" dirty="0"/>
              <a:t>Vocabulary</a:t>
            </a:r>
          </a:p>
          <a:p>
            <a:r>
              <a:rPr lang="en-US" sz="2800" dirty="0"/>
              <a:t>local people = </a:t>
            </a:r>
            <a:r>
              <a:rPr lang="as-IN" sz="2800" dirty="0"/>
              <a:t>স্থানীয় মানুষ</a:t>
            </a:r>
          </a:p>
          <a:p>
            <a:r>
              <a:rPr lang="en-US" sz="2800" dirty="0"/>
              <a:t>resources = </a:t>
            </a:r>
            <a:r>
              <a:rPr lang="as-IN" sz="2800" dirty="0"/>
              <a:t>সম্পদ</a:t>
            </a:r>
          </a:p>
          <a:p>
            <a:r>
              <a:rPr lang="en-US" sz="2800" dirty="0"/>
              <a:t>livelihood = </a:t>
            </a:r>
            <a:r>
              <a:rPr lang="as-IN" sz="2800" dirty="0"/>
              <a:t>জীবিকা</a:t>
            </a:r>
          </a:p>
        </p:txBody>
      </p:sp>
      <p:pic>
        <p:nvPicPr>
          <p:cNvPr id="5" name="Picture 4" descr="c5e36.jpg"/>
          <p:cNvPicPr>
            <a:picLocks noChangeAspect="1"/>
          </p:cNvPicPr>
          <p:nvPr/>
        </p:nvPicPr>
        <p:blipFill rotWithShape="1">
          <a:blip r:embed="rId2"/>
          <a:srcRect t="1964" b="18714"/>
          <a:stretch/>
        </p:blipFill>
        <p:spPr>
          <a:xfrm>
            <a:off x="681989" y="38100"/>
            <a:ext cx="4223385" cy="4359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317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4993" y="4618671"/>
            <a:ext cx="10790775" cy="126188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2800" b="1" dirty="0"/>
              <a:t>16</a:t>
            </a:r>
            <a:r>
              <a:rPr lang="en-US" sz="2800" b="1" dirty="0" smtClean="0"/>
              <a:t>.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400" b="1" dirty="0"/>
              <a:t>To keep our country safe from natural </a:t>
            </a:r>
            <a:r>
              <a:rPr lang="en-US" sz="2400" b="1" dirty="0" smtClean="0"/>
              <a:t>disasters, we </a:t>
            </a:r>
            <a:r>
              <a:rPr lang="en-US" sz="2400" b="1" dirty="0"/>
              <a:t>should protect the Sundarbans</a:t>
            </a:r>
            <a:r>
              <a:rPr lang="en-US" sz="2400" b="1" dirty="0" smtClean="0"/>
              <a:t>.</a:t>
            </a:r>
            <a:r>
              <a:rPr lang="en-US" sz="2400" b="1" dirty="0"/>
              <a:t/>
            </a:r>
            <a:br>
              <a:rPr lang="en-US" sz="2400" b="1" dirty="0"/>
            </a:br>
            <a:r>
              <a:rPr lang="as-IN" sz="2400" dirty="0">
                <a:latin typeface="SolaimanLipi Normal" pitchFamily="2" charset="0"/>
                <a:cs typeface="SolaimanLipi Normal" pitchFamily="2" charset="0"/>
              </a:rPr>
              <a:t>প্রাকৃতিক দুর্যোগ থেকে আমাদের দেশকে নিরাপদ রাখতে আমাদের সুন্দরবন রক্ষা করা উচিত।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05374" y="670142"/>
            <a:ext cx="6657976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u="sng" dirty="0"/>
              <a:t>Vocabulary</a:t>
            </a:r>
          </a:p>
          <a:p>
            <a:r>
              <a:rPr lang="en-US" sz="2800" dirty="0"/>
              <a:t>natural disasters = </a:t>
            </a:r>
            <a:r>
              <a:rPr lang="as-IN" sz="2800" dirty="0"/>
              <a:t>প্রাকৃতিক দুর্যোগ</a:t>
            </a:r>
          </a:p>
          <a:p>
            <a:r>
              <a:rPr lang="en-US" sz="2800" dirty="0"/>
              <a:t>protect = </a:t>
            </a:r>
            <a:r>
              <a:rPr lang="as-IN" sz="2800" dirty="0"/>
              <a:t>রক্ষা করা</a:t>
            </a:r>
          </a:p>
          <a:p>
            <a:r>
              <a:rPr lang="en-US" sz="2800" dirty="0"/>
              <a:t>should = </a:t>
            </a:r>
            <a:r>
              <a:rPr lang="as-IN" sz="2800" dirty="0"/>
              <a:t>উচিত</a:t>
            </a:r>
          </a:p>
        </p:txBody>
      </p:sp>
      <p:pic>
        <p:nvPicPr>
          <p:cNvPr id="5" name="Picture 4" descr="c5e36.jpg"/>
          <p:cNvPicPr>
            <a:picLocks noChangeAspect="1"/>
          </p:cNvPicPr>
          <p:nvPr/>
        </p:nvPicPr>
        <p:blipFill rotWithShape="1">
          <a:blip r:embed="rId2"/>
          <a:srcRect t="1964" b="18714"/>
          <a:stretch/>
        </p:blipFill>
        <p:spPr>
          <a:xfrm>
            <a:off x="681989" y="38100"/>
            <a:ext cx="4223385" cy="4359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814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5E3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5175" y="-9526"/>
            <a:ext cx="5314950" cy="685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056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5e3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9524"/>
            <a:ext cx="5257800" cy="6841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837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39208" y="110609"/>
            <a:ext cx="47579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🌟 Final Classroom Summary</a:t>
            </a:r>
          </a:p>
        </p:txBody>
      </p:sp>
      <p:sp>
        <p:nvSpPr>
          <p:cNvPr id="3" name="Rectangle 2"/>
          <p:cNvSpPr/>
          <p:nvPr/>
        </p:nvSpPr>
        <p:spPr>
          <a:xfrm>
            <a:off x="1091216" y="734913"/>
            <a:ext cx="41728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Q. What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Sundarbans?</a:t>
            </a:r>
          </a:p>
        </p:txBody>
      </p:sp>
      <p:sp>
        <p:nvSpPr>
          <p:cNvPr id="4" name="Rectangle 3"/>
          <p:cNvSpPr/>
          <p:nvPr/>
        </p:nvSpPr>
        <p:spPr>
          <a:xfrm>
            <a:off x="1091216" y="1354038"/>
            <a:ext cx="7200946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Ans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It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 large mangrove forest in Bangladesh.</a:t>
            </a:r>
          </a:p>
        </p:txBody>
      </p:sp>
      <p:sp>
        <p:nvSpPr>
          <p:cNvPr id="5" name="Rectangle 4"/>
          <p:cNvSpPr/>
          <p:nvPr/>
        </p:nvSpPr>
        <p:spPr>
          <a:xfrm>
            <a:off x="1015016" y="2163663"/>
            <a:ext cx="34723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Q. Where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it located?</a:t>
            </a:r>
          </a:p>
        </p:txBody>
      </p:sp>
      <p:sp>
        <p:nvSpPr>
          <p:cNvPr id="6" name="Rectangle 5"/>
          <p:cNvSpPr/>
          <p:nvPr/>
        </p:nvSpPr>
        <p:spPr>
          <a:xfrm>
            <a:off x="1072166" y="2744688"/>
            <a:ext cx="7617919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Ans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located in Khulna,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Satkhira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Bagerhat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Rectangle 6"/>
          <p:cNvSpPr/>
          <p:nvPr/>
        </p:nvSpPr>
        <p:spPr>
          <a:xfrm>
            <a:off x="1015016" y="3516213"/>
            <a:ext cx="56766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Q.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 is the Sundarbans important?</a:t>
            </a:r>
          </a:p>
        </p:txBody>
      </p:sp>
      <p:sp>
        <p:nvSpPr>
          <p:cNvPr id="8" name="Rectangle 7"/>
          <p:cNvSpPr/>
          <p:nvPr/>
        </p:nvSpPr>
        <p:spPr>
          <a:xfrm>
            <a:off x="1081691" y="4173438"/>
            <a:ext cx="9359935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Ans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protects our country and is home to many wild animals.</a:t>
            </a:r>
          </a:p>
        </p:txBody>
      </p:sp>
      <p:sp>
        <p:nvSpPr>
          <p:cNvPr id="9" name="Rectangle 8"/>
          <p:cNvSpPr/>
          <p:nvPr/>
        </p:nvSpPr>
        <p:spPr>
          <a:xfrm>
            <a:off x="1015016" y="4878288"/>
            <a:ext cx="362144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Q.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should we do?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72166" y="5421213"/>
            <a:ext cx="6105839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Ans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should protect the Sundarbans.</a:t>
            </a:r>
          </a:p>
        </p:txBody>
      </p:sp>
    </p:spTree>
    <p:extLst>
      <p:ext uri="{BB962C8B-B14F-4D97-AF65-F5344CB8AC3E}">
        <p14:creationId xmlns:p14="http://schemas.microsoft.com/office/powerpoint/2010/main" val="410285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6" grpId="0" animBg="1"/>
      <p:bldP spid="7" grpId="0"/>
      <p:bldP spid="8" grpId="0" animBg="1"/>
      <p:bldP spid="9" grpId="0"/>
      <p:bldP spid="1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60711" y="12710"/>
            <a:ext cx="2651431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/>
            </a:pPr>
            <a:r>
              <a:rPr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Home Task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914400"/>
            <a:ext cx="4628960" cy="175432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  <a:defRPr sz="2000"/>
            </a:pPr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 the passage.</a:t>
            </a:r>
          </a:p>
          <a:p>
            <a:pPr marL="571500" indent="-571500">
              <a:buFont typeface="Arial" panose="020B0604020202020204" pitchFamily="34" charset="0"/>
              <a:buChar char="•"/>
              <a:defRPr sz="2000"/>
            </a:pPr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Learn vocabulary.</a:t>
            </a:r>
          </a:p>
          <a:p>
            <a:pPr marL="571500" indent="-571500">
              <a:buFont typeface="Arial" panose="020B0604020202020204" pitchFamily="34" charset="0"/>
              <a:buChar char="•"/>
              <a:defRPr sz="2000"/>
            </a:pPr>
            <a:r>
              <a:rPr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Write five sentences.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</TotalTime>
  <Words>479</Words>
  <Application>Microsoft Office PowerPoint</Application>
  <PresentationFormat>Custom</PresentationFormat>
  <Paragraphs>153</Paragraphs>
  <Slides>26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Calibri</vt:lpstr>
      <vt:lpstr>SolaimanLipi Normal</vt:lpstr>
      <vt:lpstr>Times New Roman</vt:lpstr>
      <vt:lpstr>Vrinda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Anisur</cp:lastModifiedBy>
  <cp:revision>38</cp:revision>
  <dcterms:created xsi:type="dcterms:W3CDTF">2013-01-27T09:14:16Z</dcterms:created>
  <dcterms:modified xsi:type="dcterms:W3CDTF">2026-07-04T01:25:56Z</dcterms:modified>
  <cp:category/>
</cp:coreProperties>
</file>