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7" r:id="rId1"/>
  </p:sldMasterIdLst>
  <p:notesMasterIdLst>
    <p:notesMasterId r:id="rId13"/>
  </p:notesMasterIdLst>
  <p:handoutMasterIdLst>
    <p:handoutMasterId r:id="rId14"/>
  </p:handoutMasterIdLst>
  <p:sldIdLst>
    <p:sldId id="256" r:id="rId2"/>
    <p:sldId id="288" r:id="rId3"/>
    <p:sldId id="262" r:id="rId4"/>
    <p:sldId id="263" r:id="rId5"/>
    <p:sldId id="272" r:id="rId6"/>
    <p:sldId id="297" r:id="rId7"/>
    <p:sldId id="290" r:id="rId8"/>
    <p:sldId id="298" r:id="rId9"/>
    <p:sldId id="292" r:id="rId10"/>
    <p:sldId id="296" r:id="rId11"/>
    <p:sldId id="269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4ykm+xCA9E3gElsoNImgYw==" hashData="UVYNMafXPn72Jf6TRYL3gW+nWOhHDHgtIpy6PrDnEezAvi/NspYlSGbP80/l34zrnzTwns9Wuiu7zufScJJqTA=="/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0" autoAdjust="0"/>
    <p:restoredTop sz="86562" autoAdjust="0"/>
  </p:normalViewPr>
  <p:slideViewPr>
    <p:cSldViewPr snapToGrid="0">
      <p:cViewPr varScale="1">
        <p:scale>
          <a:sx n="92" d="100"/>
          <a:sy n="92" d="100"/>
        </p:scale>
        <p:origin x="432" y="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19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0" d="100"/>
          <a:sy n="50" d="100"/>
        </p:scale>
        <p:origin x="2708" y="4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D37002A-1626-61B6-F8CC-587FFEFD077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AD1F71-8A9E-6738-AB29-F135A5BA542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E90F24-0468-4501-9480-DDE81620027A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2D6A52-BBBE-2E0D-3512-6D2D7DC59D4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7A8AB4-EEAA-CDA8-2DA4-DD34264509C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F7288A-8987-4ED3-B512-4597AB591B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55047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BF76A6-10FC-4F98-976A-325BA8F0CCFE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1E074D-357D-4272-9526-F78E58BC1D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3563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E074D-357D-4272-9526-F78E58BC1D7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29485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E074D-357D-4272-9526-F78E58BC1D7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64722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E074D-357D-4272-9526-F78E58BC1D7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8358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E074D-357D-4272-9526-F78E58BC1D7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00363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E074D-357D-4272-9526-F78E58BC1D7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96361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E074D-357D-4272-9526-F78E58BC1D7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87282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E074D-357D-4272-9526-F78E58BC1D7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12318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E074D-357D-4272-9526-F78E58BC1D7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0444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E074D-357D-4272-9526-F78E58BC1D7F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48910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E074D-357D-4272-9526-F78E58BC1D7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5604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E074D-357D-4272-9526-F78E58BC1D7F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6652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06392C8-CA9D-4107-9752-BF03B4C60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2507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92C8-CA9D-4107-9752-BF03B4C60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677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06392C8-CA9D-4107-9752-BF03B4C60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2935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06392C8-CA9D-4107-9752-BF03B4C60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9285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729D4ED-C3CC-4174-8BC7-466EA69FC7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3736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92C8-CA9D-4107-9752-BF03B4C60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1827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92C8-CA9D-4107-9752-BF03B4C60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761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92C8-CA9D-4107-9752-BF03B4C60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5816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06392C8-CA9D-4107-9752-BF03B4C60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9697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06392C8-CA9D-4107-9752-BF03B4C60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7281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06392C8-CA9D-4107-9752-BF03B4C60F68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905887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06392C8-CA9D-4107-9752-BF03B4C60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37533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06392C8-CA9D-4107-9752-BF03B4C60F68}" type="slidenum">
              <a:rPr lang="en-GB" smtClean="0"/>
              <a:t>‹#›</a:t>
            </a:fld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245138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06392C8-CA9D-4107-9752-BF03B4C60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2934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92C8-CA9D-4107-9752-BF03B4C60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70630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92C8-CA9D-4107-9752-BF03B4C60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77912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A06392C8-CA9D-4107-9752-BF03B4C60F6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867E03F-E966-6FD9-44C3-CF11F628B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6107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E9BCA1-22C7-4571-99E0-3E83552A2B59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06392C8-CA9D-4107-9752-BF03B4C60F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9212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  <p:sldLayoutId id="2147483840" r:id="rId13"/>
    <p:sldLayoutId id="2147483841" r:id="rId14"/>
    <p:sldLayoutId id="2147483842" r:id="rId15"/>
    <p:sldLayoutId id="2147483843" r:id="rId16"/>
    <p:sldLayoutId id="214748368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B4E213B-0FDE-E9C3-2680-BF9EA7D324E0}"/>
              </a:ext>
            </a:extLst>
          </p:cNvPr>
          <p:cNvSpPr/>
          <p:nvPr/>
        </p:nvSpPr>
        <p:spPr>
          <a:xfrm>
            <a:off x="4240717" y="966355"/>
            <a:ext cx="776302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tabLst>
                <a:tab pos="2865755" algn="ctr"/>
                <a:tab pos="5731510" algn="r"/>
              </a:tabLst>
            </a:pPr>
            <a:r>
              <a:rPr lang="en-GB" sz="2400" b="1" kern="100" dirty="0" err="1">
                <a:solidFill>
                  <a:srgbClr val="00B0F0"/>
                </a:solidFill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তথ্য</a:t>
            </a:r>
            <a:r>
              <a:rPr lang="en-GB" sz="2400" b="1" kern="100" dirty="0">
                <a:solidFill>
                  <a:srgbClr val="00B0F0"/>
                </a:solidFill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ও </a:t>
            </a:r>
            <a:r>
              <a:rPr lang="en-GB" sz="2400" b="1" kern="100" dirty="0" err="1">
                <a:solidFill>
                  <a:srgbClr val="00B0F0"/>
                </a:solidFill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যোগাযোগ</a:t>
            </a:r>
            <a:r>
              <a:rPr lang="en-GB" sz="2400" b="1" kern="100" dirty="0">
                <a:solidFill>
                  <a:srgbClr val="00B0F0"/>
                </a:solidFill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400" b="1" kern="100" dirty="0" err="1">
                <a:solidFill>
                  <a:srgbClr val="00B0F0"/>
                </a:solidFill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প্রযুক্তি</a:t>
            </a:r>
            <a:endParaRPr lang="en-GB" sz="2400" b="1" kern="100" dirty="0">
              <a:solidFill>
                <a:srgbClr val="00B0F0"/>
              </a:solidFill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  <a:p>
            <a:pPr algn="ctr">
              <a:tabLst>
                <a:tab pos="2865755" algn="ctr"/>
                <a:tab pos="5731510" algn="r"/>
              </a:tabLst>
            </a:pPr>
            <a:r>
              <a:rPr lang="en-GB" sz="2400" b="1" kern="100" dirty="0">
                <a:solidFill>
                  <a:srgbClr val="00B0F0"/>
                </a:solidFill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শ</a:t>
            </a:r>
            <a:r>
              <a:rPr lang="en-GB" sz="2400" b="1" kern="100" dirty="0">
                <a:solidFill>
                  <a:srgbClr val="00B0F0"/>
                </a:solidFill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্রেণি-৮ম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7EDE1DE-5CA2-D0B0-1B9F-21980E0D52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454" y="1610591"/>
            <a:ext cx="4035136" cy="2405048"/>
          </a:xfrm>
          <a:prstGeom prst="rect">
            <a:avLst/>
          </a:prstGeom>
          <a:scene3d>
            <a:camera prst="perspectiveRelaxedModerately"/>
            <a:lightRig rig="threePt" dir="t"/>
          </a:scene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58141D2-3E2D-FA9D-741D-F45594CF1C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34704" cy="5829301"/>
          </a:xfrm>
          <a:prstGeom prst="rect">
            <a:avLst/>
          </a:prstGeom>
          <a:scene3d>
            <a:camera prst="isometricOffAxis1Right"/>
            <a:lightRig rig="threePt" dir="t"/>
          </a:scene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222784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6707">
        <p15:prstTrans prst="curtains"/>
      </p:transition>
    </mc:Choice>
    <mc:Fallback xmlns="">
      <p:transition spd="slow" advTm="6707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96C87C7-3811-2045-886D-0082042115B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 rot="664478">
            <a:off x="1411793" y="1141027"/>
            <a:ext cx="9348317" cy="923330"/>
          </a:xfrm>
          <a:prstGeom prst="rect">
            <a:avLst/>
          </a:prstGeom>
          <a:ln/>
          <a:scene3d>
            <a:camera prst="isometricOffAxis1Right"/>
            <a:lightRig rig="threePt" dir="t"/>
          </a:scene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5400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6394C44-FE4E-A64E-AB30-8E6049F27B0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 rot="694988">
            <a:off x="1477074" y="2230493"/>
            <a:ext cx="4160016" cy="857105"/>
          </a:xfrm>
          <a:prstGeom prst="rect">
            <a:avLst/>
          </a:prstGeom>
          <a:noFill/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scene3d>
            <a:camera prst="isometricOffAxis1Right"/>
            <a:lightRig rig="threePt" dir="t"/>
          </a:scene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CC4DEBA6-AFFF-AE48-B2B1-3988F20A4F2A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 rot="678201">
            <a:off x="6038081" y="2473299"/>
            <a:ext cx="4333405" cy="857104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scene3d>
            <a:camera prst="isometricOffAxis1Right"/>
            <a:lightRig rig="threePt" dir="t"/>
          </a:scene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DC9C460-1385-FA09-560A-5DBD38A2402F}"/>
              </a:ext>
            </a:extLst>
          </p:cNvPr>
          <p:cNvSpPr txBox="1"/>
          <p:nvPr/>
        </p:nvSpPr>
        <p:spPr>
          <a:xfrm rot="739753">
            <a:off x="1176190" y="3217114"/>
            <a:ext cx="4150697" cy="1907646"/>
          </a:xfrm>
          <a:prstGeom prst="rect">
            <a:avLst/>
          </a:prstGeom>
          <a:noFill/>
          <a:ln w="12700">
            <a:solidFill>
              <a:schemeClr val="tx1"/>
            </a:solidFill>
          </a:ln>
          <a:scene3d>
            <a:camera prst="isometricOffAxis1Right"/>
            <a:lightRig rig="threePt" dir="t"/>
          </a:scene3d>
        </p:spPr>
        <p:txBody>
          <a:bodyPr wrap="square" rtlCol="0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GB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ছায়েদ</a:t>
            </a:r>
            <a:r>
              <a:rPr lang="en-GB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উল্যাহ</a:t>
            </a:r>
            <a:r>
              <a:rPr lang="en-GB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আরিফ</a:t>
            </a:r>
            <a:endParaRPr lang="bn-IN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GB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GB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আইসিটি</a:t>
            </a:r>
            <a:r>
              <a:rPr lang="en-GB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bn-IN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আদর্শ</a:t>
            </a:r>
            <a:r>
              <a:rPr lang="en-GB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GB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bn-IN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সদর</a:t>
            </a:r>
            <a:r>
              <a:rPr lang="en-GB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নোয়াখালী</a:t>
            </a:r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ইমেইল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asulymoon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84@gmail.com</a:t>
            </a:r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GB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B7093C-F84C-489B-0BE1-C6B6EA09B416}"/>
              </a:ext>
            </a:extLst>
          </p:cNvPr>
          <p:cNvSpPr txBox="1"/>
          <p:nvPr/>
        </p:nvSpPr>
        <p:spPr>
          <a:xfrm rot="667778">
            <a:off x="5625669" y="3509839"/>
            <a:ext cx="4380581" cy="1908215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scene3d>
            <a:camera prst="isometricOffAxis1Right"/>
            <a:lightRig rig="threePt" dir="t"/>
          </a:scene3d>
        </p:spPr>
        <p:txBody>
          <a:bodyPr wrap="square" rtlCol="0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r>
              <a:rPr lang="bn-BD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endParaRPr lang="bn-IN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তথ্য ও যোগাযোগ প্রযুক্তি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GB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১ম</a:t>
            </a:r>
            <a:r>
              <a:rPr lang="bn-BD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1400" b="1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সরকারি</a:t>
            </a:r>
            <a:r>
              <a:rPr lang="en-GB" sz="1400" b="1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400" b="1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কর্মকাণ্ডে</a:t>
            </a:r>
            <a:r>
              <a:rPr lang="en-GB" sz="1400" b="1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400" b="1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তথ্য</a:t>
            </a:r>
            <a:r>
              <a:rPr lang="en-GB" sz="1400" b="1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ও </a:t>
            </a:r>
            <a:r>
              <a:rPr lang="en-GB" sz="1400" b="1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যোগাযোগ</a:t>
            </a:r>
            <a:r>
              <a:rPr lang="en-GB" sz="1400" b="1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1400" b="1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প্রযুক্তির</a:t>
            </a:r>
            <a:r>
              <a:rPr lang="en-GB" sz="1400" b="1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(ICT) </a:t>
            </a:r>
            <a:r>
              <a:rPr lang="en-GB" sz="1400" b="1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প্রয়োগ</a:t>
            </a:r>
            <a:r>
              <a:rPr lang="en-GB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৪5 </a:t>
            </a:r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মিনিট  </a:t>
            </a:r>
          </a:p>
          <a:p>
            <a:endParaRPr lang="en-GB" b="1" dirty="0"/>
          </a:p>
        </p:txBody>
      </p:sp>
      <p:pic>
        <p:nvPicPr>
          <p:cNvPr id="5" name="Picture 4" descr="A person in a suit and tie&#10;&#10;AI-generated content may be incorrect.">
            <a:extLst>
              <a:ext uri="{FF2B5EF4-FFF2-40B4-BE49-F238E27FC236}">
                <a16:creationId xmlns:a16="http://schemas.microsoft.com/office/drawing/2014/main" id="{C5B5DDE7-2DEB-BC6B-A805-6D0122F51C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18025">
            <a:off x="1618534" y="3285762"/>
            <a:ext cx="708660" cy="92202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18002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69">
        <p14:ferris dir="l"/>
      </p:transition>
    </mc:Choice>
    <mc:Fallback xmlns="">
      <p:transition spd="slow" advTm="9669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F3F445-C0F5-F041-9E59-D05A94CFF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6850" y="2836661"/>
            <a:ext cx="8801100" cy="1184678"/>
          </a:xfrm>
          <a:ln w="57150">
            <a:noFill/>
          </a:ln>
        </p:spPr>
        <p:txBody>
          <a:bodyPr anchor="ctr">
            <a:noAutofit/>
          </a:bodyPr>
          <a:lstStyle/>
          <a:p>
            <a:r>
              <a:rPr lang="en-GB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GB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GB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0" indent="0">
              <a:buNone/>
            </a:pPr>
            <a:r>
              <a:rPr lang="en-GB" sz="2000" b="1" dirty="0"/>
              <a:t>			</a:t>
            </a: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GB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কর্মকাণ্ডে</a:t>
            </a:r>
            <a:r>
              <a:rPr lang="en-GB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GB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GB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প্রযুক্তির</a:t>
            </a:r>
            <a:r>
              <a:rPr lang="en-GB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 (ICT) </a:t>
            </a:r>
            <a:r>
              <a:rPr lang="en-GB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প্রয়োগ</a:t>
            </a:r>
            <a:endParaRPr lang="en-GB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44027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03">
        <p14:prism isContent="1"/>
      </p:transition>
    </mc:Choice>
    <mc:Fallback xmlns="">
      <p:transition spd="slow" advTm="470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AA899-C227-9243-B98C-C7A5269BA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1700" y="1040928"/>
            <a:ext cx="8169311" cy="645344"/>
          </a:xfrm>
          <a:solidFill>
            <a:srgbClr val="0070C0"/>
          </a:solidFill>
          <a:scene3d>
            <a:camera prst="perspectiveRelaxedModerately"/>
            <a:lightRig rig="threePt" dir="t"/>
          </a:scene3d>
        </p:spPr>
        <p:txBody>
          <a:bodyPr/>
          <a:lstStyle/>
          <a:p>
            <a:pPr algn="ctr"/>
            <a:r>
              <a:rPr lang="en-US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---</a:t>
            </a:r>
            <a:r>
              <a:rPr lang="en-US" dirty="0" err="1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bn-IN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পাঠ শেষে শিক্ষার্থীরা---  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953C8-13F1-E646-AF07-C17B080461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3023" y="1564148"/>
            <a:ext cx="5538822" cy="1963883"/>
          </a:xfrm>
          <a:noFill/>
          <a:ln w="57150">
            <a:noFill/>
          </a:ln>
          <a:scene3d>
            <a:camera prst="perspectiveRelaxedModerately"/>
            <a:lightRig rig="threePt" dir="t"/>
          </a:scene3d>
        </p:spPr>
        <p:txBody>
          <a:bodyPr anchor="ctr">
            <a:normAutofit/>
          </a:bodyPr>
          <a:lstStyle/>
          <a:p>
            <a:pPr lvl="0">
              <a:buFont typeface="Wingdings" panose="05000000000000000000" pitchFamily="2" charset="2"/>
              <a:buChar char="Ø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কর্মকাণ্ডে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ICT-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গভর্ন্যান্স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(e-Governance)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লাভ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করবে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ডিজিটাল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সেবার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উদাহরণ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দিতে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ICT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ব্যবহারের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সুবিধা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গুরুত্ব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বিশ্লেষণ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8D742F-EC42-69D1-A1AB-8BD5CCABC348}"/>
              </a:ext>
            </a:extLst>
          </p:cNvPr>
          <p:cNvSpPr txBox="1"/>
          <p:nvPr/>
        </p:nvSpPr>
        <p:spPr>
          <a:xfrm>
            <a:off x="997755" y="1040928"/>
            <a:ext cx="14339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GB" sz="28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ED87381-6473-EEA9-36E5-9669FE6AE7A7}"/>
              </a:ext>
            </a:extLst>
          </p:cNvPr>
          <p:cNvSpPr txBox="1">
            <a:spLocks/>
          </p:cNvSpPr>
          <p:nvPr/>
        </p:nvSpPr>
        <p:spPr>
          <a:xfrm>
            <a:off x="2538685" y="3530517"/>
            <a:ext cx="2387426" cy="645344"/>
          </a:xfrm>
          <a:prstGeom prst="rect">
            <a:avLst/>
          </a:prstGeom>
          <a:noFill/>
          <a:ln w="57150">
            <a:noFill/>
          </a:ln>
          <a:scene3d>
            <a:camera prst="perspectiveRelaxedModerately"/>
            <a:lightRig rig="threePt" dir="t"/>
          </a:scene3d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2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উপকরণঃ</a:t>
            </a:r>
            <a:endParaRPr lang="en-GB" sz="32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76E4026-6562-2F01-7B6E-D5C7E474CBF3}"/>
              </a:ext>
            </a:extLst>
          </p:cNvPr>
          <p:cNvSpPr txBox="1">
            <a:spLocks/>
          </p:cNvSpPr>
          <p:nvPr/>
        </p:nvSpPr>
        <p:spPr>
          <a:xfrm>
            <a:off x="4143023" y="3128219"/>
            <a:ext cx="3884879" cy="1963883"/>
          </a:xfrm>
          <a:prstGeom prst="rect">
            <a:avLst/>
          </a:prstGeom>
          <a:noFill/>
          <a:ln w="57150">
            <a:noFill/>
          </a:ln>
          <a:scene3d>
            <a:camera prst="perspectiveRelaxedModerately"/>
            <a:lightRig rig="threePt" dir="t"/>
          </a:scene3d>
        </p:spPr>
        <p:txBody>
          <a:bodyPr vert="horz" lIns="91440" tIns="45720" rIns="91440" bIns="45720" rtlCol="0"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Wingdings" panose="05000000000000000000" pitchFamily="2" charset="2"/>
              <a:buChar char="v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মাল্টিমিডিয়া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প্রজেক্টর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>
              <a:buFont typeface="Wingdings" panose="05000000000000000000" pitchFamily="2" charset="2"/>
              <a:buChar char="v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ল্যাপটপ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>
              <a:buFont typeface="Wingdings" panose="05000000000000000000" pitchFamily="2" charset="2"/>
              <a:buChar char="v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সংযোগ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>
              <a:buFont typeface="Wingdings" panose="05000000000000000000" pitchFamily="2" charset="2"/>
              <a:buChar char="v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স্মার্ট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বোর্ড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যদি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>
              <a:buFont typeface="Wingdings" panose="05000000000000000000" pitchFamily="2" charset="2"/>
              <a:buChar char="v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পাঠ্যবই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705984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9808">
        <p15:prstTrans prst="airplane"/>
      </p:transition>
    </mc:Choice>
    <mc:Fallback xmlns="">
      <p:transition spd="slow" advTm="980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5" grpId="0" build="p"/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30E3B15-744E-873D-5665-456CADE5A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60521CB-4698-E192-C4BB-17D95EA1E1F5}"/>
              </a:ext>
            </a:extLst>
          </p:cNvPr>
          <p:cNvSpPr txBox="1"/>
          <p:nvPr/>
        </p:nvSpPr>
        <p:spPr>
          <a:xfrm>
            <a:off x="1968924" y="782261"/>
            <a:ext cx="93369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প্রশ্নঃ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১. ICT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বোঝ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b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২.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সরকার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জনগণকে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সেবা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b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৩.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কখনও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অনলাইনে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সেবা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গ্রহণ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করেছ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D09DACF-4021-9A7B-37F1-581D1CA3A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8924" y="192047"/>
            <a:ext cx="8169311" cy="535383"/>
          </a:xfrm>
          <a:solidFill>
            <a:schemeClr val="accent1">
              <a:lumMod val="60000"/>
              <a:lumOff val="40000"/>
            </a:schemeClr>
          </a:solidFill>
          <a:scene3d>
            <a:camera prst="perspectiveRelaxedModerately"/>
            <a:lightRig rig="threePt" dir="t"/>
          </a:scene3d>
        </p:spPr>
        <p:txBody>
          <a:bodyPr>
            <a:normAutofit fontScale="90000"/>
          </a:bodyPr>
          <a:lstStyle/>
          <a:p>
            <a:pPr algn="ctr"/>
            <a:r>
              <a:rPr lang="en-US" sz="2400" dirty="0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---</a:t>
            </a:r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9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পূর্বজ্ঞান</a:t>
            </a:r>
            <a:r>
              <a:rPr lang="en-GB" sz="29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9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যাচাই</a:t>
            </a:r>
            <a:r>
              <a:rPr lang="en-GB" sz="2900" b="1" dirty="0">
                <a:latin typeface="NikoshBAN" panose="02000000000000000000" pitchFamily="2" charset="0"/>
                <a:cs typeface="NikoshBAN" panose="02000000000000000000" pitchFamily="2" charset="0"/>
              </a:rPr>
              <a:t> (৫ </a:t>
            </a:r>
            <a:r>
              <a:rPr lang="en-GB" sz="29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lang="en-GB" sz="2900" b="1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en-GB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---  </a:t>
            </a:r>
            <a:endParaRPr lang="en-US" sz="2400" dirty="0">
              <a:solidFill>
                <a:schemeClr val="accent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9A5F240-FE20-BA5D-03C8-DB0042568DCC}"/>
              </a:ext>
            </a:extLst>
          </p:cNvPr>
          <p:cNvSpPr txBox="1">
            <a:spLocks/>
          </p:cNvSpPr>
          <p:nvPr/>
        </p:nvSpPr>
        <p:spPr>
          <a:xfrm>
            <a:off x="1757638" y="2005694"/>
            <a:ext cx="8169311" cy="53538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perspectiveRelaxedModerately"/>
            <a:lightRig rig="threePt" dir="t"/>
          </a:scene3d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400" dirty="0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---</a:t>
            </a:r>
            <a:r>
              <a:rPr lang="as-IN" sz="2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1800" b="1" dirty="0">
                <a:latin typeface="NikoshBAN" panose="02000000000000000000" pitchFamily="2" charset="0"/>
                <a:cs typeface="NikoshBAN" panose="02000000000000000000" pitchFamily="2" charset="0"/>
              </a:rPr>
              <a:t>ICT</a:t>
            </a:r>
            <a:r>
              <a:rPr lang="en-GB" sz="2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GB" sz="2600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r>
              <a:rPr lang="bn-IN" sz="2400" dirty="0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---  </a:t>
            </a:r>
            <a:endParaRPr lang="en-US" sz="2400" dirty="0">
              <a:solidFill>
                <a:schemeClr val="accent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78C014-DACC-205B-E893-B237DEC5B83F}"/>
              </a:ext>
            </a:extLst>
          </p:cNvPr>
          <p:cNvSpPr txBox="1"/>
          <p:nvPr/>
        </p:nvSpPr>
        <p:spPr>
          <a:xfrm>
            <a:off x="1757638" y="2563955"/>
            <a:ext cx="9336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সংগ্রহ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সংরক্ষণ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প্রক্রিয়াকরণ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আদান-প্রদান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ব্যবস্থাপনার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ব্যবহৃত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সফটওয়্যারসহ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সমষ্টিকে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(ICT)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0D9112-6A6F-1F00-DF67-39D549AE30DC}"/>
              </a:ext>
            </a:extLst>
          </p:cNvPr>
          <p:cNvSpPr txBox="1"/>
          <p:nvPr/>
        </p:nvSpPr>
        <p:spPr>
          <a:xfrm>
            <a:off x="1757637" y="3233164"/>
            <a:ext cx="9336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কর্মকাণ্ডে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ICT-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প্রয়োগঃ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সরকার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বর্তমানে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অধিকাংশ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সেবা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ডিজিটাল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পদ্ধতিতে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করছে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ফলে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জনগণ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দ্রুত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সহজ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স্বচ্ছভাবে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সেবা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পাচ্ছে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13B1D2-AE94-21A7-A913-D7865B8CE9CB}"/>
              </a:ext>
            </a:extLst>
          </p:cNvPr>
          <p:cNvSpPr txBox="1"/>
          <p:nvPr/>
        </p:nvSpPr>
        <p:spPr>
          <a:xfrm>
            <a:off x="1757636" y="3925251"/>
            <a:ext cx="933690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১.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জন্ম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মৃত্যু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নিবন্ধন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👶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শিশুর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জন্ম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নিবন্ধন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অনলাইনে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সুবিধাঃ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দ্রুত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নিবন্ধন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সংরক্ষণ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সহজে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সনদ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সংগ্রহ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978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9460">
        <p14:switch dir="r"/>
      </p:transition>
    </mc:Choice>
    <mc:Fallback xmlns="">
      <p:transition spd="slow" advTm="946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  <p:bldP spid="4" grpId="0" animBg="1"/>
      <p:bldP spid="5" grpId="0"/>
      <p:bldP spid="6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30E3B15-744E-873D-5665-456CADE5A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60521CB-4698-E192-C4BB-17D95EA1E1F5}"/>
              </a:ext>
            </a:extLst>
          </p:cNvPr>
          <p:cNvSpPr txBox="1"/>
          <p:nvPr/>
        </p:nvSpPr>
        <p:spPr>
          <a:xfrm>
            <a:off x="502228" y="797511"/>
            <a:ext cx="361445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২.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জাতীয়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পরিচয়পত্র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(NID)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১৮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বছর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পূর্ণ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অনলাইনে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আবেদন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সুবিধাঃ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সংশোধন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হারিয়ে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গেলে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পুনরায়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সংগ্রহ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যাচাই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D09DACF-4021-9A7B-37F1-581D1CA3A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8924" y="192047"/>
            <a:ext cx="8169311" cy="535383"/>
          </a:xfrm>
          <a:solidFill>
            <a:schemeClr val="accent1">
              <a:lumMod val="60000"/>
              <a:lumOff val="40000"/>
            </a:schemeClr>
          </a:solidFill>
          <a:scene3d>
            <a:camera prst="perspectiveRelaxedModerately"/>
            <a:lightRig rig="threePt" dir="t"/>
          </a:scene3d>
        </p:spPr>
        <p:txBody>
          <a:bodyPr>
            <a:normAutofit/>
          </a:bodyPr>
          <a:lstStyle/>
          <a:p>
            <a:pPr algn="ctr"/>
            <a:r>
              <a:rPr lang="en-US" sz="2400" dirty="0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---</a:t>
            </a:r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GB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কর্মকাণ্ডে</a:t>
            </a:r>
            <a:r>
              <a:rPr lang="en-GB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ICT</a:t>
            </a:r>
            <a:r>
              <a:rPr lang="en-GB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GB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GB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প্রয়োগঃ</a:t>
            </a:r>
            <a:r>
              <a:rPr lang="en-GB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---  </a:t>
            </a:r>
            <a:endParaRPr lang="en-US" sz="2400" dirty="0">
              <a:solidFill>
                <a:schemeClr val="accent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870DEA-E583-6CA5-5F17-2EE373C04CBE}"/>
              </a:ext>
            </a:extLst>
          </p:cNvPr>
          <p:cNvSpPr txBox="1"/>
          <p:nvPr/>
        </p:nvSpPr>
        <p:spPr>
          <a:xfrm>
            <a:off x="502228" y="2547510"/>
            <a:ext cx="361445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৩. ই-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পাসপোর্ট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বর্তমানে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অনলাইনে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আবেদন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সুবিধাঃ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আবেদন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ঘরে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বসে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আবেদন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ট্র্যাক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সাশ্রয়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26A608-E5FF-6168-BD52-BDE8D8F791CC}"/>
              </a:ext>
            </a:extLst>
          </p:cNvPr>
          <p:cNvSpPr txBox="1"/>
          <p:nvPr/>
        </p:nvSpPr>
        <p:spPr>
          <a:xfrm>
            <a:off x="502228" y="4339072"/>
            <a:ext cx="40612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৪.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অনলাইন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ট্যাক্স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প্রদানঃ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ব্যক্তি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অনলাইনে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আয়কর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সুবিধাঃ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ব্যাংকে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দীর্ঘ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লাইনে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দাঁড়াতে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দ্রুত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রসিদ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পাওয়া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খরচ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কমে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9220146-39F6-01FD-B905-34B46CA25286}"/>
              </a:ext>
            </a:extLst>
          </p:cNvPr>
          <p:cNvSpPr txBox="1"/>
          <p:nvPr/>
        </p:nvSpPr>
        <p:spPr>
          <a:xfrm>
            <a:off x="5062259" y="776560"/>
            <a:ext cx="33143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৫.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কার্যক্রমঃ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অনলাইনে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ভর্তি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পরীক্ষার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ফলাফল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উপবৃত্তির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আবেদন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নিয়োগ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505B0F4-3C0F-A84E-347A-59F65F9D99F1}"/>
              </a:ext>
            </a:extLst>
          </p:cNvPr>
          <p:cNvSpPr txBox="1"/>
          <p:nvPr/>
        </p:nvSpPr>
        <p:spPr>
          <a:xfrm>
            <a:off x="5062259" y="2292362"/>
            <a:ext cx="33143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৬.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স্বাস্থ্যসেবাঃ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অনলাইন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ডাক্তার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পরামর্শ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হাসপাতালের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টিকা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নিবন্ধন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স্বাস্থ্যসেবা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অ্যাপ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8C7E0E8-61D4-DE27-9676-7BEC81DA4441}"/>
              </a:ext>
            </a:extLst>
          </p:cNvPr>
          <p:cNvSpPr txBox="1"/>
          <p:nvPr/>
        </p:nvSpPr>
        <p:spPr>
          <a:xfrm>
            <a:off x="8376649" y="939118"/>
            <a:ext cx="38153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৮.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ভূমি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সেবাঃ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খতিয়ান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দেখা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নামজারি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আবেদন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ভূমি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উন্নয়ন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505952F-DF09-FEFF-FD89-6E8DE26362EE}"/>
              </a:ext>
            </a:extLst>
          </p:cNvPr>
          <p:cNvSpPr txBox="1"/>
          <p:nvPr/>
        </p:nvSpPr>
        <p:spPr>
          <a:xfrm>
            <a:off x="5062258" y="3922090"/>
            <a:ext cx="361445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৭.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কৃষিসেবাঃ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কৃষকরা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মোবাইলের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—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আবহাওয়ার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কৃষি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পরামর্শ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বাজারদর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রোগবালাই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প্রতিরোধের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GB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পেয়ে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91643C-5645-1B2A-F8C4-C062F8130C56}"/>
              </a:ext>
            </a:extLst>
          </p:cNvPr>
          <p:cNvSpPr txBox="1"/>
          <p:nvPr/>
        </p:nvSpPr>
        <p:spPr>
          <a:xfrm>
            <a:off x="8376648" y="2201933"/>
            <a:ext cx="38153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৯.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চাকরির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আবেদন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অনলাইনে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—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আবেদন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প্রবেশপত্র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ফলাফল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পাওয়া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167DB41-009A-7635-573E-33C6FF7862B7}"/>
              </a:ext>
            </a:extLst>
          </p:cNvPr>
          <p:cNvGrpSpPr/>
          <p:nvPr/>
        </p:nvGrpSpPr>
        <p:grpSpPr>
          <a:xfrm>
            <a:off x="4632769" y="768925"/>
            <a:ext cx="228599" cy="5465618"/>
            <a:chOff x="4705506" y="1070264"/>
            <a:chExt cx="228599" cy="5465618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A8A2E37-5C3D-AA2A-BE71-93B04FDAB49C}"/>
                </a:ext>
              </a:extLst>
            </p:cNvPr>
            <p:cNvCxnSpPr>
              <a:cxnSpLocks/>
            </p:cNvCxnSpPr>
            <p:nvPr/>
          </p:nvCxnSpPr>
          <p:spPr>
            <a:xfrm>
              <a:off x="4823269" y="1070264"/>
              <a:ext cx="0" cy="5465618"/>
            </a:xfrm>
            <a:prstGeom prst="lin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9804852-FF77-96D4-D505-7E9181A6F158}"/>
                </a:ext>
              </a:extLst>
            </p:cNvPr>
            <p:cNvCxnSpPr/>
            <p:nvPr/>
          </p:nvCxnSpPr>
          <p:spPr>
            <a:xfrm>
              <a:off x="4934105" y="1258123"/>
              <a:ext cx="0" cy="5023134"/>
            </a:xfrm>
            <a:prstGeom prst="lin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7697FBC-E90C-EA46-FE3A-D39F70D0FE0F}"/>
                </a:ext>
              </a:extLst>
            </p:cNvPr>
            <p:cNvCxnSpPr/>
            <p:nvPr/>
          </p:nvCxnSpPr>
          <p:spPr>
            <a:xfrm>
              <a:off x="4705506" y="1258123"/>
              <a:ext cx="0" cy="5023134"/>
            </a:xfrm>
            <a:prstGeom prst="lin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C72D207-4E6D-CAE9-6CD2-34F442BD2393}"/>
              </a:ext>
            </a:extLst>
          </p:cNvPr>
          <p:cNvGrpSpPr/>
          <p:nvPr/>
        </p:nvGrpSpPr>
        <p:grpSpPr>
          <a:xfrm>
            <a:off x="7677306" y="939118"/>
            <a:ext cx="242454" cy="4391418"/>
            <a:chOff x="7677306" y="939118"/>
            <a:chExt cx="242454" cy="4391418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3494542-31A2-B616-76B5-C9DD56B09205}"/>
                </a:ext>
              </a:extLst>
            </p:cNvPr>
            <p:cNvCxnSpPr>
              <a:cxnSpLocks/>
            </p:cNvCxnSpPr>
            <p:nvPr/>
          </p:nvCxnSpPr>
          <p:spPr>
            <a:xfrm>
              <a:off x="7788142" y="939118"/>
              <a:ext cx="0" cy="4391418"/>
            </a:xfrm>
            <a:prstGeom prst="lin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14DD703-571B-275A-DA49-626A95BA2532}"/>
                </a:ext>
              </a:extLst>
            </p:cNvPr>
            <p:cNvCxnSpPr>
              <a:cxnSpLocks/>
            </p:cNvCxnSpPr>
            <p:nvPr/>
          </p:nvCxnSpPr>
          <p:spPr>
            <a:xfrm>
              <a:off x="7919760" y="1091518"/>
              <a:ext cx="0" cy="4055213"/>
            </a:xfrm>
            <a:prstGeom prst="lin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143B9C3-D59E-E3C2-03DA-70DBF29C539D}"/>
                </a:ext>
              </a:extLst>
            </p:cNvPr>
            <p:cNvCxnSpPr>
              <a:cxnSpLocks/>
            </p:cNvCxnSpPr>
            <p:nvPr/>
          </p:nvCxnSpPr>
          <p:spPr>
            <a:xfrm>
              <a:off x="7677306" y="1091518"/>
              <a:ext cx="0" cy="4055213"/>
            </a:xfrm>
            <a:prstGeom prst="lin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B774CACC-B628-C630-8854-7F64D18A679B}"/>
              </a:ext>
            </a:extLst>
          </p:cNvPr>
          <p:cNvSpPr txBox="1"/>
          <p:nvPr/>
        </p:nvSpPr>
        <p:spPr>
          <a:xfrm>
            <a:off x="8384678" y="3969642"/>
            <a:ext cx="38153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১০.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নাগরিক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অভিযোগঃ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অনলাইনে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দপ্তরে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অভিযোগ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মতামত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জানানো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49624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9460">
        <p14:gallery dir="l"/>
      </p:transition>
    </mc:Choice>
    <mc:Fallback xmlns="">
      <p:transition spd="slow" advTm="946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  <p:bldP spid="4" grpId="0"/>
      <p:bldP spid="5" grpId="0"/>
      <p:bldP spid="18" grpId="0"/>
      <p:bldP spid="19" grpId="0"/>
      <p:bldP spid="20" grpId="0"/>
      <p:bldP spid="2" grpId="0"/>
      <p:bldP spid="6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AA899-C227-9243-B98C-C7A5269BA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7902" y="122300"/>
            <a:ext cx="8169311" cy="535383"/>
          </a:xfrm>
          <a:solidFill>
            <a:schemeClr val="bg2">
              <a:lumMod val="90000"/>
            </a:schemeClr>
          </a:solidFill>
          <a:ln w="28575">
            <a:solidFill>
              <a:schemeClr val="tx1"/>
            </a:solidFill>
          </a:ln>
          <a:scene3d>
            <a:camera prst="perspectiveRelaxedModerately"/>
            <a:lightRig rig="threePt" dir="t"/>
          </a:scene3d>
        </p:spPr>
        <p:txBody>
          <a:bodyPr>
            <a:normAutofit/>
          </a:bodyPr>
          <a:lstStyle/>
          <a:p>
            <a:pPr algn="ctr"/>
            <a:r>
              <a:rPr lang="en-US" sz="2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---</a:t>
            </a:r>
            <a:r>
              <a:rPr lang="as-IN" sz="2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4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সরকারি</a:t>
            </a:r>
            <a:r>
              <a:rPr lang="en-GB" sz="24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4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কর্মকাণ্ডে</a:t>
            </a:r>
            <a:r>
              <a:rPr lang="en-GB" sz="24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ICT </a:t>
            </a:r>
            <a:r>
              <a:rPr lang="en-GB" sz="24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ব্যবহারের</a:t>
            </a:r>
            <a:r>
              <a:rPr lang="en-GB" sz="2400" b="1" kern="100" dirty="0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 </a:t>
            </a:r>
            <a:r>
              <a:rPr lang="en-GB" sz="2400" b="1" kern="100" dirty="0" err="1">
                <a:effectLst/>
                <a:latin typeface="NikoshBAN" panose="02000000000000000000" pitchFamily="2" charset="0"/>
                <a:ea typeface="Aptos" panose="020B0004020202020204" pitchFamily="34" charset="0"/>
                <a:cs typeface="NikoshBAN" panose="02000000000000000000" pitchFamily="2" charset="0"/>
              </a:rPr>
              <a:t>সুবিধা</a:t>
            </a:r>
            <a:r>
              <a:rPr lang="as-IN" sz="2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---  </a:t>
            </a:r>
            <a:endParaRPr lang="en-US" sz="20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86F407-035C-C95B-8A62-B1EB374953CC}"/>
              </a:ext>
            </a:extLst>
          </p:cNvPr>
          <p:cNvSpPr txBox="1"/>
          <p:nvPr/>
        </p:nvSpPr>
        <p:spPr>
          <a:xfrm>
            <a:off x="2327902" y="3620019"/>
            <a:ext cx="646291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অসুবিধাঃ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থাকলে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সমস্যা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সাইবার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নিরাপত্তার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ঝুঁকি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অজ্ঞতা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থাকলে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সেবা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নিতে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অসুবিধা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বিদ্যু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ৎ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সমস্যায়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সেবা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ব্যাহত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BF966CD-CE9E-804E-3D39-F8ED2719E9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2666454"/>
              </p:ext>
            </p:extLst>
          </p:nvPr>
        </p:nvGraphicFramePr>
        <p:xfrm>
          <a:off x="2327903" y="796534"/>
          <a:ext cx="8187697" cy="24414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5971">
                  <a:extLst>
                    <a:ext uri="{9D8B030D-6E8A-4147-A177-3AD203B41FA5}">
                      <a16:colId xmlns:a16="http://schemas.microsoft.com/office/drawing/2014/main" val="3411452664"/>
                    </a:ext>
                  </a:extLst>
                </a:gridCol>
                <a:gridCol w="5301726">
                  <a:extLst>
                    <a:ext uri="{9D8B030D-6E8A-4147-A177-3AD203B41FA5}">
                      <a16:colId xmlns:a16="http://schemas.microsoft.com/office/drawing/2014/main" val="291548686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800" kern="100" dirty="0" err="1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সুবিধা</a:t>
                      </a:r>
                      <a:endParaRPr lang="en-GB" sz="1800" kern="100" dirty="0">
                        <a:effectLst/>
                        <a:latin typeface="NikoshBAN" panose="02000000000000000000" pitchFamily="2" charset="0"/>
                        <a:ea typeface="Aptos" panose="020B000402020202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800" kern="10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ব্যাখ্যা</a:t>
                      </a:r>
                      <a:endParaRPr lang="en-GB" sz="1800" kern="100">
                        <a:effectLst/>
                        <a:latin typeface="NikoshBAN" panose="02000000000000000000" pitchFamily="2" charset="0"/>
                        <a:ea typeface="Aptos" panose="020B000402020202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0774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800" kern="100" dirty="0" err="1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সময়</a:t>
                      </a:r>
                      <a:r>
                        <a:rPr lang="en-GB" sz="1800" kern="100" dirty="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GB" sz="1800" kern="100" dirty="0" err="1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সাশ্রয়</a:t>
                      </a:r>
                      <a:endParaRPr lang="en-GB" sz="1800" kern="100" dirty="0">
                        <a:effectLst/>
                        <a:latin typeface="NikoshBAN" panose="02000000000000000000" pitchFamily="2" charset="0"/>
                        <a:ea typeface="Aptos" panose="020B000402020202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800" kern="10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দ্রুত সেবা পাওয়া যায়</a:t>
                      </a:r>
                      <a:endParaRPr lang="en-GB" sz="1800" kern="100">
                        <a:effectLst/>
                        <a:latin typeface="NikoshBAN" panose="02000000000000000000" pitchFamily="2" charset="0"/>
                        <a:ea typeface="Aptos" panose="020B000402020202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10844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800" kern="100" dirty="0" err="1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অর্থ</a:t>
                      </a:r>
                      <a:r>
                        <a:rPr lang="en-GB" sz="1800" kern="100" dirty="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GB" sz="1800" kern="100" dirty="0" err="1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সাশ্রয়</a:t>
                      </a:r>
                      <a:endParaRPr lang="en-GB" sz="1800" kern="100" dirty="0">
                        <a:effectLst/>
                        <a:latin typeface="NikoshBAN" panose="02000000000000000000" pitchFamily="2" charset="0"/>
                        <a:ea typeface="Aptos" panose="020B000402020202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800" kern="10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যাতায়াত কম হয়</a:t>
                      </a:r>
                      <a:endParaRPr lang="en-GB" sz="1800" kern="100">
                        <a:effectLst/>
                        <a:latin typeface="NikoshBAN" panose="02000000000000000000" pitchFamily="2" charset="0"/>
                        <a:ea typeface="Aptos" panose="020B000402020202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813445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800" kern="100" dirty="0" err="1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স্বচ্ছতা</a:t>
                      </a:r>
                      <a:endParaRPr lang="en-GB" sz="1800" kern="100" dirty="0">
                        <a:effectLst/>
                        <a:latin typeface="NikoshBAN" panose="02000000000000000000" pitchFamily="2" charset="0"/>
                        <a:ea typeface="Aptos" panose="020B000402020202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800" kern="100" dirty="0" err="1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দুর্নীতি</a:t>
                      </a:r>
                      <a:r>
                        <a:rPr lang="en-GB" sz="1800" kern="100" dirty="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GB" sz="1800" kern="100" dirty="0" err="1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কমে</a:t>
                      </a:r>
                      <a:endParaRPr lang="en-GB" sz="1800" kern="100" dirty="0">
                        <a:effectLst/>
                        <a:latin typeface="NikoshBAN" panose="02000000000000000000" pitchFamily="2" charset="0"/>
                        <a:ea typeface="Aptos" panose="020B000402020202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641080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800" kern="100" dirty="0" err="1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জবাবদিহিতা</a:t>
                      </a:r>
                      <a:endParaRPr lang="en-GB" sz="1800" kern="100" dirty="0">
                        <a:effectLst/>
                        <a:latin typeface="NikoshBAN" panose="02000000000000000000" pitchFamily="2" charset="0"/>
                        <a:ea typeface="Aptos" panose="020B000402020202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800" kern="10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সরকারি কাজ পর্যবেক্ষণ সহজ হয়</a:t>
                      </a:r>
                      <a:endParaRPr lang="en-GB" sz="1800" kern="100">
                        <a:effectLst/>
                        <a:latin typeface="NikoshBAN" panose="02000000000000000000" pitchFamily="2" charset="0"/>
                        <a:ea typeface="Aptos" panose="020B000402020202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229595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800" kern="10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তথ্য সংরক্ষণ</a:t>
                      </a:r>
                      <a:endParaRPr lang="en-GB" sz="1800" kern="100">
                        <a:effectLst/>
                        <a:latin typeface="NikoshBAN" panose="02000000000000000000" pitchFamily="2" charset="0"/>
                        <a:ea typeface="Aptos" panose="020B000402020202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800" kern="100" dirty="0" err="1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তথ্য</a:t>
                      </a:r>
                      <a:r>
                        <a:rPr lang="en-GB" sz="1800" kern="100" dirty="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GB" sz="1800" kern="100" dirty="0" err="1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নিরাপদ</a:t>
                      </a:r>
                      <a:r>
                        <a:rPr lang="en-GB" sz="1800" kern="100" dirty="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GB" sz="1800" kern="100" dirty="0" err="1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থাকে</a:t>
                      </a:r>
                      <a:endParaRPr lang="en-GB" sz="1800" kern="100" dirty="0">
                        <a:effectLst/>
                        <a:latin typeface="NikoshBAN" panose="02000000000000000000" pitchFamily="2" charset="0"/>
                        <a:ea typeface="Aptos" panose="020B000402020202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635386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800" kern="100" dirty="0" err="1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দ্রুত</a:t>
                      </a:r>
                      <a:r>
                        <a:rPr lang="en-GB" sz="1800" kern="100" dirty="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GB" sz="1800" kern="100" dirty="0" err="1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যোগাযোগ</a:t>
                      </a:r>
                      <a:endParaRPr lang="en-GB" sz="1800" kern="100" dirty="0">
                        <a:effectLst/>
                        <a:latin typeface="NikoshBAN" panose="02000000000000000000" pitchFamily="2" charset="0"/>
                        <a:ea typeface="Aptos" panose="020B000402020202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800" kern="100" dirty="0" err="1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সহজে</a:t>
                      </a:r>
                      <a:r>
                        <a:rPr lang="en-GB" sz="1800" kern="100" dirty="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GB" sz="1800" kern="100" dirty="0" err="1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তথ্য</a:t>
                      </a:r>
                      <a:r>
                        <a:rPr lang="en-GB" sz="1800" kern="100" dirty="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GB" sz="1800" kern="100" dirty="0" err="1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আদান-প্রদান</a:t>
                      </a:r>
                      <a:r>
                        <a:rPr lang="en-GB" sz="1800" kern="100" dirty="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GB" sz="1800" kern="100" dirty="0" err="1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হয়</a:t>
                      </a:r>
                      <a:endParaRPr lang="en-GB" sz="1800" kern="100" dirty="0">
                        <a:effectLst/>
                        <a:latin typeface="NikoshBAN" panose="02000000000000000000" pitchFamily="2" charset="0"/>
                        <a:ea typeface="Aptos" panose="020B000402020202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402906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800" kern="10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সেবার মান বৃদ্ধি</a:t>
                      </a:r>
                      <a:endParaRPr lang="en-GB" sz="1800" kern="100">
                        <a:effectLst/>
                        <a:latin typeface="NikoshBAN" panose="02000000000000000000" pitchFamily="2" charset="0"/>
                        <a:ea typeface="Aptos" panose="020B000402020202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800" kern="100" dirty="0" err="1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নাগরিকবান্ধব</a:t>
                      </a:r>
                      <a:r>
                        <a:rPr lang="en-GB" sz="1800" kern="100" dirty="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GB" sz="1800" kern="100" dirty="0" err="1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সেবা</a:t>
                      </a:r>
                      <a:r>
                        <a:rPr lang="en-GB" sz="1800" kern="100" dirty="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GB" sz="1800" kern="100" dirty="0" err="1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নিশ্চিত</a:t>
                      </a:r>
                      <a:r>
                        <a:rPr lang="en-GB" sz="1800" kern="100" dirty="0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GB" sz="1800" kern="100" dirty="0" err="1">
                          <a:effectLst/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হয়</a:t>
                      </a:r>
                      <a:endParaRPr lang="en-GB" sz="1800" kern="100" dirty="0">
                        <a:effectLst/>
                        <a:latin typeface="NikoshBAN" panose="02000000000000000000" pitchFamily="2" charset="0"/>
                        <a:ea typeface="Aptos" panose="020B0004020202020204" pitchFamily="34" charset="0"/>
                        <a:cs typeface="NikoshBAN" panose="02000000000000000000" pitchFamily="2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91804134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724827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08">
        <p14:prism isContent="1"/>
      </p:transition>
    </mc:Choice>
    <mc:Fallback xmlns="">
      <p:transition spd="slow" advTm="980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CE93066F-4EBF-C9BB-BD15-B822CD6D0EBF}"/>
              </a:ext>
            </a:extLst>
          </p:cNvPr>
          <p:cNvSpPr txBox="1"/>
          <p:nvPr/>
        </p:nvSpPr>
        <p:spPr>
          <a:xfrm>
            <a:off x="4034290" y="1579687"/>
            <a:ext cx="64629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উদাহরণ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–১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রাহিম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জন্ম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নিবন্ধনের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ইউনিয়ন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পরিষদে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গিয়ে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অনলাইনে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আবেদন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করল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ফলাফল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কম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সনদ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পেল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86F407-035C-C95B-8A62-B1EB374953CC}"/>
              </a:ext>
            </a:extLst>
          </p:cNvPr>
          <p:cNvSpPr txBox="1"/>
          <p:nvPr/>
        </p:nvSpPr>
        <p:spPr>
          <a:xfrm>
            <a:off x="4034291" y="2503017"/>
            <a:ext cx="64629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উদাহরণ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–২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করিম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অনলাইনে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চাকরির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আবেদন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করল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ফলাফল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ঘরে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বসেই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আবেদন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সম্পন্ন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72EEA7-1D6E-B4E6-BB03-935DF4E2C02A}"/>
              </a:ext>
            </a:extLst>
          </p:cNvPr>
          <p:cNvSpPr txBox="1"/>
          <p:nvPr/>
        </p:nvSpPr>
        <p:spPr>
          <a:xfrm>
            <a:off x="2251701" y="2649817"/>
            <a:ext cx="1645001" cy="434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GB" sz="2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বাস্তব</a:t>
            </a:r>
            <a:r>
              <a:rPr lang="en-GB" sz="20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উদাহরণ</a:t>
            </a:r>
            <a:r>
              <a:rPr lang="en-GB" sz="2000" b="1" kern="1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endParaRPr lang="en-GB" sz="2000" kern="100" dirty="0">
              <a:solidFill>
                <a:srgbClr val="00B050"/>
              </a:solidFill>
              <a:latin typeface="NikoshBAN" panose="02000000000000000000" pitchFamily="2" charset="0"/>
              <a:ea typeface="Aptos" panose="020B0004020202020204" pitchFamily="34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46222C-ABCE-E8D6-224C-ED2C1BFA427E}"/>
              </a:ext>
            </a:extLst>
          </p:cNvPr>
          <p:cNvSpPr txBox="1"/>
          <p:nvPr/>
        </p:nvSpPr>
        <p:spPr>
          <a:xfrm>
            <a:off x="4034292" y="3498949"/>
            <a:ext cx="64629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উদাহরণ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–৩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মিতা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অনলাইনে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পরীক্ষার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ফলাফল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দেখল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ফলাফল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বিদ্যালয়ে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গিয়েই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ফলাফল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জানতে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পারল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574380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808">
        <p14:prism isContent="1"/>
      </p:transition>
    </mc:Choice>
    <mc:Fallback>
      <p:transition spd="slow" advTm="980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  <p:bldP spid="9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27ACE-0883-07B4-E225-8767AEB15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3881" y="593643"/>
            <a:ext cx="8169311" cy="457200"/>
          </a:xfrm>
          <a:solidFill>
            <a:schemeClr val="accent1">
              <a:lumMod val="60000"/>
              <a:lumOff val="40000"/>
            </a:schemeClr>
          </a:solidFill>
          <a:scene3d>
            <a:camera prst="perspectiveRelaxed"/>
            <a:lightRig rig="threePt" dir="t"/>
          </a:scene3d>
        </p:spPr>
        <p:txBody>
          <a:bodyPr>
            <a:normAutofit/>
          </a:bodyPr>
          <a:lstStyle/>
          <a:p>
            <a:pPr algn="ctr"/>
            <a:r>
              <a:rPr lang="en-US" sz="2000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---</a:t>
            </a:r>
            <a:r>
              <a:rPr lang="en-GB" sz="2000" b="1" kern="1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GB" sz="2000" b="1" kern="1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কার্যক্রম</a:t>
            </a:r>
            <a:r>
              <a:rPr lang="bn-IN" sz="2000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---  </a:t>
            </a:r>
            <a:endParaRPr lang="en-US" sz="2000" dirty="0">
              <a:solidFill>
                <a:srgbClr val="FFC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BF6483E-D989-6606-31A3-9E6067417C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1958" y="2540223"/>
            <a:ext cx="4881701" cy="181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101568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সংক্ষিপ্ত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১. ICT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২. ই-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গভর্ন্যান্স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৩.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কর্মকাণ্ডে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ICT-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চারটি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৪.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অনলাইন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জন্ম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নিবন্ধনের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সুবিধা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৫. ICT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সুবিধা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5F824112-9A71-FAFD-14D4-E4D3FEE2D7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1270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1ED023C-79AF-6F39-4CBD-1EB3CE940708}"/>
              </a:ext>
            </a:extLst>
          </p:cNvPr>
          <p:cNvSpPr txBox="1">
            <a:spLocks/>
          </p:cNvSpPr>
          <p:nvPr/>
        </p:nvSpPr>
        <p:spPr>
          <a:xfrm>
            <a:off x="1948999" y="2019613"/>
            <a:ext cx="8294002" cy="457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perspectiveRelaxed"/>
            <a:lightRig rig="threePt" dir="t"/>
          </a:scene3d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0" kern="1200" cap="none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000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--- </a:t>
            </a:r>
            <a:r>
              <a:rPr lang="en-GB" sz="2000" b="1" kern="1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মূল্যায়ণ</a:t>
            </a:r>
            <a:r>
              <a:rPr lang="en-GB" sz="2000" b="1" kern="1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000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---  </a:t>
            </a:r>
            <a:endParaRPr lang="en-US" sz="2000" dirty="0">
              <a:solidFill>
                <a:srgbClr val="FFC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CDE863A9-EF47-D5E8-FF28-F6B07CD6A8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7454" y="1089924"/>
            <a:ext cx="8696964" cy="702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101568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দলগত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প্রতিটি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ডিজিটাল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সেবার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লিখবে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সুবিধা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করবে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49528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810">
        <p14:prism isInverted="1"/>
      </p:transition>
    </mc:Choice>
    <mc:Fallback xmlns="">
      <p:transition spd="slow" advTm="88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/>
      <p:bldP spid="6" grpId="0" animBg="1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>
            <a:extLst>
              <a:ext uri="{FF2B5EF4-FFF2-40B4-BE49-F238E27FC236}">
                <a16:creationId xmlns:a16="http://schemas.microsoft.com/office/drawing/2014/main" id="{5F824112-9A71-FAFD-14D4-E4D3FEE2D7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1270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90C1CDE-56C5-1816-03B1-85F67D098963}"/>
              </a:ext>
            </a:extLst>
          </p:cNvPr>
          <p:cNvSpPr txBox="1">
            <a:spLocks/>
          </p:cNvSpPr>
          <p:nvPr/>
        </p:nvSpPr>
        <p:spPr>
          <a:xfrm>
            <a:off x="2011344" y="1277070"/>
            <a:ext cx="8169311" cy="457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perspectiveRelaxed"/>
            <a:lightRig rig="threePt" dir="t"/>
          </a:scene3d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0" kern="1200" cap="none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400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---</a:t>
            </a:r>
            <a:r>
              <a:rPr lang="en-GB" sz="2000" b="1" kern="100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GB" sz="2000" b="1" kern="100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kern="100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bn-IN" sz="2400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---  </a:t>
            </a:r>
            <a:endParaRPr lang="en-US" sz="2400" dirty="0">
              <a:solidFill>
                <a:srgbClr val="FFC000"/>
              </a:solidFill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D0D55F25-F55C-6915-EC21-2D708CCCBF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2253" y="1900525"/>
            <a:ext cx="8767491" cy="979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101568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১.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পাঁচটি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ডিজিটাল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সেবার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২.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কর্মকাণ্ডে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ICT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ব্যবহারের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পাঁচটি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সুবিধা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৩.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পরিবারের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কেউ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অনলাইন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সেবা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থাকলে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অভিজ্ঞতা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৮–১০টি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বাক্যে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1BC0AECB-3BA5-B45A-3BBC-882247B584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0982" y="3054151"/>
            <a:ext cx="9164781" cy="1256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101568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সারসংক্ষেপঃ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সেবাকে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দ্রুত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সহজ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স্বচ্ছ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করেছে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জন্ম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নিবন্ধন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জাতীয়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পরিচয়পত্র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, ই-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পাসপোর্ট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স্বাস্থ্য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কৃষি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ভূমি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চাকরির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আবেদনসহ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ক্ষেত্রে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ICT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ব্যবহৃত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ICT-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শ্রম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সাশ্রয়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নাগরিকরা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ঘরে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বসেই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অনেক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সেবা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গ্রহণ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পারেন</a:t>
            </a:r>
            <a:r>
              <a:rPr lang="en-GB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GB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37817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8810">
        <p14:conveyor dir="l"/>
      </p:transition>
    </mc:Choice>
    <mc:Fallback xmlns="">
      <p:transition spd="slow" advTm="88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103A0C-E7AA-550A-FF8B-4228EE097E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271" y="1111395"/>
            <a:ext cx="6557458" cy="416235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48405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43">
        <p14:window dir="vert"/>
      </p:transition>
    </mc:Choice>
    <mc:Fallback xmlns="">
      <p:transition spd="slow" advTm="8043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.1|2.9|1.1|1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.6|2.3|2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2.2|2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2.2|2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.6|2.3|2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.6|2.3|2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|1.5|1.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|1.5|1.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"/>
</p:tagLst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2095</TotalTime>
  <Words>723</Words>
  <Application>Microsoft Office PowerPoint</Application>
  <PresentationFormat>Widescreen</PresentationFormat>
  <Paragraphs>150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Century Gothic</vt:lpstr>
      <vt:lpstr>NikoshBAN</vt:lpstr>
      <vt:lpstr>Wingdings</vt:lpstr>
      <vt:lpstr>Wingdings 3</vt:lpstr>
      <vt:lpstr>Wisp</vt:lpstr>
      <vt:lpstr>PowerPoint Presentation</vt:lpstr>
      <vt:lpstr>পরিচিতি</vt:lpstr>
      <vt:lpstr>PowerPoint Presentation</vt:lpstr>
      <vt:lpstr>---এই পাঠ শেষে শিক্ষার্থীরা---  </vt:lpstr>
      <vt:lpstr>--- পূর্বজ্ঞান যাচাই (৫ মিনিট) ---  </vt:lpstr>
      <vt:lpstr>--- সরকারি কর্মকাণ্ডে ICT-এর প্রয়োগঃ ---  </vt:lpstr>
      <vt:lpstr>--- সরকারি কর্মকাণ্ডে ICT ব্যবহারের সুবিধা ---  </vt:lpstr>
      <vt:lpstr>PowerPoint Presentation</vt:lpstr>
      <vt:lpstr>---শ্রেণি কার্যক্রম--- 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Md. Latfur Rahman Rubel</dc:creator>
  <cp:lastModifiedBy>MD. Sayed Arif</cp:lastModifiedBy>
  <cp:revision>348</cp:revision>
  <dcterms:created xsi:type="dcterms:W3CDTF">2025-11-16T12:57:25Z</dcterms:created>
  <dcterms:modified xsi:type="dcterms:W3CDTF">2026-07-07T14:58:17Z</dcterms:modified>
</cp:coreProperties>
</file>