
<file path=[Content_Types].xml><?xml version="1.0" encoding="utf-8"?>
<Types xmlns="http://schemas.openxmlformats.org/package/2006/content-types">
  <Default Extension="gif" ContentType="image/gif"/>
  <Default Extension="jfif" ContentType="image/jpeg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5"/>
  </p:notesMasterIdLst>
  <p:sldIdLst>
    <p:sldId id="259" r:id="rId2"/>
    <p:sldId id="487" r:id="rId3"/>
    <p:sldId id="296" r:id="rId4"/>
    <p:sldId id="484" r:id="rId5"/>
    <p:sldId id="489" r:id="rId6"/>
    <p:sldId id="480" r:id="rId7"/>
    <p:sldId id="509" r:id="rId8"/>
    <p:sldId id="490" r:id="rId9"/>
    <p:sldId id="353" r:id="rId10"/>
    <p:sldId id="501" r:id="rId11"/>
    <p:sldId id="352" r:id="rId12"/>
    <p:sldId id="486" r:id="rId13"/>
    <p:sldId id="491" r:id="rId14"/>
    <p:sldId id="260" r:id="rId15"/>
    <p:sldId id="506" r:id="rId16"/>
    <p:sldId id="492" r:id="rId17"/>
    <p:sldId id="357" r:id="rId18"/>
    <p:sldId id="358" r:id="rId19"/>
    <p:sldId id="494" r:id="rId20"/>
    <p:sldId id="498" r:id="rId21"/>
    <p:sldId id="497" r:id="rId22"/>
    <p:sldId id="495" r:id="rId23"/>
    <p:sldId id="496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  <a:srgbClr val="66FF66"/>
    <a:srgbClr val="00FFFF"/>
    <a:srgbClr val="FF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831" autoAdjust="0"/>
    <p:restoredTop sz="94660"/>
  </p:normalViewPr>
  <p:slideViewPr>
    <p:cSldViewPr snapToGrid="0">
      <p:cViewPr varScale="1">
        <p:scale>
          <a:sx n="76" d="100"/>
          <a:sy n="76" d="100"/>
        </p:scale>
        <p:origin x="830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11AB8A-41B7-447D-882C-3CC50020C3C7}" type="datetimeFigureOut">
              <a:rPr lang="en-US" smtClean="0"/>
              <a:t>7/7/2026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FEF058-E4CC-4A88-BF46-6C3A52A5CE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18067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FEF058-E4CC-4A88-BF46-6C3A52A5CEC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10477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FEF058-E4CC-4A88-BF46-6C3A52A5CEC9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06720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gif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sv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3.svg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sv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Greet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18D2A45-21A1-34B6-2A67-8B86F1D6F8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54461" y="1371600"/>
            <a:ext cx="3168603" cy="5000626"/>
          </a:xfrm>
          <a:prstGeom prst="rect">
            <a:avLst/>
          </a:prstGeom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7A26D00E-3B98-20A7-2F19-530B9544A039}"/>
              </a:ext>
            </a:extLst>
          </p:cNvPr>
          <p:cNvSpPr/>
          <p:nvPr/>
        </p:nvSpPr>
        <p:spPr>
          <a:xfrm>
            <a:off x="2675685" y="1234017"/>
            <a:ext cx="7911353" cy="3409419"/>
          </a:xfrm>
          <a:prstGeom prst="round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effectLst>
            <a:outerShdw blurRad="139700" dist="165100" dir="3900000" sx="99000" sy="99000" algn="ctr" rotWithShape="0">
              <a:srgbClr val="000000"/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FF0000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A4F4496-4915-9CAE-A99E-55A3B0B5870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2637" y="1842076"/>
            <a:ext cx="2193306" cy="21933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3D5597B-7B11-E20A-F84A-61EEEC2F7FC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57421"/>
            <a:ext cx="870801" cy="834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70068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937 -0.03912 L 0.64987 0.86644 " pathEditMode="relative" rAng="0" ptsTypes="AA">
                                      <p:cBhvr>
                                        <p:cTn id="6" dur="4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018" y="452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943736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dendi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156C0E0-AEBD-A6AD-7336-39B075885C8B}"/>
              </a:ext>
            </a:extLst>
          </p:cNvPr>
          <p:cNvSpPr txBox="1"/>
          <p:nvPr/>
        </p:nvSpPr>
        <p:spPr>
          <a:xfrm>
            <a:off x="4914901" y="462296"/>
            <a:ext cx="2700338" cy="769441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4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A42758E-9EA4-428E-9F78-BBDF42125B0F}"/>
              </a:ext>
            </a:extLst>
          </p:cNvPr>
          <p:cNvSpPr/>
          <p:nvPr/>
        </p:nvSpPr>
        <p:spPr>
          <a:xfrm flipV="1">
            <a:off x="363414" y="1328738"/>
            <a:ext cx="11423773" cy="5869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EB28EDD-F09C-1E93-4043-58BCAC4B3F8E}"/>
              </a:ext>
            </a:extLst>
          </p:cNvPr>
          <p:cNvSpPr/>
          <p:nvPr/>
        </p:nvSpPr>
        <p:spPr>
          <a:xfrm rot="5400000" flipV="1">
            <a:off x="4270531" y="3909144"/>
            <a:ext cx="3930064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53B9FA6-4A0F-4E2B-6CEA-704829109C7D}"/>
              </a:ext>
            </a:extLst>
          </p:cNvPr>
          <p:cNvSpPr txBox="1"/>
          <p:nvPr/>
        </p:nvSpPr>
        <p:spPr>
          <a:xfrm>
            <a:off x="1928813" y="1553012"/>
            <a:ext cx="2474697" cy="523220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pPr algn="ctr"/>
            <a:r>
              <a:rPr lang="bn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শিক্ষক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27B961E-3913-4CCF-9314-6D725B6D97D5}"/>
              </a:ext>
            </a:extLst>
          </p:cNvPr>
          <p:cNvSpPr txBox="1"/>
          <p:nvPr/>
        </p:nvSpPr>
        <p:spPr>
          <a:xfrm>
            <a:off x="8067616" y="1553012"/>
            <a:ext cx="2347972" cy="523220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pPr algn="ctr"/>
            <a:r>
              <a:rPr lang="bn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পাঠ পরিচিতি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34531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Group 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31B47E9-4A65-A2A2-6D3F-5E3DBED5D26A}"/>
              </a:ext>
            </a:extLst>
          </p:cNvPr>
          <p:cNvSpPr txBox="1"/>
          <p:nvPr/>
        </p:nvSpPr>
        <p:spPr>
          <a:xfrm>
            <a:off x="1487295" y="1022831"/>
            <a:ext cx="2647564" cy="83612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lnSpc>
                <a:spcPts val="5833"/>
              </a:lnSpc>
            </a:pPr>
            <a:r>
              <a:rPr lang="bn-IN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দলীয় </a:t>
            </a:r>
            <a:r>
              <a:rPr lang="en-US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r>
              <a:rPr lang="bn-IN" sz="32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                  </a:t>
            </a:r>
            <a:endParaRPr lang="bn-IN" sz="54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3FC6C1C-F4B9-4D76-A848-95D9704D9442}"/>
              </a:ext>
            </a:extLst>
          </p:cNvPr>
          <p:cNvSpPr/>
          <p:nvPr/>
        </p:nvSpPr>
        <p:spPr>
          <a:xfrm rot="10800000">
            <a:off x="771731" y="1765109"/>
            <a:ext cx="10648538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B7A97FF-4485-7CF1-D49C-6805D20D514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7692" b="83462" l="3385" r="92538">
                        <a14:foregroundMark x1="8846" y1="50154" x2="8846" y2="50154"/>
                        <a14:foregroundMark x1="4769" y1="48923" x2="4769" y2="48923"/>
                        <a14:foregroundMark x1="62769" y1="37000" x2="62769" y2="37000"/>
                        <a14:foregroundMark x1="61692" y1="36615" x2="61692" y2="36615"/>
                        <a14:foregroundMark x1="92692" y1="43538" x2="92692" y2="43538"/>
                        <a14:foregroundMark x1="81769" y1="64077" x2="81769" y2="64077"/>
                        <a14:foregroundMark x1="81769" y1="64077" x2="81769" y2="64077"/>
                        <a14:foregroundMark x1="24538" y1="37000" x2="24538" y2="37000"/>
                        <a14:foregroundMark x1="42769" y1="17769" x2="42769" y2="17769"/>
                        <a14:foregroundMark x1="41308" y1="34923" x2="41308" y2="34923"/>
                        <a14:foregroundMark x1="3385" y1="48077" x2="3385" y2="48077"/>
                        <a14:foregroundMark x1="38000" y1="39077" x2="38000" y2="39077"/>
                        <a14:foregroundMark x1="55154" y1="32923" x2="55154" y2="3292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951" b="8280"/>
          <a:stretch/>
        </p:blipFill>
        <p:spPr>
          <a:xfrm>
            <a:off x="5173683" y="385729"/>
            <a:ext cx="1844634" cy="132614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44663F5-F511-4080-762D-BB7C01908DE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7692" b="83462" l="3385" r="92538">
                        <a14:foregroundMark x1="8846" y1="50154" x2="8846" y2="50154"/>
                        <a14:foregroundMark x1="4769" y1="48923" x2="4769" y2="48923"/>
                        <a14:foregroundMark x1="62769" y1="37000" x2="62769" y2="37000"/>
                        <a14:foregroundMark x1="61692" y1="36615" x2="61692" y2="36615"/>
                        <a14:foregroundMark x1="92692" y1="43538" x2="92692" y2="43538"/>
                        <a14:foregroundMark x1="81769" y1="64077" x2="81769" y2="64077"/>
                        <a14:foregroundMark x1="81769" y1="64077" x2="81769" y2="64077"/>
                        <a14:foregroundMark x1="24538" y1="37000" x2="24538" y2="37000"/>
                        <a14:foregroundMark x1="42769" y1="17769" x2="42769" y2="17769"/>
                        <a14:foregroundMark x1="41308" y1="34923" x2="41308" y2="34923"/>
                        <a14:foregroundMark x1="3385" y1="48077" x2="3385" y2="48077"/>
                        <a14:foregroundMark x1="38000" y1="39077" x2="38000" y2="39077"/>
                        <a14:foregroundMark x1="55154" y1="32923" x2="55154" y2="3292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951" b="8280"/>
          <a:stretch/>
        </p:blipFill>
        <p:spPr>
          <a:xfrm>
            <a:off x="7483496" y="389887"/>
            <a:ext cx="1844634" cy="1326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6480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ir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31B47E9-4A65-A2A2-6D3F-5E3DBED5D26A}"/>
              </a:ext>
            </a:extLst>
          </p:cNvPr>
          <p:cNvSpPr txBox="1"/>
          <p:nvPr/>
        </p:nvSpPr>
        <p:spPr>
          <a:xfrm>
            <a:off x="1930354" y="1022831"/>
            <a:ext cx="2647564" cy="83612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lnSpc>
                <a:spcPts val="5833"/>
              </a:lnSpc>
            </a:pPr>
            <a:r>
              <a:rPr lang="bn-IN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জোড়ায় </a:t>
            </a:r>
            <a:r>
              <a:rPr lang="en-US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r>
              <a:rPr lang="bn-IN" sz="32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                  </a:t>
            </a:r>
            <a:endParaRPr lang="bn-IN" sz="54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3FC6C1C-F4B9-4D76-A848-95D9704D9442}"/>
              </a:ext>
            </a:extLst>
          </p:cNvPr>
          <p:cNvSpPr/>
          <p:nvPr/>
        </p:nvSpPr>
        <p:spPr>
          <a:xfrm rot="10800000">
            <a:off x="771731" y="1765109"/>
            <a:ext cx="10648538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579B8868-7EC4-E706-E9B4-6740293321D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577918" y="518682"/>
            <a:ext cx="1198298" cy="1198298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5C87DC50-4D73-F1D6-CE85-9F673A216A8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120207" y="518682"/>
            <a:ext cx="1198298" cy="1198298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F5998754-D26F-8593-7BED-6F2AD326379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662497" y="518682"/>
            <a:ext cx="1198298" cy="1198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06752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dividual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31B47E9-4A65-A2A2-6D3F-5E3DBED5D26A}"/>
              </a:ext>
            </a:extLst>
          </p:cNvPr>
          <p:cNvSpPr txBox="1"/>
          <p:nvPr/>
        </p:nvSpPr>
        <p:spPr>
          <a:xfrm>
            <a:off x="1487295" y="1022831"/>
            <a:ext cx="2647564" cy="83612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lnSpc>
                <a:spcPts val="5833"/>
              </a:lnSpc>
            </a:pPr>
            <a:r>
              <a:rPr lang="bn-IN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একক </a:t>
            </a:r>
            <a:r>
              <a:rPr lang="en-US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r>
              <a:rPr lang="bn-IN" sz="32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                  </a:t>
            </a:r>
            <a:endParaRPr lang="bn-IN" sz="54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3FC6C1C-F4B9-4D76-A848-95D9704D9442}"/>
              </a:ext>
            </a:extLst>
          </p:cNvPr>
          <p:cNvSpPr/>
          <p:nvPr/>
        </p:nvSpPr>
        <p:spPr>
          <a:xfrm rot="10800000">
            <a:off x="771731" y="1765109"/>
            <a:ext cx="10648538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23C8203A-B144-71F9-629E-7AA1C5AF793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590450" y="490194"/>
            <a:ext cx="1226786" cy="1226786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765FB252-1BCA-872A-1B93-6B1E14E5C18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866858" y="395660"/>
            <a:ext cx="1420933" cy="1420933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0931C303-E426-6793-EDC3-8EDF7AA4C5E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297381" y="466991"/>
            <a:ext cx="1226786" cy="1226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47006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valu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F5E0898-8128-24A8-FADF-7A77D81201FE}"/>
              </a:ext>
            </a:extLst>
          </p:cNvPr>
          <p:cNvSpPr/>
          <p:nvPr/>
        </p:nvSpPr>
        <p:spPr>
          <a:xfrm>
            <a:off x="1804737" y="934613"/>
            <a:ext cx="140294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IN" sz="40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endParaRPr lang="en-US" sz="40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209D32A-EAA1-D7E4-909F-FFD664F2F4AB}"/>
              </a:ext>
            </a:extLst>
          </p:cNvPr>
          <p:cNvSpPr/>
          <p:nvPr/>
        </p:nvSpPr>
        <p:spPr>
          <a:xfrm rot="10800000">
            <a:off x="749835" y="1647920"/>
            <a:ext cx="10607040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9CE8DBAB-10C4-C698-FC7A-57D34C7D02B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82764" y="409487"/>
            <a:ext cx="1182230" cy="1182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74552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ome 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F5E0898-8128-24A8-FADF-7A77D81201FE}"/>
              </a:ext>
            </a:extLst>
          </p:cNvPr>
          <p:cNvSpPr/>
          <p:nvPr/>
        </p:nvSpPr>
        <p:spPr>
          <a:xfrm>
            <a:off x="2007803" y="962894"/>
            <a:ext cx="199605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0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বাড়ির</a:t>
            </a:r>
            <a:r>
              <a:rPr lang="en-US" sz="40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40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209D32A-EAA1-D7E4-909F-FFD664F2F4AB}"/>
              </a:ext>
            </a:extLst>
          </p:cNvPr>
          <p:cNvSpPr/>
          <p:nvPr/>
        </p:nvSpPr>
        <p:spPr>
          <a:xfrm rot="10800000">
            <a:off x="749835" y="1647920"/>
            <a:ext cx="10607040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FBFA1B8-A48D-255B-BB50-9E8F27EC00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835" y="552034"/>
            <a:ext cx="1257968" cy="1095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1188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an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kkk.png">
            <a:extLst>
              <a:ext uri="{FF2B5EF4-FFF2-40B4-BE49-F238E27FC236}">
                <a16:creationId xmlns:a16="http://schemas.microsoft.com/office/drawing/2014/main" id="{8D78984C-7611-ED3A-6893-97F0E59CEC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994" y="5929248"/>
            <a:ext cx="7934895" cy="92163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8D09034-B0CE-AEAB-57EF-9D72EA7723F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994" y="5920556"/>
            <a:ext cx="879560" cy="80287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6D7AEC8-C47D-F90F-5C86-83EA47844AD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194604" y="6126370"/>
            <a:ext cx="856521" cy="52738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26EC8AC-13C0-7804-74FD-0F9CC44E947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989738">
            <a:off x="3243048" y="-400982"/>
            <a:ext cx="2638269" cy="551817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4097423-3D74-84E9-2AD3-A45B3104676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22" y="2713313"/>
            <a:ext cx="11957157" cy="2950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37269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E11D5-E3B2-46EC-B14A-2CCDD97F663B}" type="datetimeFigureOut">
              <a:rPr lang="en-US" smtClean="0"/>
              <a:t>7/7/2026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B2622-6EBD-4A33-AD6D-A7D895661C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12441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hyperlink" Target="https://www.peakpx.com/19235/water-droplet/1440x900-wallpaper" TargetMode="External"/><Relationship Id="rId18" Type="http://schemas.openxmlformats.org/officeDocument/2006/relationships/image" Target="../media/image6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g"/><Relationship Id="rId17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ame 7">
            <a:extLst>
              <a:ext uri="{FF2B5EF4-FFF2-40B4-BE49-F238E27FC236}">
                <a16:creationId xmlns:a16="http://schemas.microsoft.com/office/drawing/2014/main" id="{B8E7872C-1867-4538-1453-42919C14ACF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5483"/>
            </a:avLst>
          </a:prstGeom>
          <a:blipFill dpi="0" rotWithShape="1">
            <a:blip r:embed="rId12">
              <a:alphaModFix amt="40000"/>
              <a:extLst>
                <a:ext uri="{837473B0-CC2E-450A-ABE3-18F120FF3D39}">
                  <a1611:picAttrSrcUrl xmlns:a1611="http://schemas.microsoft.com/office/drawing/2016/11/main" r:id="rId13"/>
                </a:ext>
              </a:extLst>
            </a:blip>
            <a:srcRect/>
            <a:stretch>
              <a:fillRect/>
            </a:stretch>
          </a:blipFill>
          <a:ln>
            <a:solidFill>
              <a:schemeClr val="bg1">
                <a:lumMod val="85000"/>
              </a:schemeClr>
            </a:solidFill>
          </a:ln>
          <a:effectLst>
            <a:outerShdw blurRad="469900" dir="10800000" algn="ctr" rotWithShape="0">
              <a:schemeClr val="accent5">
                <a:lumMod val="20000"/>
                <a:lumOff val="80000"/>
                <a:alpha val="43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53108FE-1DF6-092B-BE21-142745BC43E4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8156" y="5627098"/>
            <a:ext cx="1999768" cy="90987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721DAE9-F276-E69D-5A90-6D9C3037EE56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1972" y="6498652"/>
            <a:ext cx="2044778" cy="497424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5C652502-BDE4-BA65-26DC-BEC12F4AA654}"/>
              </a:ext>
            </a:extLst>
          </p:cNvPr>
          <p:cNvGrpSpPr/>
          <p:nvPr/>
        </p:nvGrpSpPr>
        <p:grpSpPr>
          <a:xfrm>
            <a:off x="8208212" y="6208764"/>
            <a:ext cx="1842586" cy="595015"/>
            <a:chOff x="8269280" y="6224725"/>
            <a:chExt cx="1842586" cy="595015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3B16A78A-EA18-E617-0A76-DA7172081A5E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89114" y="6238903"/>
              <a:ext cx="522752" cy="580837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2D30957F-B3D2-4D4A-1714-C38C6CF4AFE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20459" y="6224725"/>
              <a:ext cx="595015" cy="59501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FC80D3FD-A2E2-F0DB-A320-58291830F329}"/>
                </a:ext>
              </a:extLst>
            </p:cNvPr>
            <p:cNvGrpSpPr/>
            <p:nvPr/>
          </p:nvGrpSpPr>
          <p:grpSpPr>
            <a:xfrm>
              <a:off x="8269280" y="6242202"/>
              <a:ext cx="577540" cy="577538"/>
              <a:chOff x="8269280" y="6239279"/>
              <a:chExt cx="577540" cy="577538"/>
            </a:xfrm>
          </p:grpSpPr>
          <p:sp>
            <p:nvSpPr>
              <p:cNvPr id="17" name="Oval 16">
                <a:extLst>
                  <a:ext uri="{FF2B5EF4-FFF2-40B4-BE49-F238E27FC236}">
                    <a16:creationId xmlns:a16="http://schemas.microsoft.com/office/drawing/2014/main" id="{517114CF-B802-7A34-EF8F-1CEAA95A6ABC}"/>
                  </a:ext>
                </a:extLst>
              </p:cNvPr>
              <p:cNvSpPr/>
              <p:nvPr/>
            </p:nvSpPr>
            <p:spPr>
              <a:xfrm>
                <a:off x="8269280" y="6239279"/>
                <a:ext cx="577540" cy="57753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/>
              </a:p>
            </p:txBody>
          </p:sp>
          <p:pic>
            <p:nvPicPr>
              <p:cNvPr id="22" name="Picture 21">
                <a:extLst>
                  <a:ext uri="{FF2B5EF4-FFF2-40B4-BE49-F238E27FC236}">
                    <a16:creationId xmlns:a16="http://schemas.microsoft.com/office/drawing/2014/main" id="{28EF164A-EA98-57D6-95AF-1273357ABE9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281241" y="6251239"/>
                <a:ext cx="553618" cy="553618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8401393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3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4.xml"/><Relationship Id="rId5" Type="http://schemas.microsoft.com/office/2007/relationships/hdphoto" Target="../media/hdphoto1.wdp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fi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3.wdp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haka City &amp; 'The Victory Day' of Bangladesh‌‌ ‌‌ - #8 by BiplobKumerGope -  Google Maps contribution stories - Local Guides Connect">
            <a:extLst>
              <a:ext uri="{FF2B5EF4-FFF2-40B4-BE49-F238E27FC236}">
                <a16:creationId xmlns:a16="http://schemas.microsoft.com/office/drawing/2014/main" id="{3CD63EB3-EBA5-B3F8-9573-6C97F91A99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4847" y="681925"/>
            <a:ext cx="8849532" cy="5098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EE39F76-79D7-DD9D-8A3C-4E5D3E52FEBA}"/>
              </a:ext>
            </a:extLst>
          </p:cNvPr>
          <p:cNvSpPr txBox="1"/>
          <p:nvPr/>
        </p:nvSpPr>
        <p:spPr>
          <a:xfrm>
            <a:off x="4370522" y="5563891"/>
            <a:ext cx="601334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solidFill>
                  <a:schemeClr val="accent1">
                    <a:lumMod val="50000"/>
                  </a:schemeClr>
                </a:solidFill>
              </a:rPr>
              <a:t>Bangladesh</a:t>
            </a:r>
          </a:p>
        </p:txBody>
      </p:sp>
    </p:spTree>
    <p:extLst>
      <p:ext uri="{BB962C8B-B14F-4D97-AF65-F5344CB8AC3E}">
        <p14:creationId xmlns:p14="http://schemas.microsoft.com/office/powerpoint/2010/main" val="245639665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83676E5-64D9-1355-7489-62F3F6C144C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4342" t="32850" r="10216" b="36232"/>
          <a:stretch/>
        </p:blipFill>
        <p:spPr>
          <a:xfrm>
            <a:off x="3611106" y="2169763"/>
            <a:ext cx="5951350" cy="167381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81FADA0-9F8C-CAC6-48A5-F957776DA3E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67069"/>
          <a:stretch/>
        </p:blipFill>
        <p:spPr>
          <a:xfrm>
            <a:off x="2616630" y="725837"/>
            <a:ext cx="7888638" cy="169189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434D5A8-4046-30AC-181B-F903A896088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8730" t="60065" r="14670"/>
          <a:stretch/>
        </p:blipFill>
        <p:spPr>
          <a:xfrm>
            <a:off x="4014061" y="3425125"/>
            <a:ext cx="5253926" cy="2030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26221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 descr="A person wearing a white scarf&#10;&#10;Description automatically generated">
            <a:extLst>
              <a:ext uri="{FF2B5EF4-FFF2-40B4-BE49-F238E27FC236}">
                <a16:creationId xmlns:a16="http://schemas.microsoft.com/office/drawing/2014/main" id="{2DFF8A74-7889-914A-0D3B-12C74D01720B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3" b="483"/>
          <a:stretch>
            <a:fillRect/>
          </a:stretch>
        </p:blipFill>
        <p:spPr>
          <a:xfrm>
            <a:off x="2378394" y="2061281"/>
            <a:ext cx="1875295" cy="191305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A5CA49F-B37E-7875-3350-74F4F1CD5D03}"/>
              </a:ext>
            </a:extLst>
          </p:cNvPr>
          <p:cNvSpPr txBox="1"/>
          <p:nvPr/>
        </p:nvSpPr>
        <p:spPr>
          <a:xfrm>
            <a:off x="1146875" y="3983065"/>
            <a:ext cx="4587497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আয়েশা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ছিদ্দিকা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প্রধান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রামপুর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সরকারি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প্রাথমিক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বিদ্যালয়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স্কুল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কোড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৯৯৪০৬০২৯০০৪ </a:t>
            </a:r>
          </a:p>
          <a:p>
            <a:pPr algn="ctr"/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লাকসাম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কুমিল্লা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algn="ctr"/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asiddiqua1912@gmail.com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5C7374C-4EB4-6835-C8B1-377F22BEEEB5}"/>
              </a:ext>
            </a:extLst>
          </p:cNvPr>
          <p:cNvSpPr txBox="1"/>
          <p:nvPr/>
        </p:nvSpPr>
        <p:spPr>
          <a:xfrm>
            <a:off x="6261315" y="4146064"/>
            <a:ext cx="561038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বিষয়ঃ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বাংলাদেশ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বিশ্বপরিচয়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অধ্যায়ঃ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3 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পৃষ্ঠা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: 43 ও 44 </a:t>
            </a:r>
            <a:r>
              <a:rPr lang="en-US" sz="24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আমাদের</a:t>
            </a:r>
            <a:r>
              <a:rPr lang="en-US" sz="24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মুক্তিযুদ্ধ</a:t>
            </a:r>
            <a:endParaRPr lang="en-US" sz="24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24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24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২(</a:t>
            </a:r>
            <a:r>
              <a:rPr lang="en-US" sz="24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স্বাধীনতা</a:t>
            </a:r>
            <a:r>
              <a:rPr lang="en-US" sz="24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ঘোষণার</a:t>
            </a:r>
            <a:r>
              <a:rPr lang="en-US" sz="24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পটভূমি</a:t>
            </a:r>
            <a:r>
              <a:rPr lang="en-US" sz="24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24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মুজিবনগর</a:t>
            </a:r>
            <a:r>
              <a:rPr lang="en-US" sz="24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সরকার</a:t>
            </a:r>
            <a:r>
              <a:rPr lang="en-US" sz="24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)</a:t>
            </a:r>
          </a:p>
          <a:p>
            <a:pPr algn="ctr"/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পাঠ্যাংশঃ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১৯৭১ </a:t>
            </a:r>
            <a:r>
              <a:rPr lang="en-US" sz="2000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সালের</a:t>
            </a:r>
            <a:r>
              <a:rPr lang="en-US" sz="2000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১০ই</a:t>
            </a:r>
            <a:r>
              <a:rPr lang="en-US" sz="2000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….</a:t>
            </a:r>
            <a:r>
              <a:rPr lang="en-US" sz="2000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সাফল্য</a:t>
            </a:r>
            <a:r>
              <a:rPr lang="en-US" sz="2000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আসতে</a:t>
            </a:r>
            <a:r>
              <a:rPr lang="en-US" sz="2000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শুরু</a:t>
            </a:r>
            <a:r>
              <a:rPr lang="en-US" sz="2000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2000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সময়ঃ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৪৫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মিনিট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Placeholder 8">
            <a:extLst>
              <a:ext uri="{FF2B5EF4-FFF2-40B4-BE49-F238E27FC236}">
                <a16:creationId xmlns:a16="http://schemas.microsoft.com/office/drawing/2014/main" id="{D77C73C5-38CD-0EAC-B2AA-39568445F5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257" b="13257"/>
          <a:stretch>
            <a:fillRect/>
          </a:stretch>
        </p:blipFill>
        <p:spPr>
          <a:xfrm>
            <a:off x="8219551" y="2106729"/>
            <a:ext cx="1971097" cy="2070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5165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559279" y="669631"/>
            <a:ext cx="2504809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>
              <a:defRPr/>
            </a:pPr>
            <a:r>
              <a:rPr lang="en-US" sz="4000" b="1" kern="0" dirty="0">
                <a:ln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শিখনফল</a:t>
            </a:r>
            <a:endParaRPr lang="en-US" sz="1400" b="1" kern="0" dirty="0">
              <a:ln/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152992" y="3070217"/>
            <a:ext cx="10002688" cy="132343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sz="4000" dirty="0">
                <a:latin typeface="NikoshBAN" pitchFamily="2" charset="0"/>
                <a:cs typeface="NikoshBAN" pitchFamily="2" charset="0"/>
              </a:rPr>
              <a:t>১৪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.</a:t>
            </a:r>
            <a:r>
              <a:rPr lang="bn-BD" sz="4000" dirty="0">
                <a:latin typeface="NikoshBAN" pitchFamily="2" charset="0"/>
                <a:cs typeface="NikoshBAN" pitchFamily="2" charset="0"/>
              </a:rPr>
              <a:t> ১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.</a:t>
            </a:r>
            <a:r>
              <a:rPr lang="bn-BD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1.</a:t>
            </a:r>
            <a:r>
              <a:rPr lang="bn-BD" sz="4000" dirty="0">
                <a:latin typeface="NikoshBAN" pitchFamily="2" charset="0"/>
                <a:cs typeface="NikoshBAN" pitchFamily="2" charset="0"/>
              </a:rPr>
              <a:t> মুজিবনগর সরকার কোথায় , কখন এবং কেন গঠিত হয়েছিল তা বর্ণনা করতে  পারবে।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E5869B1-3095-4496-989C-84EF8EC03238}"/>
              </a:ext>
            </a:extLst>
          </p:cNvPr>
          <p:cNvSpPr/>
          <p:nvPr/>
        </p:nvSpPr>
        <p:spPr>
          <a:xfrm>
            <a:off x="914400" y="1707904"/>
            <a:ext cx="4668683" cy="631887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শেষে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শিক্ষার্থীরা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...</a:t>
            </a:r>
          </a:p>
        </p:txBody>
      </p:sp>
    </p:spTree>
    <p:extLst>
      <p:ext uri="{BB962C8B-B14F-4D97-AF65-F5344CB8AC3E}">
        <p14:creationId xmlns:p14="http://schemas.microsoft.com/office/powerpoint/2010/main" val="1173301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9E122B7-1709-3B9D-5F5B-817BDA588C5F}"/>
              </a:ext>
            </a:extLst>
          </p:cNvPr>
          <p:cNvSpPr txBox="1"/>
          <p:nvPr/>
        </p:nvSpPr>
        <p:spPr>
          <a:xfrm>
            <a:off x="1459037" y="704549"/>
            <a:ext cx="9104428" cy="70788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5715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 rtlCol="0">
            <a:spAutoFit/>
          </a:bodyPr>
          <a:lstStyle/>
          <a:p>
            <a:pPr algn="ctr"/>
            <a:r>
              <a:rPr lang="bn-BD" sz="4000" dirty="0">
                <a:latin typeface="NikoshBAN" panose="02000000000000000000" pitchFamily="2" charset="0"/>
                <a:cs typeface="NikoshBAN" panose="02000000000000000000" pitchFamily="2" charset="0"/>
              </a:rPr>
              <a:t>এসো আমরা একটি ভিডিও দেখি 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3EFA93C-2ADF-FB5F-DAA2-984B5F617ECB}"/>
              </a:ext>
            </a:extLst>
          </p:cNvPr>
          <p:cNvSpPr txBox="1"/>
          <p:nvPr/>
        </p:nvSpPr>
        <p:spPr>
          <a:xfrm>
            <a:off x="1776049" y="704549"/>
            <a:ext cx="9049187" cy="64633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bn-BD" sz="3600" dirty="0">
                <a:latin typeface="NikoshBAN" panose="02000000000000000000" pitchFamily="2" charset="0"/>
                <a:cs typeface="NikoshBAN" panose="02000000000000000000" pitchFamily="2" charset="0"/>
              </a:rPr>
              <a:t>ভিডিওটি কী সম্পর্কীত? 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493F884-FBC7-FDC4-2F45-F3EFA14A9D73}"/>
              </a:ext>
            </a:extLst>
          </p:cNvPr>
          <p:cNvSpPr txBox="1"/>
          <p:nvPr/>
        </p:nvSpPr>
        <p:spPr>
          <a:xfrm>
            <a:off x="1312460" y="642994"/>
            <a:ext cx="9565576" cy="707886"/>
          </a:xfrm>
          <a:prstGeom prst="rect">
            <a:avLst/>
          </a:prstGeom>
          <a:solidFill>
            <a:schemeClr val="bg1"/>
          </a:solidFill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bn-BD" sz="4000" dirty="0">
                <a:latin typeface="NikoshBAN" panose="02000000000000000000" pitchFamily="2" charset="0"/>
                <a:cs typeface="NikoshBAN" panose="02000000000000000000" pitchFamily="2" charset="0"/>
              </a:rPr>
              <a:t>ভিডিওটি মুক্তিয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ু</a:t>
            </a:r>
            <a:r>
              <a:rPr lang="bn-BD" sz="4000" dirty="0">
                <a:latin typeface="NikoshBAN" panose="02000000000000000000" pitchFamily="2" charset="0"/>
                <a:cs typeface="NikoshBAN" panose="02000000000000000000" pitchFamily="2" charset="0"/>
              </a:rPr>
              <a:t>দ্ধ সংক্রান্ত 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Footage of Liberation war of Bangladesh 1971.">
            <a:hlinkClick r:id="" action="ppaction://media"/>
            <a:extLst>
              <a:ext uri="{FF2B5EF4-FFF2-40B4-BE49-F238E27FC236}">
                <a16:creationId xmlns:a16="http://schemas.microsoft.com/office/drawing/2014/main" id="{D98A89F4-6262-50EB-C5A9-96070156ADD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312460" y="1473990"/>
            <a:ext cx="9397583" cy="4555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71108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3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3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xit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4" dur="2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2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6" dur="2391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4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42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  <p:bldLst>
      <p:bldP spid="2" grpId="0" animBg="1"/>
      <p:bldP spid="2" grpId="1" animBg="1"/>
      <p:bldP spid="3" grpId="0" animBg="1"/>
      <p:bldP spid="3" grpId="1" animBg="1"/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Multidocument 1">
            <a:extLst>
              <a:ext uri="{FF2B5EF4-FFF2-40B4-BE49-F238E27FC236}">
                <a16:creationId xmlns:a16="http://schemas.microsoft.com/office/drawing/2014/main" id="{57707CA7-DDEE-480F-849D-0563AF583074}"/>
              </a:ext>
            </a:extLst>
          </p:cNvPr>
          <p:cNvSpPr/>
          <p:nvPr/>
        </p:nvSpPr>
        <p:spPr>
          <a:xfrm>
            <a:off x="2334491" y="1102488"/>
            <a:ext cx="5105400" cy="1993326"/>
          </a:xfrm>
          <a:prstGeom prst="flowChartMultidocumen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তাহলে</a:t>
            </a: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আজ</a:t>
            </a: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আমরা </a:t>
            </a:r>
            <a:r>
              <a:rPr lang="en-US" sz="4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পড়ব</a:t>
            </a:r>
            <a:endParaRPr lang="en-US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Arrow: Left-Right 4">
            <a:extLst>
              <a:ext uri="{FF2B5EF4-FFF2-40B4-BE49-F238E27FC236}">
                <a16:creationId xmlns:a16="http://schemas.microsoft.com/office/drawing/2014/main" id="{1189299E-CC4F-4340-92E1-BCEAFF87E251}"/>
              </a:ext>
            </a:extLst>
          </p:cNvPr>
          <p:cNvSpPr/>
          <p:nvPr/>
        </p:nvSpPr>
        <p:spPr>
          <a:xfrm>
            <a:off x="1055077" y="3095814"/>
            <a:ext cx="9231923" cy="2840037"/>
          </a:xfrm>
          <a:prstGeom prst="leftRightArrow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BD3CF8B-049A-49CA-AAF5-AB50D2FE1F4F}"/>
              </a:ext>
            </a:extLst>
          </p:cNvPr>
          <p:cNvSpPr/>
          <p:nvPr/>
        </p:nvSpPr>
        <p:spPr>
          <a:xfrm>
            <a:off x="2813539" y="3855402"/>
            <a:ext cx="5978769" cy="1323439"/>
          </a:xfrm>
          <a:prstGeom prst="rect">
            <a:avLst/>
          </a:prstGeom>
          <a:noFill/>
          <a:ln w="76200"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r>
              <a:rPr lang="en-US" sz="40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স্বাধীনতা</a:t>
            </a:r>
            <a:r>
              <a:rPr lang="en-US" sz="40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ঘোষণার</a:t>
            </a:r>
            <a:r>
              <a:rPr lang="en-US" sz="40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পটভূমি</a:t>
            </a:r>
            <a:r>
              <a:rPr lang="en-US" sz="40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40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মুজিবনগর</a:t>
            </a:r>
            <a:r>
              <a:rPr lang="en-US" sz="40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সরকার</a:t>
            </a:r>
            <a:endParaRPr lang="en-US" sz="40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7309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ADC05EA7-6AA2-098E-20E4-331D37F243A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2972051"/>
              </p:ext>
            </p:extLst>
          </p:nvPr>
        </p:nvGraphicFramePr>
        <p:xfrm>
          <a:off x="767862" y="1748413"/>
          <a:ext cx="10515600" cy="4085501"/>
        </p:xfrm>
        <a:graphic>
          <a:graphicData uri="http://schemas.openxmlformats.org/drawingml/2006/table">
            <a:tbl>
              <a:tblPr>
                <a:tableStyleId>{C4B1156A-380E-4F78-BDF5-A606A8083BF9}</a:tableStyleId>
              </a:tblPr>
              <a:tblGrid>
                <a:gridCol w="3281624">
                  <a:extLst>
                    <a:ext uri="{9D8B030D-6E8A-4147-A177-3AD203B41FA5}">
                      <a16:colId xmlns:a16="http://schemas.microsoft.com/office/drawing/2014/main" val="3599299477"/>
                    </a:ext>
                  </a:extLst>
                </a:gridCol>
                <a:gridCol w="7233976">
                  <a:extLst>
                    <a:ext uri="{9D8B030D-6E8A-4147-A177-3AD203B41FA5}">
                      <a16:colId xmlns:a16="http://schemas.microsoft.com/office/drawing/2014/main" val="1631990823"/>
                    </a:ext>
                  </a:extLst>
                </a:gridCol>
              </a:tblGrid>
              <a:tr h="483498">
                <a:tc>
                  <a:txBody>
                    <a:bodyPr/>
                    <a:lstStyle/>
                    <a:p>
                      <a:pPr rtl="0">
                        <a:buNone/>
                      </a:pPr>
                      <a:r>
                        <a:rPr lang="en-US" b="1" dirty="0" err="1">
                          <a:solidFill>
                            <a:srgbClr val="1F1F1F"/>
                          </a:solidFill>
                          <a:effectLst/>
                        </a:rPr>
                        <a:t>সাল</a:t>
                      </a:r>
                      <a:r>
                        <a:rPr lang="en-US" b="1" dirty="0">
                          <a:solidFill>
                            <a:srgbClr val="1F1F1F"/>
                          </a:solidFill>
                          <a:effectLst/>
                        </a:rPr>
                        <a:t>/</a:t>
                      </a:r>
                      <a:r>
                        <a:rPr lang="en-US" b="1" dirty="0" err="1">
                          <a:solidFill>
                            <a:srgbClr val="1F1F1F"/>
                          </a:solidFill>
                          <a:effectLst/>
                        </a:rPr>
                        <a:t>তারিখ</a:t>
                      </a:r>
                      <a:endParaRPr lang="en-US" dirty="0">
                        <a:solidFill>
                          <a:srgbClr val="1F1F1F"/>
                        </a:solidFill>
                        <a:effectLst/>
                        <a:latin typeface="Google Sans Text"/>
                      </a:endParaRPr>
                    </a:p>
                  </a:txBody>
                  <a:tcPr marT="60960" marB="6096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b="1" dirty="0" err="1">
                          <a:solidFill>
                            <a:srgbClr val="1F1F1F"/>
                          </a:solidFill>
                          <a:effectLst/>
                        </a:rPr>
                        <a:t>কী</a:t>
                      </a:r>
                      <a:r>
                        <a:rPr lang="en-US" b="1" dirty="0">
                          <a:solidFill>
                            <a:srgbClr val="1F1F1F"/>
                          </a:solidFill>
                          <a:effectLst/>
                        </a:rPr>
                        <a:t> </a:t>
                      </a:r>
                      <a:r>
                        <a:rPr lang="en-US" b="1" dirty="0" err="1">
                          <a:solidFill>
                            <a:srgbClr val="1F1F1F"/>
                          </a:solidFill>
                          <a:effectLst/>
                        </a:rPr>
                        <a:t>ঘটেছিল</a:t>
                      </a:r>
                      <a:endParaRPr lang="en-US" dirty="0">
                        <a:solidFill>
                          <a:srgbClr val="1F1F1F"/>
                        </a:solidFill>
                        <a:effectLst/>
                        <a:latin typeface="Google Sans Text"/>
                      </a:endParaRPr>
                    </a:p>
                  </a:txBody>
                  <a:tcPr marT="60960" marB="6096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78116670"/>
                  </a:ext>
                </a:extLst>
              </a:tr>
              <a:tr h="483498">
                <a:tc>
                  <a:txBody>
                    <a:bodyPr/>
                    <a:lstStyle/>
                    <a:p>
                      <a:pPr rtl="0">
                        <a:buNone/>
                      </a:pPr>
                      <a:r>
                        <a:rPr lang="en-US" dirty="0">
                          <a:solidFill>
                            <a:srgbClr val="1F1F1F"/>
                          </a:solidFill>
                          <a:effectLst/>
                        </a:rPr>
                        <a:t>১৯৫২ </a:t>
                      </a:r>
                      <a:r>
                        <a:rPr lang="en-US" dirty="0" err="1">
                          <a:solidFill>
                            <a:srgbClr val="1F1F1F"/>
                          </a:solidFill>
                          <a:effectLst/>
                        </a:rPr>
                        <a:t>সাল</a:t>
                      </a:r>
                      <a:endParaRPr lang="en-US" dirty="0">
                        <a:solidFill>
                          <a:srgbClr val="1F1F1F"/>
                        </a:solidFill>
                        <a:effectLst/>
                        <a:latin typeface="Google Sans Text"/>
                      </a:endParaRPr>
                    </a:p>
                  </a:txBody>
                  <a:tcPr marT="60960" marB="60960" anchor="ctr">
                    <a:noFill/>
                  </a:tcPr>
                </a:tc>
                <a:tc>
                  <a:txBody>
                    <a:bodyPr/>
                    <a:lstStyle/>
                    <a:p>
                      <a:pPr rtl="0">
                        <a:buNone/>
                      </a:pPr>
                      <a:endParaRPr lang="en-US" dirty="0">
                        <a:solidFill>
                          <a:srgbClr val="1F1F1F"/>
                        </a:solidFill>
                        <a:effectLst/>
                        <a:latin typeface="Google Sans Text"/>
                      </a:endParaRPr>
                    </a:p>
                  </a:txBody>
                  <a:tcPr marT="60960" marB="6096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6790606"/>
                  </a:ext>
                </a:extLst>
              </a:tr>
              <a:tr h="483498">
                <a:tc>
                  <a:txBody>
                    <a:bodyPr/>
                    <a:lstStyle/>
                    <a:p>
                      <a:pPr rtl="0">
                        <a:buNone/>
                      </a:pPr>
                      <a:r>
                        <a:rPr lang="en-US">
                          <a:solidFill>
                            <a:srgbClr val="1F1F1F"/>
                          </a:solidFill>
                          <a:effectLst/>
                        </a:rPr>
                        <a:t>১৯৫৪ সাল</a:t>
                      </a:r>
                      <a:endParaRPr lang="en-US">
                        <a:solidFill>
                          <a:srgbClr val="1F1F1F"/>
                        </a:solidFill>
                        <a:effectLst/>
                        <a:latin typeface="Google Sans Text"/>
                      </a:endParaRPr>
                    </a:p>
                  </a:txBody>
                  <a:tcPr marT="60960" marB="60960" anchor="ctr">
                    <a:noFill/>
                  </a:tcPr>
                </a:tc>
                <a:tc>
                  <a:txBody>
                    <a:bodyPr/>
                    <a:lstStyle/>
                    <a:p>
                      <a:pPr rtl="0">
                        <a:buNone/>
                      </a:pPr>
                      <a:endParaRPr lang="en-US" dirty="0">
                        <a:solidFill>
                          <a:srgbClr val="1F1F1F"/>
                        </a:solidFill>
                        <a:effectLst/>
                        <a:latin typeface="Google Sans Text"/>
                      </a:endParaRPr>
                    </a:p>
                  </a:txBody>
                  <a:tcPr marT="60960" marB="6096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70067881"/>
                  </a:ext>
                </a:extLst>
              </a:tr>
              <a:tr h="487681">
                <a:tc>
                  <a:txBody>
                    <a:bodyPr/>
                    <a:lstStyle/>
                    <a:p>
                      <a:pPr rtl="0">
                        <a:buNone/>
                      </a:pPr>
                      <a:r>
                        <a:rPr lang="en-US">
                          <a:solidFill>
                            <a:srgbClr val="1F1F1F"/>
                          </a:solidFill>
                          <a:effectLst/>
                        </a:rPr>
                        <a:t>১৯৫৮ সাল</a:t>
                      </a:r>
                      <a:endParaRPr lang="en-US">
                        <a:solidFill>
                          <a:srgbClr val="1F1F1F"/>
                        </a:solidFill>
                        <a:effectLst/>
                        <a:latin typeface="Google Sans Text"/>
                      </a:endParaRPr>
                    </a:p>
                  </a:txBody>
                  <a:tcPr marT="60960" marB="6096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>
                        <a:solidFill>
                          <a:schemeClr val="tx1"/>
                        </a:solidFill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 marT="60960" marB="6096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84727267"/>
                  </a:ext>
                </a:extLst>
              </a:tr>
              <a:tr h="483498">
                <a:tc>
                  <a:txBody>
                    <a:bodyPr/>
                    <a:lstStyle/>
                    <a:p>
                      <a:pPr rtl="0">
                        <a:buNone/>
                      </a:pPr>
                      <a:r>
                        <a:rPr lang="en-US">
                          <a:solidFill>
                            <a:srgbClr val="1F1F1F"/>
                          </a:solidFill>
                          <a:effectLst/>
                        </a:rPr>
                        <a:t>১৯৬৬ সাল</a:t>
                      </a:r>
                      <a:endParaRPr lang="en-US">
                        <a:solidFill>
                          <a:srgbClr val="1F1F1F"/>
                        </a:solidFill>
                        <a:effectLst/>
                        <a:latin typeface="Google Sans Text"/>
                      </a:endParaRPr>
                    </a:p>
                  </a:txBody>
                  <a:tcPr marT="60960" marB="60960" anchor="ctr">
                    <a:noFill/>
                  </a:tcPr>
                </a:tc>
                <a:tc>
                  <a:txBody>
                    <a:bodyPr/>
                    <a:lstStyle/>
                    <a:p>
                      <a:pPr rtl="0">
                        <a:buNone/>
                      </a:pPr>
                      <a:endParaRPr lang="en-US" dirty="0">
                        <a:solidFill>
                          <a:srgbClr val="1F1F1F"/>
                        </a:solidFill>
                        <a:effectLst/>
                        <a:latin typeface="Google Sans Text"/>
                      </a:endParaRPr>
                    </a:p>
                  </a:txBody>
                  <a:tcPr marT="60960" marB="6096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56493496"/>
                  </a:ext>
                </a:extLst>
              </a:tr>
              <a:tr h="487681">
                <a:tc>
                  <a:txBody>
                    <a:bodyPr/>
                    <a:lstStyle/>
                    <a:p>
                      <a:pPr rtl="0">
                        <a:buNone/>
                      </a:pPr>
                      <a:r>
                        <a:rPr lang="en-US">
                          <a:solidFill>
                            <a:srgbClr val="1F1F1F"/>
                          </a:solidFill>
                          <a:effectLst/>
                        </a:rPr>
                        <a:t>১৯৬৯ সাল</a:t>
                      </a:r>
                      <a:endParaRPr lang="en-US">
                        <a:solidFill>
                          <a:srgbClr val="1F1F1F"/>
                        </a:solidFill>
                        <a:effectLst/>
                        <a:latin typeface="Google Sans Text"/>
                      </a:endParaRPr>
                    </a:p>
                  </a:txBody>
                  <a:tcPr marT="60960" marB="60960" anchor="ctr">
                    <a:noFill/>
                  </a:tcPr>
                </a:tc>
                <a:tc>
                  <a:txBody>
                    <a:bodyPr/>
                    <a:lstStyle/>
                    <a:p>
                      <a:pPr rtl="0">
                        <a:buNone/>
                      </a:pPr>
                      <a:endParaRPr lang="en-US" sz="2400" dirty="0">
                        <a:solidFill>
                          <a:srgbClr val="1F1F1F"/>
                        </a:solidFill>
                        <a:effectLst/>
                        <a:latin typeface="Google Sans Text"/>
                      </a:endParaRPr>
                    </a:p>
                  </a:txBody>
                  <a:tcPr marT="60960" marB="6096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71307348"/>
                  </a:ext>
                </a:extLst>
              </a:tr>
              <a:tr h="487681">
                <a:tc>
                  <a:txBody>
                    <a:bodyPr/>
                    <a:lstStyle/>
                    <a:p>
                      <a:pPr rtl="0">
                        <a:buNone/>
                      </a:pPr>
                      <a:r>
                        <a:rPr lang="en-US">
                          <a:solidFill>
                            <a:srgbClr val="1F1F1F"/>
                          </a:solidFill>
                          <a:effectLst/>
                        </a:rPr>
                        <a:t>১৯৭০ সাল</a:t>
                      </a:r>
                      <a:endParaRPr lang="en-US">
                        <a:solidFill>
                          <a:srgbClr val="1F1F1F"/>
                        </a:solidFill>
                        <a:effectLst/>
                        <a:latin typeface="Google Sans Text"/>
                      </a:endParaRPr>
                    </a:p>
                  </a:txBody>
                  <a:tcPr marT="60960" marB="60960" anchor="ctr">
                    <a:noFill/>
                  </a:tcPr>
                </a:tc>
                <a:tc>
                  <a:txBody>
                    <a:bodyPr/>
                    <a:lstStyle/>
                    <a:p>
                      <a:pPr rtl="0">
                        <a:buNone/>
                      </a:pPr>
                      <a:endParaRPr lang="en-US" sz="2400" dirty="0">
                        <a:solidFill>
                          <a:srgbClr val="1F1F1F"/>
                        </a:solidFill>
                        <a:effectLst/>
                        <a:latin typeface="Google Sans Text"/>
                      </a:endParaRPr>
                    </a:p>
                  </a:txBody>
                  <a:tcPr marT="60960" marB="6096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1454586"/>
                  </a:ext>
                </a:extLst>
              </a:tr>
              <a:tr h="688466">
                <a:tc>
                  <a:txBody>
                    <a:bodyPr/>
                    <a:lstStyle/>
                    <a:p>
                      <a:pPr rtl="0">
                        <a:buNone/>
                      </a:pPr>
                      <a:r>
                        <a:rPr lang="en-US">
                          <a:solidFill>
                            <a:srgbClr val="1F1F1F"/>
                          </a:solidFill>
                          <a:effectLst/>
                        </a:rPr>
                        <a:t>১৯৭১ সালের ২৬শে মার্চ</a:t>
                      </a:r>
                      <a:endParaRPr lang="en-US">
                        <a:solidFill>
                          <a:srgbClr val="1F1F1F"/>
                        </a:solidFill>
                        <a:effectLst/>
                        <a:latin typeface="Google Sans Text"/>
                      </a:endParaRPr>
                    </a:p>
                  </a:txBody>
                  <a:tcPr marT="60960" marB="60960" anchor="ctr">
                    <a:noFill/>
                  </a:tcPr>
                </a:tc>
                <a:tc>
                  <a:txBody>
                    <a:bodyPr/>
                    <a:lstStyle/>
                    <a:p>
                      <a:pPr rtl="0">
                        <a:buNone/>
                      </a:pPr>
                      <a:endParaRPr lang="en-US" sz="2400" dirty="0">
                        <a:solidFill>
                          <a:srgbClr val="1F1F1F"/>
                        </a:solidFill>
                        <a:effectLst/>
                        <a:latin typeface="Google Sans Text"/>
                      </a:endParaRPr>
                    </a:p>
                  </a:txBody>
                  <a:tcPr marT="60960" marB="6096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65808552"/>
                  </a:ext>
                </a:extLst>
              </a:tr>
            </a:tbl>
          </a:graphicData>
        </a:graphic>
      </p:graphicFrame>
      <p:sp>
        <p:nvSpPr>
          <p:cNvPr id="3" name="Rectangle 2">
            <a:extLst>
              <a:ext uri="{FF2B5EF4-FFF2-40B4-BE49-F238E27FC236}">
                <a16:creationId xmlns:a16="http://schemas.microsoft.com/office/drawing/2014/main" id="{D9118348-F9D4-89F1-BC6E-8B83ADB14CA5}"/>
              </a:ext>
            </a:extLst>
          </p:cNvPr>
          <p:cNvSpPr/>
          <p:nvPr/>
        </p:nvSpPr>
        <p:spPr>
          <a:xfrm>
            <a:off x="4059534" y="2210638"/>
            <a:ext cx="7194620" cy="51246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ctr"/>
            <a:r>
              <a:rPr lang="en-US" sz="24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বাংলা</a:t>
            </a:r>
            <a:r>
              <a:rPr lang="en-US" sz="2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ভাষার</a:t>
            </a:r>
            <a:r>
              <a:rPr lang="en-US" sz="2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জন্য</a:t>
            </a:r>
            <a:r>
              <a:rPr lang="en-US" sz="2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আন্দোলন</a:t>
            </a:r>
            <a:endParaRPr lang="en-US" sz="24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791148F-A3A5-6A27-ABB0-EB33F18953F1}"/>
              </a:ext>
            </a:extLst>
          </p:cNvPr>
          <p:cNvSpPr/>
          <p:nvPr/>
        </p:nvSpPr>
        <p:spPr>
          <a:xfrm>
            <a:off x="4041111" y="4682533"/>
            <a:ext cx="7194620" cy="43208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ctr"/>
            <a:r>
              <a:rPr lang="en-US" sz="24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নির্বাচনে</a:t>
            </a:r>
            <a:r>
              <a:rPr lang="en-US" sz="2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আওয়ামী</a:t>
            </a:r>
            <a:r>
              <a:rPr lang="en-US" sz="2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লীগ</a:t>
            </a:r>
            <a:r>
              <a:rPr lang="en-US" sz="2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নিরঙ্কুশ</a:t>
            </a:r>
            <a:r>
              <a:rPr lang="en-US" sz="2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জয়</a:t>
            </a:r>
            <a:r>
              <a:rPr lang="en-US" sz="2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লাভ</a:t>
            </a:r>
            <a:r>
              <a:rPr lang="en-US" sz="2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2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D755EA3-0043-58C2-ACD9-BB411A1B9D41}"/>
              </a:ext>
            </a:extLst>
          </p:cNvPr>
          <p:cNvSpPr/>
          <p:nvPr/>
        </p:nvSpPr>
        <p:spPr>
          <a:xfrm>
            <a:off x="4042786" y="4109775"/>
            <a:ext cx="7194620" cy="51246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ctr"/>
            <a:r>
              <a:rPr lang="bn-BD" sz="2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সালের গণঅভ্যুত্থানের </a:t>
            </a:r>
            <a:endParaRPr lang="en-US" sz="24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915D9E4-50A0-4FFB-34FB-25C2A904DD21}"/>
              </a:ext>
            </a:extLst>
          </p:cNvPr>
          <p:cNvSpPr/>
          <p:nvPr/>
        </p:nvSpPr>
        <p:spPr>
          <a:xfrm>
            <a:off x="4044460" y="3552092"/>
            <a:ext cx="7194620" cy="4572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ctr"/>
            <a:endParaRPr lang="en-US" sz="24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fontAlgn="ctr"/>
            <a:r>
              <a:rPr lang="en-US" sz="24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ছয়</a:t>
            </a:r>
            <a:r>
              <a:rPr lang="en-US" sz="2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দফা</a:t>
            </a:r>
            <a:r>
              <a:rPr lang="en-US" sz="2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আন্দোলন</a:t>
            </a:r>
            <a:endParaRPr lang="en-US" sz="24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E660209-FF12-3F07-DDDF-1ED0ADEC863D}"/>
              </a:ext>
            </a:extLst>
          </p:cNvPr>
          <p:cNvSpPr/>
          <p:nvPr/>
        </p:nvSpPr>
        <p:spPr>
          <a:xfrm>
            <a:off x="4066231" y="3230545"/>
            <a:ext cx="7194620" cy="4538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r>
              <a:rPr lang="bn-BD" sz="2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৯৫</a:t>
            </a:r>
            <a:r>
              <a:rPr lang="en-US" sz="2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৮</a:t>
            </a:r>
            <a:r>
              <a:rPr lang="bn-BD" sz="2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সালের</a:t>
            </a:r>
            <a:r>
              <a:rPr lang="en-US" sz="2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সামরিক</a:t>
            </a:r>
            <a:r>
              <a:rPr lang="en-US" sz="2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শাসন</a:t>
            </a:r>
            <a:r>
              <a:rPr lang="en-US" sz="2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24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স্বাধীকার</a:t>
            </a:r>
            <a:r>
              <a:rPr lang="en-US" sz="2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আন্দোলন</a:t>
            </a:r>
            <a:endParaRPr lang="en-US" sz="24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68B50B4-4B22-22ED-4548-E35375B5701D}"/>
              </a:ext>
            </a:extLst>
          </p:cNvPr>
          <p:cNvSpPr/>
          <p:nvPr/>
        </p:nvSpPr>
        <p:spPr>
          <a:xfrm>
            <a:off x="4057858" y="2751576"/>
            <a:ext cx="7194620" cy="41365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ctr"/>
            <a:r>
              <a:rPr lang="en-US" sz="24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যুক্ত</a:t>
            </a:r>
            <a:r>
              <a:rPr lang="en-US" sz="2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ফ্রন্ট</a:t>
            </a:r>
            <a:endParaRPr lang="en-US" sz="24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A80DB11-3FD3-25E5-4377-41CCB5FCB894}"/>
              </a:ext>
            </a:extLst>
          </p:cNvPr>
          <p:cNvSpPr/>
          <p:nvPr/>
        </p:nvSpPr>
        <p:spPr>
          <a:xfrm>
            <a:off x="4051160" y="4793062"/>
            <a:ext cx="7194620" cy="9746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ctr"/>
            <a:endParaRPr lang="en-US" sz="24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fontAlgn="ctr"/>
            <a:r>
              <a:rPr lang="en-US" sz="24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মেজর</a:t>
            </a:r>
            <a:r>
              <a:rPr lang="en-US" sz="2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জিয়াউর</a:t>
            </a:r>
            <a:r>
              <a:rPr lang="en-US" sz="2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রহমান</a:t>
            </a:r>
            <a:r>
              <a:rPr lang="en-US" sz="2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চট্টগ্রামের</a:t>
            </a:r>
            <a:r>
              <a:rPr lang="en-US" sz="2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কালুরঘাট</a:t>
            </a:r>
            <a:r>
              <a:rPr lang="en-US" sz="2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বেতার</a:t>
            </a:r>
            <a:r>
              <a:rPr lang="en-US" sz="2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কেন্দ্র</a:t>
            </a:r>
            <a:r>
              <a:rPr lang="en-US" sz="2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থেকে</a:t>
            </a:r>
            <a:r>
              <a:rPr lang="en-US" sz="2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বাংলাদেশের</a:t>
            </a:r>
            <a:r>
              <a:rPr lang="en-US" sz="2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স্বাধীনতা</a:t>
            </a:r>
            <a:r>
              <a:rPr lang="en-US" sz="2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ঘোষণা</a:t>
            </a:r>
            <a:r>
              <a:rPr lang="en-US" sz="2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করেন</a:t>
            </a:r>
            <a:r>
              <a:rPr lang="en-US" sz="2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C0DC286-DA77-3B91-5E6E-7D2981EE5B31}"/>
              </a:ext>
            </a:extLst>
          </p:cNvPr>
          <p:cNvSpPr/>
          <p:nvPr/>
        </p:nvSpPr>
        <p:spPr>
          <a:xfrm>
            <a:off x="1808704" y="622998"/>
            <a:ext cx="8320035" cy="994787"/>
          </a:xfrm>
          <a:custGeom>
            <a:avLst/>
            <a:gdLst>
              <a:gd name="csX0" fmla="*/ 0 w 8320035"/>
              <a:gd name="csY0" fmla="*/ 0 h 964642"/>
              <a:gd name="csX1" fmla="*/ 8320035 w 8320035"/>
              <a:gd name="csY1" fmla="*/ 0 h 964642"/>
              <a:gd name="csX2" fmla="*/ 8320035 w 8320035"/>
              <a:gd name="csY2" fmla="*/ 964642 h 964642"/>
              <a:gd name="csX3" fmla="*/ 0 w 8320035"/>
              <a:gd name="csY3" fmla="*/ 964642 h 964642"/>
              <a:gd name="csX4" fmla="*/ 0 w 8320035"/>
              <a:gd name="csY4" fmla="*/ 0 h 964642"/>
              <a:gd name="csX0" fmla="*/ 0 w 8320035"/>
              <a:gd name="csY0" fmla="*/ 0 h 964642"/>
              <a:gd name="csX1" fmla="*/ 8320035 w 8320035"/>
              <a:gd name="csY1" fmla="*/ 0 h 964642"/>
              <a:gd name="csX2" fmla="*/ 8320035 w 8320035"/>
              <a:gd name="csY2" fmla="*/ 964642 h 964642"/>
              <a:gd name="csX3" fmla="*/ 0 w 8320035"/>
              <a:gd name="csY3" fmla="*/ 964642 h 964642"/>
              <a:gd name="csX4" fmla="*/ 0 w 8320035"/>
              <a:gd name="csY4" fmla="*/ 0 h 964642"/>
              <a:gd name="csX0" fmla="*/ 0 w 8320035"/>
              <a:gd name="csY0" fmla="*/ 0 h 994787"/>
              <a:gd name="csX1" fmla="*/ 8320035 w 8320035"/>
              <a:gd name="csY1" fmla="*/ 0 h 994787"/>
              <a:gd name="csX2" fmla="*/ 8320035 w 8320035"/>
              <a:gd name="csY2" fmla="*/ 964642 h 994787"/>
              <a:gd name="csX3" fmla="*/ 20096 w 8320035"/>
              <a:gd name="csY3" fmla="*/ 994787 h 994787"/>
              <a:gd name="csX4" fmla="*/ 0 w 8320035"/>
              <a:gd name="csY4" fmla="*/ 0 h 994787"/>
              <a:gd name="csX0" fmla="*/ 0 w 8320035"/>
              <a:gd name="csY0" fmla="*/ 0 h 994787"/>
              <a:gd name="csX1" fmla="*/ 8320035 w 8320035"/>
              <a:gd name="csY1" fmla="*/ 0 h 994787"/>
              <a:gd name="csX2" fmla="*/ 8320035 w 8320035"/>
              <a:gd name="csY2" fmla="*/ 964642 h 994787"/>
              <a:gd name="csX3" fmla="*/ 20096 w 8320035"/>
              <a:gd name="csY3" fmla="*/ 994787 h 994787"/>
              <a:gd name="csX4" fmla="*/ 0 w 8320035"/>
              <a:gd name="csY4" fmla="*/ 0 h 99478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8320035" h="994787">
                <a:moveTo>
                  <a:pt x="0" y="0"/>
                </a:moveTo>
                <a:lnTo>
                  <a:pt x="8320035" y="0"/>
                </a:lnTo>
                <a:cubicBezTo>
                  <a:pt x="8320035" y="321547"/>
                  <a:pt x="7365441" y="301452"/>
                  <a:pt x="8320035" y="964642"/>
                </a:cubicBezTo>
                <a:lnTo>
                  <a:pt x="20096" y="994787"/>
                </a:lnTo>
                <a:cubicBezTo>
                  <a:pt x="1108668" y="542610"/>
                  <a:pt x="6699" y="331596"/>
                  <a:pt x="0" y="0"/>
                </a:cubicBezTo>
                <a:close/>
              </a:path>
            </a:pathLst>
          </a:cu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গত</a:t>
            </a: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ক্লাসে</a:t>
            </a: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যা</a:t>
            </a: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জেনেছি</a:t>
            </a:r>
            <a:endParaRPr lang="en-US" sz="36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27803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5" grpId="0"/>
      <p:bldP spid="6" grpId="0"/>
      <p:bldP spid="7" grpId="0"/>
      <p:bldP spid="8" grpId="0"/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7C32AD5-8C0C-D7D5-7815-441CFFB1F7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930" y="1715971"/>
            <a:ext cx="2200760" cy="26235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E08C8AD-F851-510F-625E-561AB9C7A8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5256" y="1693315"/>
            <a:ext cx="2181626" cy="26152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22BE61C-C266-CE1A-7DA7-5D2AF4AEBC1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52828" y="1698103"/>
            <a:ext cx="2464230" cy="264142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466F13F5-A5F3-AEAA-FBEE-E8387A488D02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942522" y="1667151"/>
            <a:ext cx="2510725" cy="26568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2428281-5A3D-8303-B929-11A21904C661}"/>
              </a:ext>
            </a:extLst>
          </p:cNvPr>
          <p:cNvSpPr txBox="1"/>
          <p:nvPr/>
        </p:nvSpPr>
        <p:spPr>
          <a:xfrm>
            <a:off x="404404" y="4324379"/>
            <a:ext cx="2757250" cy="461665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bn-BD" sz="2400" b="1" dirty="0">
                <a:latin typeface="NikoshBAN" pitchFamily="2" charset="0"/>
                <a:cs typeface="NikoshBAN" pitchFamily="2" charset="0"/>
              </a:rPr>
              <a:t> সৈয়দ নজরুল ইসলাম </a:t>
            </a:r>
            <a:endParaRPr lang="en-US" sz="24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20585AC-D5BC-E2D4-E811-737B1D6CE40A}"/>
              </a:ext>
            </a:extLst>
          </p:cNvPr>
          <p:cNvSpPr txBox="1"/>
          <p:nvPr/>
        </p:nvSpPr>
        <p:spPr>
          <a:xfrm>
            <a:off x="3210703" y="4324378"/>
            <a:ext cx="2647655" cy="461665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bn-BD" sz="2400" dirty="0">
                <a:latin typeface="NikoshBAN" pitchFamily="2" charset="0"/>
                <a:cs typeface="NikoshBAN" pitchFamily="2" charset="0"/>
              </a:rPr>
              <a:t>তাজউদ্দিন আহম্মেদ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FA26DBB-6F7E-6273-9184-2AE972B2767D}"/>
              </a:ext>
            </a:extLst>
          </p:cNvPr>
          <p:cNvSpPr txBox="1"/>
          <p:nvPr/>
        </p:nvSpPr>
        <p:spPr>
          <a:xfrm>
            <a:off x="5945300" y="4291714"/>
            <a:ext cx="2859526" cy="4616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2400" dirty="0">
                <a:latin typeface="NikoshBAN" pitchFamily="2" charset="0"/>
                <a:cs typeface="NikoshBAN" pitchFamily="2" charset="0"/>
              </a:rPr>
              <a:t>ক্যাপ্টেন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latin typeface="NikoshBAN" pitchFamily="2" charset="0"/>
                <a:cs typeface="NikoshBAN" pitchFamily="2" charset="0"/>
              </a:rPr>
              <a:t>এম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. </a:t>
            </a:r>
            <a:r>
              <a:rPr lang="bn-BD" sz="2400" dirty="0">
                <a:latin typeface="NikoshBAN" pitchFamily="2" charset="0"/>
                <a:cs typeface="NikoshBAN" pitchFamily="2" charset="0"/>
              </a:rPr>
              <a:t>মনসুর আলী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77DEAF7-57EC-40EC-F213-CD6A66A8B5A8}"/>
              </a:ext>
            </a:extLst>
          </p:cNvPr>
          <p:cNvSpPr txBox="1"/>
          <p:nvPr/>
        </p:nvSpPr>
        <p:spPr>
          <a:xfrm>
            <a:off x="8697078" y="4260716"/>
            <a:ext cx="2858526" cy="46166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2400" dirty="0">
                <a:latin typeface="NikoshBAN" pitchFamily="2" charset="0"/>
                <a:cs typeface="NikoshBAN" pitchFamily="2" charset="0"/>
              </a:rPr>
              <a:t>এ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. </a:t>
            </a:r>
            <a:r>
              <a:rPr lang="bn-BD" sz="2400" dirty="0">
                <a:latin typeface="NikoshBAN" pitchFamily="2" charset="0"/>
                <a:cs typeface="NikoshBAN" pitchFamily="2" charset="0"/>
              </a:rPr>
              <a:t>এইচ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.</a:t>
            </a:r>
            <a:r>
              <a:rPr lang="bn-BD" sz="2400" dirty="0">
                <a:latin typeface="NikoshBAN" pitchFamily="2" charset="0"/>
                <a:cs typeface="NikoshBAN" pitchFamily="2" charset="0"/>
              </a:rPr>
              <a:t> এম কামারুজ্জামান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E04686D-72BE-BEE7-7B1C-9B4CFA0FFCD0}"/>
              </a:ext>
            </a:extLst>
          </p:cNvPr>
          <p:cNvSpPr/>
          <p:nvPr/>
        </p:nvSpPr>
        <p:spPr>
          <a:xfrm>
            <a:off x="578036" y="688228"/>
            <a:ext cx="4004012" cy="588935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en-US" sz="3600" b="1" dirty="0" err="1">
                <a:ln/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চল</a:t>
            </a:r>
            <a:r>
              <a:rPr lang="en-US" sz="3600" b="1" dirty="0">
                <a:ln/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n/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কিছু</a:t>
            </a:r>
            <a:r>
              <a:rPr lang="en-US" sz="3600" b="1" dirty="0">
                <a:ln/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n/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ছবি</a:t>
            </a:r>
            <a:r>
              <a:rPr lang="en-US" sz="3600" b="1" dirty="0">
                <a:ln/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n/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দেখি</a:t>
            </a:r>
            <a:endParaRPr lang="en-US" sz="3600" b="1" dirty="0">
              <a:ln/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8FF7938-CCE0-86CF-C048-B88EEE41142A}"/>
              </a:ext>
            </a:extLst>
          </p:cNvPr>
          <p:cNvSpPr/>
          <p:nvPr/>
        </p:nvSpPr>
        <p:spPr>
          <a:xfrm>
            <a:off x="5744251" y="653143"/>
            <a:ext cx="6013342" cy="618569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solidFill>
                  <a:schemeClr val="accent1">
                    <a:lumMod val="50000"/>
                  </a:schemeClr>
                </a:solidFill>
              </a:rPr>
              <a:t>মুক্তিযুদ্ধে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1">
                    <a:lumMod val="50000"/>
                  </a:schemeClr>
                </a:solidFill>
              </a:rPr>
              <a:t>তাঁদেরও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1">
                    <a:lumMod val="50000"/>
                  </a:schemeClr>
                </a:solidFill>
              </a:rPr>
              <a:t>অনেক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1">
                    <a:lumMod val="50000"/>
                  </a:schemeClr>
                </a:solidFill>
              </a:rPr>
              <a:t>অবদান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1">
                    <a:lumMod val="50000"/>
                  </a:schemeClr>
                </a:solidFill>
              </a:rPr>
              <a:t>ছিল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</a:rPr>
              <a:t>।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00CD0FE-C2C8-880A-D528-D461C384AC2D}"/>
              </a:ext>
            </a:extLst>
          </p:cNvPr>
          <p:cNvSpPr txBox="1"/>
          <p:nvPr/>
        </p:nvSpPr>
        <p:spPr>
          <a:xfrm>
            <a:off x="512465" y="4996767"/>
            <a:ext cx="11133573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১৯৭১ </a:t>
            </a:r>
            <a:r>
              <a:rPr lang="en-US" sz="2800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সালের</a:t>
            </a:r>
            <a:r>
              <a:rPr lang="en-US" sz="2800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১০ই</a:t>
            </a:r>
            <a:r>
              <a:rPr lang="en-US" sz="2800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এপ্রিল</a:t>
            </a:r>
            <a:r>
              <a:rPr lang="en-US" sz="2800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জনপ্রতিনিধিদের</a:t>
            </a:r>
            <a:r>
              <a:rPr lang="en-US" sz="2800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নিয়ে</a:t>
            </a:r>
            <a:r>
              <a:rPr lang="en-US" sz="2800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গঠিত</a:t>
            </a:r>
            <a:r>
              <a:rPr lang="en-US" sz="2800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2800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বাংলাদেশের</a:t>
            </a:r>
            <a:r>
              <a:rPr lang="en-US" sz="2800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প্রথম</a:t>
            </a:r>
            <a:r>
              <a:rPr lang="en-US" sz="2800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সরকার</a:t>
            </a:r>
            <a:r>
              <a:rPr lang="en-US" sz="2800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2800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এটি</a:t>
            </a:r>
            <a:r>
              <a:rPr lang="en-US" sz="2800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মুজিবনগর</a:t>
            </a:r>
            <a:r>
              <a:rPr lang="en-US" sz="2800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সরকার</a:t>
            </a:r>
            <a:r>
              <a:rPr lang="en-US" sz="2800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নামে</a:t>
            </a:r>
            <a:r>
              <a:rPr lang="en-US" sz="2800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পরিচিত</a:t>
            </a:r>
            <a:r>
              <a:rPr lang="en-US" sz="2800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এ </a:t>
            </a:r>
            <a:r>
              <a:rPr lang="en-US" sz="2800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সরকারের</a:t>
            </a:r>
            <a:r>
              <a:rPr lang="en-US" sz="2800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উদ্দেশ্য</a:t>
            </a:r>
            <a:r>
              <a:rPr lang="en-US" sz="2800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ছিল</a:t>
            </a:r>
            <a:r>
              <a:rPr lang="en-US" sz="2800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মুক্তিযুদ্ধ</a:t>
            </a:r>
            <a:r>
              <a:rPr lang="en-US" sz="2800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পরিচালনা</a:t>
            </a:r>
            <a:r>
              <a:rPr lang="en-US" sz="2800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2800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বিশ্বজনমত</a:t>
            </a:r>
            <a:r>
              <a:rPr lang="en-US" sz="2800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গড়ে</a:t>
            </a:r>
            <a:r>
              <a:rPr lang="en-US" sz="2800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তোলা</a:t>
            </a:r>
            <a:r>
              <a:rPr lang="en-US" sz="2800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1358248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  <p:bldP spid="13" grpId="0" animBg="1"/>
      <p:bldP spid="2" grpId="0" animBg="1"/>
      <p:bldP spid="6" grpId="0" animBg="1"/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index.jpg">
            <a:extLst>
              <a:ext uri="{FF2B5EF4-FFF2-40B4-BE49-F238E27FC236}">
                <a16:creationId xmlns:a16="http://schemas.microsoft.com/office/drawing/2014/main" id="{E0BFDC20-4F28-49A1-9BBA-A9FF82C6773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933722" y="1096068"/>
            <a:ext cx="3621951" cy="2827585"/>
          </a:xfrm>
          <a:scene3d>
            <a:camera prst="orthographicFront"/>
            <a:lightRig rig="threePt" dir="t"/>
          </a:scene3d>
          <a:sp3d>
            <a:bevelT w="165100" prst="coolSlant"/>
          </a:sp3d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A0C607E-12B9-4127-B2F8-A7B6B46E28FE}"/>
              </a:ext>
            </a:extLst>
          </p:cNvPr>
          <p:cNvSpPr txBox="1"/>
          <p:nvPr/>
        </p:nvSpPr>
        <p:spPr>
          <a:xfrm>
            <a:off x="3592041" y="3922784"/>
            <a:ext cx="3962400" cy="5842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spAutoFit/>
          </a:bodyPr>
          <a:lstStyle/>
          <a:p>
            <a:pPr>
              <a:defRPr/>
            </a:pP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বঙ্গবন্ধু</a:t>
            </a:r>
            <a:r>
              <a:rPr lang="en-US" sz="3200" dirty="0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শেখ</a:t>
            </a:r>
            <a:r>
              <a:rPr lang="en-US" sz="3200" dirty="0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মুজিবুর</a:t>
            </a:r>
            <a:r>
              <a:rPr lang="en-US" sz="3200" dirty="0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রহমান</a:t>
            </a:r>
            <a:endParaRPr lang="en-US" sz="2800" dirty="0">
              <a:solidFill>
                <a:schemeClr val="bg2">
                  <a:lumMod val="1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Rounded Rectangle 5">
            <a:extLst>
              <a:ext uri="{FF2B5EF4-FFF2-40B4-BE49-F238E27FC236}">
                <a16:creationId xmlns:a16="http://schemas.microsoft.com/office/drawing/2014/main" id="{151F00C5-0B1F-4D8A-A24C-94FEDCEE0164}"/>
              </a:ext>
            </a:extLst>
          </p:cNvPr>
          <p:cNvSpPr/>
          <p:nvPr/>
        </p:nvSpPr>
        <p:spPr>
          <a:xfrm>
            <a:off x="2803814" y="404873"/>
            <a:ext cx="5037231" cy="559986"/>
          </a:xfrm>
          <a:prstGeom prst="round2SameRect">
            <a:avLst/>
          </a:prstGeom>
          <a:solidFill>
            <a:schemeClr val="accent4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এসো ছবি</a:t>
            </a:r>
            <a:r>
              <a:rPr lang="en-US" sz="44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টি</a:t>
            </a:r>
            <a:r>
              <a:rPr lang="bn-BD" sz="4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দেখি</a:t>
            </a:r>
            <a:r>
              <a:rPr lang="en-US" sz="4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5E0F358-2494-45F8-A8CC-6755C546AF30}"/>
              </a:ext>
            </a:extLst>
          </p:cNvPr>
          <p:cNvSpPr txBox="1"/>
          <p:nvPr/>
        </p:nvSpPr>
        <p:spPr>
          <a:xfrm>
            <a:off x="487441" y="4504734"/>
            <a:ext cx="1136669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মুজিবনগর</a:t>
            </a:r>
            <a:r>
              <a:rPr lang="en-US" sz="3200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সরকারের</a:t>
            </a:r>
            <a:r>
              <a:rPr lang="en-US" sz="3200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রাষ্ট্রপতি</a:t>
            </a:r>
            <a:r>
              <a:rPr lang="en-US" sz="3200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ছিলেন</a:t>
            </a:r>
            <a:r>
              <a:rPr lang="en-US" sz="3200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— </a:t>
            </a:r>
            <a:r>
              <a:rPr lang="en-US" sz="3200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শেখ</a:t>
            </a:r>
            <a:r>
              <a:rPr lang="en-US" sz="3200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মুজিবুর</a:t>
            </a:r>
            <a:r>
              <a:rPr lang="en-US" sz="3200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রহমান</a:t>
            </a:r>
            <a:r>
              <a:rPr lang="en-US" sz="3200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074" name="Picture 2" descr="Sheikh Mujibur Rahman: A visionary leader | The Asian Age Online, Bangladesh">
            <a:extLst>
              <a:ext uri="{FF2B5EF4-FFF2-40B4-BE49-F238E27FC236}">
                <a16:creationId xmlns:a16="http://schemas.microsoft.com/office/drawing/2014/main" id="{02334425-63A2-4D0E-FC53-EC46688B09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96465" y="968668"/>
            <a:ext cx="3132756" cy="2921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68567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69637A-C62B-E001-59CA-1132BEB311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75B89CB-60D0-1E99-A822-4071EB73B0AC}"/>
              </a:ext>
            </a:extLst>
          </p:cNvPr>
          <p:cNvSpPr txBox="1"/>
          <p:nvPr/>
        </p:nvSpPr>
        <p:spPr>
          <a:xfrm>
            <a:off x="3315897" y="3518605"/>
            <a:ext cx="8430626" cy="52322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5715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NikoshBAN" pitchFamily="2" charset="0"/>
                <a:cs typeface="NikoshBAN" pitchFamily="2" charset="0"/>
              </a:rPr>
              <a:t>1971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সালে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মুজিব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নগর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সরকারে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কারা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ছিল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তার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একটি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তালিকা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তৈরি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।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17DBA250-66E5-1A1C-5FCC-D9852DC5448A}"/>
              </a:ext>
            </a:extLst>
          </p:cNvPr>
          <p:cNvGrpSpPr/>
          <p:nvPr/>
        </p:nvGrpSpPr>
        <p:grpSpPr>
          <a:xfrm>
            <a:off x="840152" y="4476737"/>
            <a:ext cx="2453640" cy="1216024"/>
            <a:chOff x="928545" y="5316291"/>
            <a:chExt cx="2514600" cy="1219200"/>
          </a:xfrm>
          <a:blipFill>
            <a:blip r:embed="rId3"/>
            <a:tile tx="0" ty="0" sx="100000" sy="100000" flip="none" algn="tl"/>
          </a:blipFill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97D19123-E461-6DC8-DA06-F3DF0867702E}"/>
                </a:ext>
              </a:extLst>
            </p:cNvPr>
            <p:cNvSpPr/>
            <p:nvPr/>
          </p:nvSpPr>
          <p:spPr>
            <a:xfrm>
              <a:off x="928545" y="5316291"/>
              <a:ext cx="1940031" cy="1219200"/>
            </a:xfrm>
            <a:prstGeom prst="rect">
              <a:avLst/>
            </a:prstGeom>
            <a:grp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dirty="0" err="1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যমুনা</a:t>
              </a:r>
              <a:endParaRPr lang="en-US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A211D7A0-D64F-B4AD-DFE5-14AA2C756427}"/>
                </a:ext>
              </a:extLst>
            </p:cNvPr>
            <p:cNvCxnSpPr>
              <a:cxnSpLocks/>
              <a:stCxn id="5" idx="3"/>
            </p:cNvCxnSpPr>
            <p:nvPr/>
          </p:nvCxnSpPr>
          <p:spPr>
            <a:xfrm>
              <a:off x="2868576" y="5925891"/>
              <a:ext cx="574569" cy="1588"/>
            </a:xfrm>
            <a:prstGeom prst="straightConnector1">
              <a:avLst/>
            </a:prstGeom>
            <a:grpFill/>
            <a:ln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B668C0F9-04FB-58E9-05DF-86249463AB97}"/>
              </a:ext>
            </a:extLst>
          </p:cNvPr>
          <p:cNvGrpSpPr/>
          <p:nvPr/>
        </p:nvGrpSpPr>
        <p:grpSpPr>
          <a:xfrm>
            <a:off x="837574" y="3214501"/>
            <a:ext cx="2438400" cy="1219200"/>
            <a:chOff x="838200" y="3886200"/>
            <a:chExt cx="2438400" cy="1219200"/>
          </a:xfrm>
          <a:blipFill>
            <a:blip r:embed="rId3"/>
            <a:tile tx="0" ty="0" sx="100000" sy="100000" flip="none" algn="tl"/>
          </a:blipFill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E0935FA9-8CB8-E12F-8A7A-529B3A899FF7}"/>
                </a:ext>
              </a:extLst>
            </p:cNvPr>
            <p:cNvSpPr/>
            <p:nvPr/>
          </p:nvSpPr>
          <p:spPr>
            <a:xfrm>
              <a:off x="838200" y="3886200"/>
              <a:ext cx="1905000" cy="1219200"/>
            </a:xfrm>
            <a:prstGeom prst="rect">
              <a:avLst/>
            </a:prstGeom>
            <a:grp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IN" sz="3600" dirty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মেঘনা</a:t>
              </a:r>
              <a:endParaRPr lang="en-US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B3C13CAA-B8AB-CF9C-9CC6-04229EA01E47}"/>
                </a:ext>
              </a:extLst>
            </p:cNvPr>
            <p:cNvCxnSpPr>
              <a:stCxn id="8" idx="3"/>
            </p:cNvCxnSpPr>
            <p:nvPr/>
          </p:nvCxnSpPr>
          <p:spPr>
            <a:xfrm>
              <a:off x="2743200" y="4495800"/>
              <a:ext cx="533400" cy="1588"/>
            </a:xfrm>
            <a:prstGeom prst="straightConnector1">
              <a:avLst/>
            </a:prstGeom>
            <a:grpFill/>
            <a:ln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A9FE84B2-D87B-2717-840F-54EB37E7F902}"/>
              </a:ext>
            </a:extLst>
          </p:cNvPr>
          <p:cNvGrpSpPr/>
          <p:nvPr/>
        </p:nvGrpSpPr>
        <p:grpSpPr>
          <a:xfrm>
            <a:off x="827527" y="1920918"/>
            <a:ext cx="2514600" cy="1219200"/>
            <a:chOff x="457200" y="2514600"/>
            <a:chExt cx="2514600" cy="1219200"/>
          </a:xfrm>
          <a:blipFill>
            <a:blip r:embed="rId3"/>
            <a:tile tx="0" ty="0" sx="100000" sy="100000" flip="none" algn="tl"/>
          </a:blipFill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682A6082-1E3D-29A9-1158-A96D00D04358}"/>
                </a:ext>
              </a:extLst>
            </p:cNvPr>
            <p:cNvSpPr/>
            <p:nvPr/>
          </p:nvSpPr>
          <p:spPr>
            <a:xfrm>
              <a:off x="457200" y="2514600"/>
              <a:ext cx="1905000" cy="1219200"/>
            </a:xfrm>
            <a:prstGeom prst="rect">
              <a:avLst/>
            </a:prstGeom>
            <a:grp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IN" sz="3600" dirty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পদ্মা</a:t>
              </a:r>
              <a:endParaRPr lang="en-US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39C5D6DF-7AFB-2FAF-EFDB-407C640DB479}"/>
                </a:ext>
              </a:extLst>
            </p:cNvPr>
            <p:cNvCxnSpPr>
              <a:stCxn id="11" idx="3"/>
            </p:cNvCxnSpPr>
            <p:nvPr/>
          </p:nvCxnSpPr>
          <p:spPr>
            <a:xfrm>
              <a:off x="2362200" y="3124200"/>
              <a:ext cx="609600" cy="1588"/>
            </a:xfrm>
            <a:prstGeom prst="straightConnector1">
              <a:avLst/>
            </a:prstGeom>
            <a:grpFill/>
            <a:ln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CA9DCCCE-5169-7DD1-7600-365D0951FD73}"/>
              </a:ext>
            </a:extLst>
          </p:cNvPr>
          <p:cNvSpPr txBox="1"/>
          <p:nvPr/>
        </p:nvSpPr>
        <p:spPr>
          <a:xfrm>
            <a:off x="3356092" y="4735090"/>
            <a:ext cx="8360286" cy="52322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57150">
            <a:noFill/>
          </a:ln>
        </p:spPr>
        <p:txBody>
          <a:bodyPr wrap="square" rtlCol="0">
            <a:spAutoFit/>
          </a:bodyPr>
          <a:lstStyle/>
          <a:p>
            <a:r>
              <a:rPr lang="en-US" sz="2800" dirty="0" err="1">
                <a:latin typeface="NikoshBAN" pitchFamily="2" charset="0"/>
                <a:cs typeface="NikoshBAN" pitchFamily="2" charset="0"/>
              </a:rPr>
              <a:t>মুক্তিযুদ্ধে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মুজিব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নগর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সরকারের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উদ্দেশ্য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2800" dirty="0">
                <a:latin typeface="NikoshBAN" pitchFamily="2" charset="0"/>
                <a:cs typeface="NikoshBAN" pitchFamily="2" charset="0"/>
              </a:rPr>
              <a:t>ক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ী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ছিল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F05B56B-4032-0F44-2FC2-84201066D37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7692" b="83462" l="3385" r="92538">
                        <a14:foregroundMark x1="8846" y1="50154" x2="8846" y2="50154"/>
                        <a14:foregroundMark x1="4769" y1="48923" x2="4769" y2="48923"/>
                        <a14:foregroundMark x1="62769" y1="37000" x2="62769" y2="37000"/>
                        <a14:foregroundMark x1="61692" y1="36615" x2="61692" y2="36615"/>
                        <a14:foregroundMark x1="92692" y1="43538" x2="92692" y2="43538"/>
                        <a14:foregroundMark x1="81769" y1="64077" x2="81769" y2="64077"/>
                        <a14:foregroundMark x1="81769" y1="64077" x2="81769" y2="64077"/>
                        <a14:foregroundMark x1="24538" y1="37000" x2="24538" y2="37000"/>
                        <a14:foregroundMark x1="42769" y1="17769" x2="42769" y2="17769"/>
                        <a14:foregroundMark x1="41308" y1="34923" x2="41308" y2="34923"/>
                        <a14:foregroundMark x1="3385" y1="48077" x2="3385" y2="48077"/>
                        <a14:foregroundMark x1="38000" y1="39077" x2="38000" y2="39077"/>
                        <a14:foregroundMark x1="55154" y1="32923" x2="55154" y2="3292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951" b="8280"/>
          <a:stretch/>
        </p:blipFill>
        <p:spPr>
          <a:xfrm>
            <a:off x="9529273" y="498374"/>
            <a:ext cx="1844634" cy="1326143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405EC14E-6858-5814-8A3A-3F10376D2823}"/>
              </a:ext>
            </a:extLst>
          </p:cNvPr>
          <p:cNvSpPr txBox="1"/>
          <p:nvPr/>
        </p:nvSpPr>
        <p:spPr>
          <a:xfrm>
            <a:off x="3367815" y="2314477"/>
            <a:ext cx="8378708" cy="52322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5715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>
                <a:latin typeface="NikoshBAN" pitchFamily="2" charset="0"/>
                <a:cs typeface="NikoshBAN" pitchFamily="2" charset="0"/>
              </a:rPr>
              <a:t>বাংলাদেশে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কত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তারিখে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প্রথম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সরকার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গঠন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হয়েছিল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990593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3" grpId="0" animBg="1"/>
      <p:bldP spid="1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4A44BCC-B66B-4E74-88F5-687EBE560C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916" y="1079863"/>
            <a:ext cx="2219717" cy="277464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5F1D8EC-8EF4-4FD6-90CB-788797F83355}"/>
              </a:ext>
            </a:extLst>
          </p:cNvPr>
          <p:cNvSpPr txBox="1"/>
          <p:nvPr/>
        </p:nvSpPr>
        <p:spPr>
          <a:xfrm>
            <a:off x="600771" y="3795026"/>
            <a:ext cx="28458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>
                <a:latin typeface="NikoshBAN" pitchFamily="2" charset="0"/>
                <a:cs typeface="NikoshBAN" pitchFamily="2" charset="0"/>
              </a:rPr>
              <a:t>সৈয়দ নজরুল ইসলাম 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1FC8357-03BF-487B-B27A-A870CF8234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1191" y="1059440"/>
            <a:ext cx="2092053" cy="271909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1A38B28-B30C-46A2-9E64-E7394BA8ABDF}"/>
              </a:ext>
            </a:extLst>
          </p:cNvPr>
          <p:cNvSpPr txBox="1"/>
          <p:nvPr/>
        </p:nvSpPr>
        <p:spPr>
          <a:xfrm>
            <a:off x="3295859" y="3805075"/>
            <a:ext cx="26427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000" dirty="0">
                <a:latin typeface="NikoshBAN" pitchFamily="2" charset="0"/>
                <a:cs typeface="NikoshBAN" pitchFamily="2" charset="0"/>
              </a:rPr>
              <a:t>প্রধান মন্ত্রী তাজউদ্দিন আহম্মেদ</a:t>
            </a:r>
            <a:endParaRPr lang="en-US" sz="20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66A82A8-6883-46E8-9E6D-4D9C53F2CEA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20412" y="964594"/>
            <a:ext cx="2420203" cy="271909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B305B5A-40F0-41A9-A69C-99ACB6D2AA06}"/>
              </a:ext>
            </a:extLst>
          </p:cNvPr>
          <p:cNvSpPr txBox="1"/>
          <p:nvPr/>
        </p:nvSpPr>
        <p:spPr>
          <a:xfrm>
            <a:off x="5980895" y="3766959"/>
            <a:ext cx="2616023" cy="461665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2400" dirty="0">
                <a:latin typeface="NikoshBAN" pitchFamily="2" charset="0"/>
                <a:cs typeface="NikoshBAN" pitchFamily="2" charset="0"/>
              </a:rPr>
              <a:t>ক্যাপ্টেন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latin typeface="NikoshBAN" pitchFamily="2" charset="0"/>
                <a:cs typeface="NikoshBAN" pitchFamily="2" charset="0"/>
              </a:rPr>
              <a:t>এম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.</a:t>
            </a:r>
            <a:r>
              <a:rPr lang="bn-BD" sz="2400" dirty="0">
                <a:latin typeface="NikoshBAN" pitchFamily="2" charset="0"/>
                <a:cs typeface="NikoshBAN" pitchFamily="2" charset="0"/>
              </a:rPr>
              <a:t> মনসুর আলী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8931084-0FDB-4F5E-BA25-80AAE1DEC6A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858495" y="924448"/>
            <a:ext cx="2255883" cy="271909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282A6CE-F40A-48A3-858D-29B1CA2382CE}"/>
              </a:ext>
            </a:extLst>
          </p:cNvPr>
          <p:cNvSpPr txBox="1"/>
          <p:nvPr/>
        </p:nvSpPr>
        <p:spPr>
          <a:xfrm>
            <a:off x="8573092" y="3676524"/>
            <a:ext cx="3203576" cy="461665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2400" dirty="0">
                <a:latin typeface="NikoshBAN" pitchFamily="2" charset="0"/>
                <a:cs typeface="NikoshBAN" pitchFamily="2" charset="0"/>
              </a:rPr>
              <a:t>এ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. </a:t>
            </a:r>
            <a:r>
              <a:rPr lang="bn-BD" sz="2400" dirty="0">
                <a:latin typeface="NikoshBAN" pitchFamily="2" charset="0"/>
                <a:cs typeface="NikoshBAN" pitchFamily="2" charset="0"/>
              </a:rPr>
              <a:t>এইচ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.</a:t>
            </a:r>
            <a:r>
              <a:rPr lang="bn-BD" sz="2400" dirty="0">
                <a:latin typeface="NikoshBAN" pitchFamily="2" charset="0"/>
                <a:cs typeface="NikoshBAN" pitchFamily="2" charset="0"/>
              </a:rPr>
              <a:t> এম কামারুজ্জামান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820F76B-6B4B-615A-6A04-B7F3795EF5E0}"/>
              </a:ext>
            </a:extLst>
          </p:cNvPr>
          <p:cNvSpPr txBox="1"/>
          <p:nvPr/>
        </p:nvSpPr>
        <p:spPr>
          <a:xfrm>
            <a:off x="602901" y="4604882"/>
            <a:ext cx="1071154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 </a:t>
            </a:r>
            <a:r>
              <a:rPr lang="en-US" sz="2400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সরকারের</a:t>
            </a:r>
            <a:r>
              <a:rPr lang="en-US" sz="2400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অন্য</a:t>
            </a:r>
            <a:r>
              <a:rPr lang="en-US" sz="2400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সদস্যগণ</a:t>
            </a:r>
            <a:r>
              <a:rPr lang="en-US" sz="2400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হলেন</a:t>
            </a:r>
            <a:r>
              <a:rPr lang="en-US" sz="2400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: </a:t>
            </a:r>
            <a:r>
              <a:rPr lang="en-US" sz="2400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উপ-রাষ্ট্রপতি</a:t>
            </a:r>
            <a:r>
              <a:rPr lang="en-US" sz="2400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— </a:t>
            </a:r>
            <a:r>
              <a:rPr lang="en-US" sz="2400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সৈয়দ</a:t>
            </a:r>
            <a:r>
              <a:rPr lang="en-US" sz="2400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নজরুল</a:t>
            </a:r>
            <a:r>
              <a:rPr lang="en-US" sz="2400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ইসলাম</a:t>
            </a:r>
            <a:r>
              <a:rPr lang="en-US" sz="2400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(</a:t>
            </a:r>
            <a:r>
              <a:rPr lang="en-US" sz="2400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অস্থায়ী</a:t>
            </a:r>
            <a:r>
              <a:rPr lang="en-US" sz="2400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রাষ্ট্রপতি</a:t>
            </a:r>
            <a:r>
              <a:rPr lang="en-US" sz="2400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), </a:t>
            </a:r>
            <a:r>
              <a:rPr lang="en-US" sz="2400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প্রধানমন্ত্রী</a:t>
            </a:r>
            <a:r>
              <a:rPr lang="en-US" sz="2400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— </a:t>
            </a:r>
            <a:r>
              <a:rPr lang="en-US" sz="2400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তাজউদ্দীন</a:t>
            </a:r>
            <a:r>
              <a:rPr lang="en-US" sz="2400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আহমদ</a:t>
            </a:r>
            <a:r>
              <a:rPr lang="en-US" sz="2400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2400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অর্থমন্ত্রী</a:t>
            </a:r>
            <a:r>
              <a:rPr lang="en-US" sz="2400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— </a:t>
            </a:r>
            <a:r>
              <a:rPr lang="en-US" sz="2400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এম</a:t>
            </a:r>
            <a:r>
              <a:rPr lang="en-US" sz="2400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মনসুর</a:t>
            </a:r>
            <a:r>
              <a:rPr lang="en-US" sz="2400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আলী</a:t>
            </a:r>
            <a:r>
              <a:rPr lang="en-US" sz="2400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2400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স্বরাষ্ট্র</a:t>
            </a:r>
            <a:r>
              <a:rPr lang="en-US" sz="2400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2400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ত্রাণ</a:t>
            </a:r>
            <a:r>
              <a:rPr lang="en-US" sz="2400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2400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পুনর্বাসন</a:t>
            </a:r>
            <a:r>
              <a:rPr lang="en-US" sz="2400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মন্ত্রী</a:t>
            </a:r>
            <a:r>
              <a:rPr lang="en-US" sz="2400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— </a:t>
            </a:r>
            <a:r>
              <a:rPr lang="en-US" sz="2400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এএইচএম</a:t>
            </a:r>
            <a:r>
              <a:rPr lang="en-US" sz="2400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কামরুজ্জামান</a:t>
            </a:r>
            <a:r>
              <a:rPr lang="en-US" sz="2400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2400" dirty="0"/>
          </a:p>
        </p:txBody>
      </p:sp>
      <p:sp>
        <p:nvSpPr>
          <p:cNvPr id="14" name="Rounded Rectangle 8">
            <a:extLst>
              <a:ext uri="{FF2B5EF4-FFF2-40B4-BE49-F238E27FC236}">
                <a16:creationId xmlns:a16="http://schemas.microsoft.com/office/drawing/2014/main" id="{E9876416-5163-86D7-FAED-438958A83F63}"/>
              </a:ext>
            </a:extLst>
          </p:cNvPr>
          <p:cNvSpPr/>
          <p:nvPr/>
        </p:nvSpPr>
        <p:spPr>
          <a:xfrm>
            <a:off x="2176890" y="441884"/>
            <a:ext cx="6355080" cy="557784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ছবিতে ক</a:t>
            </a:r>
            <a:r>
              <a:rPr lang="en-US" sz="40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ী</a:t>
            </a:r>
            <a:r>
              <a:rPr lang="bn-BD" sz="40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দেখতে পা</a:t>
            </a:r>
            <a:r>
              <a:rPr lang="en-US" sz="40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চ্ছো</a:t>
            </a:r>
            <a:r>
              <a:rPr lang="en-US" sz="40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313787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7" grpId="0" animBg="1"/>
      <p:bldP spid="9" grpId="0" animBg="1"/>
      <p:bldP spid="1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Bangabandhu-Sheikh-Mujibur-Rahman:: University of Dhaka">
            <a:extLst>
              <a:ext uri="{FF2B5EF4-FFF2-40B4-BE49-F238E27FC236}">
                <a16:creationId xmlns:a16="http://schemas.microsoft.com/office/drawing/2014/main" id="{B99CAC85-C74E-7883-2D33-787ADFABDC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12194" y="1027999"/>
            <a:ext cx="3036474" cy="3050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E7ACE4AB-8294-9089-645E-B4DDF4842E79}"/>
              </a:ext>
            </a:extLst>
          </p:cNvPr>
          <p:cNvSpPr txBox="1"/>
          <p:nvPr/>
        </p:nvSpPr>
        <p:spPr>
          <a:xfrm>
            <a:off x="4759118" y="4087651"/>
            <a:ext cx="2771667" cy="46166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>
                <a:latin typeface="NikoshBAN" pitchFamily="2" charset="0"/>
                <a:cs typeface="NikoshBAN" pitchFamily="2" charset="0"/>
              </a:rPr>
              <a:t>বঙ্গবন্ধু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latin typeface="NikoshBAN" pitchFamily="2" charset="0"/>
                <a:cs typeface="NikoshBAN" pitchFamily="2" charset="0"/>
              </a:rPr>
              <a:t>শেখ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latin typeface="NikoshBAN" pitchFamily="2" charset="0"/>
                <a:cs typeface="NikoshBAN" pitchFamily="2" charset="0"/>
              </a:rPr>
              <a:t>মুজিবুর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2400" dirty="0">
                <a:latin typeface="NikoshBAN" pitchFamily="2" charset="0"/>
                <a:cs typeface="NikoshBAN" pitchFamily="2" charset="0"/>
              </a:rPr>
              <a:t>র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হ</a:t>
            </a:r>
            <a:r>
              <a:rPr lang="bn-BD" sz="2400" dirty="0">
                <a:latin typeface="NikoshBAN" pitchFamily="2" charset="0"/>
                <a:cs typeface="NikoshBAN" pitchFamily="2" charset="0"/>
              </a:rPr>
              <a:t>মান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7983783-DE7C-F400-5444-B46D2D2D864D}"/>
              </a:ext>
            </a:extLst>
          </p:cNvPr>
          <p:cNvSpPr/>
          <p:nvPr/>
        </p:nvSpPr>
        <p:spPr>
          <a:xfrm>
            <a:off x="1518834" y="433953"/>
            <a:ext cx="9113003" cy="588935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3600" b="1" dirty="0" err="1">
                <a:ln/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চল</a:t>
            </a:r>
            <a:r>
              <a:rPr lang="en-US" sz="3600" b="1" dirty="0">
                <a:ln/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n/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ছবিটি</a:t>
            </a:r>
            <a:r>
              <a:rPr lang="en-US" sz="3600" b="1" dirty="0">
                <a:ln/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n/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দেখি</a:t>
            </a:r>
            <a:endParaRPr lang="en-US" sz="3600" b="1" dirty="0">
              <a:ln/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7C77969-5FAF-9C61-2360-7A59FEF87AF1}"/>
              </a:ext>
            </a:extLst>
          </p:cNvPr>
          <p:cNvSpPr/>
          <p:nvPr/>
        </p:nvSpPr>
        <p:spPr>
          <a:xfrm>
            <a:off x="1165608" y="4421276"/>
            <a:ext cx="10098594" cy="183339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বঙ্গবন্ধু</a:t>
            </a:r>
            <a:r>
              <a:rPr lang="en-US" sz="2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শেখ</a:t>
            </a:r>
            <a:r>
              <a:rPr lang="en-US" sz="2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মুজিবুর</a:t>
            </a:r>
            <a:r>
              <a:rPr lang="en-US" sz="2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রহমানকে</a:t>
            </a:r>
            <a:r>
              <a:rPr lang="en-US" sz="2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স্বাধীন</a:t>
            </a:r>
            <a:r>
              <a:rPr lang="en-US" sz="2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বাংলাদেশের</a:t>
            </a:r>
            <a:r>
              <a:rPr lang="en-US" sz="2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রাষ্ট্রপতি</a:t>
            </a:r>
            <a:r>
              <a:rPr lang="en-US" sz="2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হিসেবে</a:t>
            </a:r>
            <a:r>
              <a:rPr lang="en-US" sz="2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ঘোষণা</a:t>
            </a:r>
            <a:r>
              <a:rPr lang="en-US" sz="2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r>
              <a:rPr lang="en-US" sz="2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2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১৯৭১ </a:t>
            </a:r>
            <a:r>
              <a:rPr lang="en-US" sz="28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সালের</a:t>
            </a:r>
            <a:r>
              <a:rPr lang="en-US" sz="2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১৭ই</a:t>
            </a:r>
            <a:r>
              <a:rPr lang="en-US" sz="2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এপ্রিল</a:t>
            </a:r>
            <a:r>
              <a:rPr lang="en-US" sz="2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বর্তমান</a:t>
            </a:r>
            <a:r>
              <a:rPr lang="en-US" sz="2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মেহেরপুর</a:t>
            </a:r>
            <a:r>
              <a:rPr lang="en-US" sz="2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জেলার</a:t>
            </a:r>
            <a:r>
              <a:rPr lang="en-US" sz="2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বৈদ্যনাথ</a:t>
            </a:r>
            <a:r>
              <a:rPr lang="en-US" sz="2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তলায়</a:t>
            </a:r>
            <a:r>
              <a:rPr lang="en-US" sz="2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আম্রকাননে</a:t>
            </a:r>
            <a:r>
              <a:rPr lang="en-US" sz="2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(</a:t>
            </a:r>
            <a:r>
              <a:rPr lang="en-US" sz="28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বর্তমানে</a:t>
            </a:r>
            <a:r>
              <a:rPr lang="en-US" sz="2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মুজিবনগর</a:t>
            </a:r>
            <a:r>
              <a:rPr lang="en-US" sz="2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নামে</a:t>
            </a:r>
            <a:r>
              <a:rPr lang="en-US" sz="2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পরিচিত</a:t>
            </a:r>
            <a:r>
              <a:rPr lang="en-US" sz="2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) </a:t>
            </a:r>
            <a:r>
              <a:rPr lang="en-US" sz="28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এই</a:t>
            </a:r>
            <a:r>
              <a:rPr lang="en-US" sz="2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সরকার</a:t>
            </a:r>
            <a:r>
              <a:rPr lang="en-US" sz="2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শপথ</a:t>
            </a:r>
            <a:r>
              <a:rPr lang="en-US" sz="2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গ্রহণ</a:t>
            </a:r>
            <a:r>
              <a:rPr lang="en-US" sz="2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2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3472469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EDC73AC5-2916-F994-C065-422E74B7575D}"/>
              </a:ext>
            </a:extLst>
          </p:cNvPr>
          <p:cNvSpPr/>
          <p:nvPr/>
        </p:nvSpPr>
        <p:spPr>
          <a:xfrm>
            <a:off x="517746" y="3516394"/>
            <a:ext cx="11081288" cy="209859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457200" indent="-457200">
              <a:buFont typeface="Wingdings" panose="05000000000000000000" pitchFamily="2" charset="2"/>
              <a:buChar char="v"/>
            </a:pPr>
            <a:endParaRPr lang="en-US" sz="28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457200" indent="-457200">
              <a:buFont typeface="Wingdings" panose="05000000000000000000" pitchFamily="2" charset="2"/>
              <a:buChar char="v"/>
            </a:pPr>
            <a:endParaRPr lang="en-US" sz="28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US" sz="28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মুজিবনগর</a:t>
            </a:r>
            <a:r>
              <a:rPr lang="en-US" sz="2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সরকারের</a:t>
            </a:r>
            <a:r>
              <a:rPr lang="en-US" sz="2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সদস্যগণ</a:t>
            </a:r>
            <a:r>
              <a:rPr lang="en-US" sz="2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কারা</a:t>
            </a:r>
            <a:r>
              <a:rPr lang="en-US" sz="2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কোন</a:t>
            </a:r>
            <a:r>
              <a:rPr lang="en-US" sz="2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মন্ত্রনালয়ে</a:t>
            </a:r>
            <a:r>
              <a:rPr lang="en-US" sz="2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ছিল</a:t>
            </a:r>
            <a:r>
              <a:rPr lang="en-US" sz="2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US" sz="28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বঙ্গবন্ধু</a:t>
            </a:r>
            <a:r>
              <a:rPr lang="en-US" sz="2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মুজিবনগর</a:t>
            </a:r>
            <a:r>
              <a:rPr lang="en-US" sz="2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সরকারের</a:t>
            </a:r>
            <a:r>
              <a:rPr lang="en-US" sz="2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2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ছিলেন</a:t>
            </a:r>
            <a:r>
              <a:rPr lang="en-US" sz="2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US" sz="2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 </a:t>
            </a:r>
            <a:r>
              <a:rPr lang="en-US" sz="28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সরকার</a:t>
            </a:r>
            <a:r>
              <a:rPr lang="en-US" sz="2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কত</a:t>
            </a:r>
            <a:r>
              <a:rPr lang="en-US" sz="2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তারিখে</a:t>
            </a:r>
            <a:r>
              <a:rPr lang="en-US" sz="2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শপথ</a:t>
            </a:r>
            <a:r>
              <a:rPr lang="en-US" sz="2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গ্রহণ</a:t>
            </a:r>
            <a:r>
              <a:rPr lang="en-US" sz="2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2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endParaRPr lang="en-US" sz="28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457200" indent="-457200">
              <a:buFont typeface="Wingdings" panose="05000000000000000000" pitchFamily="2" charset="2"/>
              <a:buChar char="v"/>
            </a:pPr>
            <a:endParaRPr lang="en-US" sz="28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037689B-512A-8D6D-49B0-348AFF198FB8}"/>
              </a:ext>
            </a:extLst>
          </p:cNvPr>
          <p:cNvSpPr/>
          <p:nvPr/>
        </p:nvSpPr>
        <p:spPr>
          <a:xfrm>
            <a:off x="2722204" y="2539980"/>
            <a:ext cx="6821372" cy="794683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ঝটপট</a:t>
            </a:r>
            <a:r>
              <a:rPr lang="en-US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উত্তর</a:t>
            </a:r>
            <a:r>
              <a:rPr lang="en-US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দাও</a:t>
            </a:r>
            <a:r>
              <a:rPr lang="en-US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US" sz="9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Regular Pentagon 2">
            <a:extLst>
              <a:ext uri="{FF2B5EF4-FFF2-40B4-BE49-F238E27FC236}">
                <a16:creationId xmlns:a16="http://schemas.microsoft.com/office/drawing/2014/main" id="{153EA009-927E-89EF-5A33-DC0B4BFFB303}"/>
              </a:ext>
            </a:extLst>
          </p:cNvPr>
          <p:cNvSpPr/>
          <p:nvPr/>
        </p:nvSpPr>
        <p:spPr>
          <a:xfrm rot="5400000">
            <a:off x="9571485" y="2313275"/>
            <a:ext cx="1269923" cy="1232754"/>
          </a:xfrm>
          <a:prstGeom prst="pentagon">
            <a:avLst/>
          </a:prstGeom>
          <a:solidFill>
            <a:schemeClr val="accent1">
              <a:lumMod val="60000"/>
              <a:lumOff val="40000"/>
            </a:schemeClr>
          </a:solidFill>
          <a:ln w="57150">
            <a:solidFill>
              <a:srgbClr val="DB55C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00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egular Pentagon 2">
            <a:extLst>
              <a:ext uri="{FF2B5EF4-FFF2-40B4-BE49-F238E27FC236}">
                <a16:creationId xmlns:a16="http://schemas.microsoft.com/office/drawing/2014/main" id="{A8363686-2684-7D82-8CD5-75938CFC2723}"/>
              </a:ext>
            </a:extLst>
          </p:cNvPr>
          <p:cNvSpPr/>
          <p:nvPr/>
        </p:nvSpPr>
        <p:spPr>
          <a:xfrm rot="16200000">
            <a:off x="1447617" y="2305524"/>
            <a:ext cx="1223426" cy="1232754"/>
          </a:xfrm>
          <a:prstGeom prst="pentagon">
            <a:avLst/>
          </a:prstGeom>
          <a:solidFill>
            <a:schemeClr val="accent1">
              <a:lumMod val="60000"/>
              <a:lumOff val="40000"/>
            </a:schemeClr>
          </a:solidFill>
          <a:ln w="57150">
            <a:solidFill>
              <a:srgbClr val="DB55C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00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Star: 5 Points 6">
            <a:extLst>
              <a:ext uri="{FF2B5EF4-FFF2-40B4-BE49-F238E27FC236}">
                <a16:creationId xmlns:a16="http://schemas.microsoft.com/office/drawing/2014/main" id="{77A65C69-61C1-61A9-6154-69A6A58E581B}"/>
              </a:ext>
            </a:extLst>
          </p:cNvPr>
          <p:cNvSpPr/>
          <p:nvPr/>
        </p:nvSpPr>
        <p:spPr>
          <a:xfrm>
            <a:off x="1963767" y="2702977"/>
            <a:ext cx="436565" cy="478301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Star: 5 Points 7">
            <a:extLst>
              <a:ext uri="{FF2B5EF4-FFF2-40B4-BE49-F238E27FC236}">
                <a16:creationId xmlns:a16="http://schemas.microsoft.com/office/drawing/2014/main" id="{B0FF1C9D-D881-17AC-DE97-CFF8026D64F6}"/>
              </a:ext>
            </a:extLst>
          </p:cNvPr>
          <p:cNvSpPr/>
          <p:nvPr/>
        </p:nvSpPr>
        <p:spPr>
          <a:xfrm>
            <a:off x="9799937" y="2640983"/>
            <a:ext cx="534572" cy="478301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7772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7" grpId="0" animBg="1"/>
      <p:bldP spid="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ounded Rectangle 5">
            <a:extLst>
              <a:ext uri="{FF2B5EF4-FFF2-40B4-BE49-F238E27FC236}">
                <a16:creationId xmlns:a16="http://schemas.microsoft.com/office/drawing/2014/main" id="{751EF9E9-FBE7-487C-A60A-8CD1FA46F7B7}"/>
              </a:ext>
            </a:extLst>
          </p:cNvPr>
          <p:cNvSpPr/>
          <p:nvPr/>
        </p:nvSpPr>
        <p:spPr>
          <a:xfrm>
            <a:off x="830069" y="717831"/>
            <a:ext cx="5037231" cy="559986"/>
          </a:xfrm>
          <a:prstGeom prst="round2SameRect">
            <a:avLst/>
          </a:prstGeom>
          <a:solidFill>
            <a:schemeClr val="bg1">
              <a:lumMod val="95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এসো ছবি</a:t>
            </a:r>
            <a:r>
              <a:rPr lang="en-US" sz="36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টি</a:t>
            </a:r>
            <a:r>
              <a:rPr lang="bn-BD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দেখি</a:t>
            </a:r>
            <a:endParaRPr lang="en-US" sz="36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EEF9F03-83B6-E74C-6430-211584D41F29}"/>
              </a:ext>
            </a:extLst>
          </p:cNvPr>
          <p:cNvSpPr txBox="1"/>
          <p:nvPr/>
        </p:nvSpPr>
        <p:spPr>
          <a:xfrm>
            <a:off x="1346479" y="4627156"/>
            <a:ext cx="988757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মুক্তিযুদ্ধের</a:t>
            </a:r>
            <a:r>
              <a:rPr lang="en-US" sz="3200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প্রধান</a:t>
            </a:r>
            <a:r>
              <a:rPr lang="en-US" sz="3200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সেনাপতির</a:t>
            </a:r>
            <a:r>
              <a:rPr lang="en-US" sz="3200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দায়িত্ব</a:t>
            </a:r>
            <a:r>
              <a:rPr lang="en-US" sz="3200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দেওয়া</a:t>
            </a:r>
            <a:r>
              <a:rPr lang="en-US" sz="3200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3200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এমএজি</a:t>
            </a:r>
            <a:r>
              <a:rPr lang="en-US" sz="3200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ওসমানীকে</a:t>
            </a:r>
            <a:r>
              <a:rPr lang="en-US" sz="3200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2F8AAEB-7162-7D0E-4F45-6EB9A6511A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5714" y="1674304"/>
            <a:ext cx="4178649" cy="2947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6375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01D7B24-F56C-B575-E6D0-600CDD4487DB}"/>
              </a:ext>
            </a:extLst>
          </p:cNvPr>
          <p:cNvSpPr txBox="1"/>
          <p:nvPr/>
        </p:nvSpPr>
        <p:spPr>
          <a:xfrm>
            <a:off x="904352" y="471812"/>
            <a:ext cx="971675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900"/>
              </a:spcBef>
              <a:spcAft>
                <a:spcPts val="1200"/>
              </a:spcAft>
              <a:buNone/>
            </a:pPr>
            <a:r>
              <a:rPr lang="en-US" sz="4000" b="0" u="none" strike="noStrike" dirty="0">
                <a:solidFill>
                  <a:srgbClr val="C00000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			</a:t>
            </a:r>
            <a:endParaRPr lang="en-US" sz="3200" b="0" u="none" strike="noStrike" dirty="0">
              <a:effectLst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4FFA143-62AB-88AF-EA39-AB65C7720682}"/>
              </a:ext>
            </a:extLst>
          </p:cNvPr>
          <p:cNvSpPr txBox="1"/>
          <p:nvPr/>
        </p:nvSpPr>
        <p:spPr>
          <a:xfrm>
            <a:off x="3848520" y="1168344"/>
            <a:ext cx="4602144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মুক্তিযুদ্ধ</a:t>
            </a:r>
            <a:r>
              <a:rPr lang="en-US" sz="2800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পরিচালনার</a:t>
            </a:r>
            <a:r>
              <a:rPr lang="en-US" sz="2800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জন্য</a:t>
            </a:r>
            <a:r>
              <a:rPr lang="en-US" sz="2800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সমগ্র</a:t>
            </a:r>
            <a:r>
              <a:rPr lang="en-US" sz="2800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দেশকে</a:t>
            </a:r>
            <a:r>
              <a:rPr lang="en-US" sz="2800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১১টি</a:t>
            </a:r>
            <a:r>
              <a:rPr lang="en-US" sz="2800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সেক্টরে</a:t>
            </a:r>
            <a:r>
              <a:rPr lang="en-US" sz="2800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ভাগ</a:t>
            </a:r>
            <a:r>
              <a:rPr lang="en-US" sz="2800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r>
              <a:rPr lang="en-US" sz="2800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2800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2800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যুদ্ধের</a:t>
            </a:r>
            <a:r>
              <a:rPr lang="en-US" sz="2800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সময়</a:t>
            </a:r>
            <a:r>
              <a:rPr lang="en-US" sz="2800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এ </a:t>
            </a:r>
            <a:r>
              <a:rPr lang="en-US" sz="2800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সরকার</a:t>
            </a:r>
            <a:r>
              <a:rPr lang="en-US" sz="2800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বিদেশে</a:t>
            </a:r>
            <a:r>
              <a:rPr lang="en-US" sz="2800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বাংলাদেশ</a:t>
            </a:r>
            <a:r>
              <a:rPr lang="en-US" sz="2800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মিশন</a:t>
            </a:r>
            <a:r>
              <a:rPr lang="en-US" sz="2800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স্থাপন</a:t>
            </a:r>
            <a:r>
              <a:rPr lang="en-US" sz="2800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2800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2800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বিভিন্ন</a:t>
            </a:r>
            <a:r>
              <a:rPr lang="en-US" sz="2800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দেশে</a:t>
            </a:r>
            <a:r>
              <a:rPr lang="en-US" sz="2800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কূটনৈতিক</a:t>
            </a:r>
            <a:r>
              <a:rPr lang="en-US" sz="2800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প্রতিনিধিদল</a:t>
            </a:r>
            <a:r>
              <a:rPr lang="en-US" sz="2800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প্রেরণ</a:t>
            </a:r>
            <a:r>
              <a:rPr lang="en-US" sz="2800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2800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2800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তাঁরা</a:t>
            </a:r>
            <a:r>
              <a:rPr lang="en-US" sz="2800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বহির্বিশ্বের</a:t>
            </a:r>
            <a:r>
              <a:rPr lang="en-US" sz="2800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সরকার</a:t>
            </a:r>
            <a:r>
              <a:rPr lang="en-US" sz="2800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2800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জনগণের</a:t>
            </a:r>
            <a:r>
              <a:rPr lang="en-US" sz="2800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সমর্থন</a:t>
            </a:r>
            <a:r>
              <a:rPr lang="en-US" sz="2800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আদায়ের</a:t>
            </a:r>
            <a:r>
              <a:rPr lang="en-US" sz="2800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চেষ্টা</a:t>
            </a:r>
            <a:r>
              <a:rPr lang="en-US" sz="2800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2800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।। </a:t>
            </a:r>
            <a:r>
              <a:rPr lang="en-US" sz="2800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মুজিবনগর</a:t>
            </a:r>
            <a:r>
              <a:rPr lang="en-US" sz="2800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সরকার</a:t>
            </a:r>
            <a:r>
              <a:rPr lang="en-US" sz="2800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গঠনের</a:t>
            </a:r>
            <a:r>
              <a:rPr lang="en-US" sz="2800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ফলে</a:t>
            </a:r>
            <a:r>
              <a:rPr lang="en-US" sz="2800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মুক্তিযুদ্ধে</a:t>
            </a:r>
            <a:r>
              <a:rPr lang="en-US" sz="2800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গতি</a:t>
            </a:r>
            <a:r>
              <a:rPr lang="en-US" sz="2800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সঞ্চার</a:t>
            </a:r>
            <a:r>
              <a:rPr lang="en-US" sz="2800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2800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এ </a:t>
            </a:r>
            <a:r>
              <a:rPr lang="en-US" sz="2800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সরকার</a:t>
            </a:r>
            <a:r>
              <a:rPr lang="en-US" sz="2800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বিদেশি</a:t>
            </a:r>
            <a:r>
              <a:rPr lang="en-US" sz="2800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রাষ্ট্রের</a:t>
            </a:r>
            <a:r>
              <a:rPr lang="en-US" sz="2800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সমর্থন</a:t>
            </a:r>
            <a:r>
              <a:rPr lang="en-US" sz="2800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অর্জন</a:t>
            </a:r>
            <a:r>
              <a:rPr lang="en-US" sz="2800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2800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থাকে</a:t>
            </a:r>
            <a:r>
              <a:rPr lang="en-US" sz="2800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2800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স্বল্প</a:t>
            </a:r>
            <a:r>
              <a:rPr lang="en-US" sz="2800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সময়ের</a:t>
            </a:r>
            <a:r>
              <a:rPr lang="en-US" sz="2800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মধ্যে</a:t>
            </a:r>
            <a:r>
              <a:rPr lang="en-US" sz="2800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মুক্তিযুদ্ধের</a:t>
            </a:r>
            <a:r>
              <a:rPr lang="en-US" sz="2800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সাফল্য</a:t>
            </a:r>
            <a:r>
              <a:rPr lang="en-US" sz="2800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আসতে</a:t>
            </a:r>
            <a:r>
              <a:rPr lang="en-US" sz="2800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শুরু</a:t>
            </a:r>
            <a:r>
              <a:rPr lang="en-US" sz="2800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2800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0025CD5-DE88-F1EA-0DB9-BC1AA28B13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2175" y="1125415"/>
            <a:ext cx="3366199" cy="483325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DF50EBB-80A7-86C5-1B31-B34C2A61EF3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60711" y="1256045"/>
            <a:ext cx="3322791" cy="4330838"/>
          </a:xfrm>
          <a:prstGeom prst="rect">
            <a:avLst/>
          </a:prstGeom>
        </p:spPr>
      </p:pic>
      <p:sp>
        <p:nvSpPr>
          <p:cNvPr id="5" name="Rounded Rectangle 5">
            <a:extLst>
              <a:ext uri="{FF2B5EF4-FFF2-40B4-BE49-F238E27FC236}">
                <a16:creationId xmlns:a16="http://schemas.microsoft.com/office/drawing/2014/main" id="{941D7C5E-EEC3-51F7-536C-B5A579C2FD3E}"/>
              </a:ext>
            </a:extLst>
          </p:cNvPr>
          <p:cNvSpPr/>
          <p:nvPr/>
        </p:nvSpPr>
        <p:spPr>
          <a:xfrm>
            <a:off x="508522" y="496767"/>
            <a:ext cx="5037231" cy="559986"/>
          </a:xfrm>
          <a:prstGeom prst="round2SameRect">
            <a:avLst/>
          </a:prstGeom>
          <a:solidFill>
            <a:schemeClr val="bg1">
              <a:lumMod val="95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এসো কিছু ছবি দেখি</a:t>
            </a:r>
            <a:endParaRPr lang="en-US" sz="36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41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80974D1-288F-3DF4-8EB4-3716159D08A2}"/>
              </a:ext>
            </a:extLst>
          </p:cNvPr>
          <p:cNvSpPr txBox="1"/>
          <p:nvPr/>
        </p:nvSpPr>
        <p:spPr>
          <a:xfrm>
            <a:off x="1346479" y="2145213"/>
            <a:ext cx="9887578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এমএজি</a:t>
            </a:r>
            <a:r>
              <a:rPr lang="en-US" sz="3200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ওসমানীকে</a:t>
            </a:r>
            <a:r>
              <a:rPr lang="en-US" sz="3200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মুক্তিযুদ্ধে</a:t>
            </a:r>
            <a:r>
              <a:rPr lang="en-US" sz="3200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কোন</a:t>
            </a:r>
            <a:r>
              <a:rPr lang="en-US" sz="3200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দায়িত্ব</a:t>
            </a:r>
            <a:r>
              <a:rPr lang="en-US" sz="3200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দেওয়া</a:t>
            </a:r>
            <a:r>
              <a:rPr lang="en-US" sz="3200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3200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?</a:t>
            </a:r>
          </a:p>
          <a:p>
            <a:r>
              <a:rPr lang="en-US" sz="3200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মুক্তিযুদ্ধ</a:t>
            </a:r>
            <a:r>
              <a:rPr lang="en-US" sz="3200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পরিচালনার</a:t>
            </a:r>
            <a:r>
              <a:rPr lang="en-US" sz="3200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জন্য</a:t>
            </a:r>
            <a:r>
              <a:rPr lang="en-US" sz="3200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সমগ্র</a:t>
            </a:r>
            <a:r>
              <a:rPr lang="en-US" sz="3200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দেশকে</a:t>
            </a:r>
            <a:r>
              <a:rPr lang="en-US" sz="3200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কতটি</a:t>
            </a:r>
            <a:r>
              <a:rPr lang="en-US" sz="3200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সেক্টরে</a:t>
            </a:r>
            <a:r>
              <a:rPr lang="en-US" sz="3200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ভাগ</a:t>
            </a:r>
            <a:r>
              <a:rPr lang="en-US" sz="3200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r>
              <a:rPr lang="en-US" sz="3200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3200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  <a:p>
            <a:r>
              <a:rPr lang="en-US" sz="3200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মুজিবনগর</a:t>
            </a:r>
            <a:r>
              <a:rPr lang="en-US" sz="3200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সরকার</a:t>
            </a:r>
            <a:r>
              <a:rPr lang="en-US" sz="3200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মুক্তিযুদ্ধে</a:t>
            </a:r>
            <a:r>
              <a:rPr lang="en-US" sz="3200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3200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ভূমিকা</a:t>
            </a:r>
            <a:r>
              <a:rPr lang="en-US" sz="3200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রাখে</a:t>
            </a:r>
            <a:r>
              <a:rPr lang="en-US" sz="3200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  <a:p>
            <a:endParaRPr lang="en-US" sz="3200" dirty="0">
              <a:solidFill>
                <a:srgbClr val="1F1F1F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200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434820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0B4F5D9-B635-4017-B122-33C5775C8A85}"/>
              </a:ext>
            </a:extLst>
          </p:cNvPr>
          <p:cNvSpPr/>
          <p:nvPr/>
        </p:nvSpPr>
        <p:spPr>
          <a:xfrm>
            <a:off x="685297" y="1907176"/>
            <a:ext cx="10860260" cy="353903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মুক্তিযুদ্ধকে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সঠিক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পথে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পরিচালনা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এবং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দেশে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বিদেশে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মুক্তিযুদ্ধের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পক্ষে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জনমত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গঠন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সমর্থন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আদায়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করার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ক্ষেত্রে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এ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সরকার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সফলতা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লাভ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করে। ‘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মুজিবনগর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সরকার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’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গঠনের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পর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মুক্তিযুদ্ধের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গতি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বৃদ্ধি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হয়। এ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সরকারের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নেতৃত্বে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সকল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শ্রেণির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বাঙালি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দেশকে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শত্রু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মুক্ত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করার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জন্য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সশস্ত্র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সংগ্রামে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ঝাঁপিয়ে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পড়েন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r>
              <a:rPr lang="en-US" sz="2800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যুদ্ধের</a:t>
            </a:r>
            <a:r>
              <a:rPr lang="en-US" sz="2800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সময়</a:t>
            </a:r>
            <a:r>
              <a:rPr lang="en-US" sz="2800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এ </a:t>
            </a:r>
            <a:r>
              <a:rPr lang="en-US" sz="2800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সরকার</a:t>
            </a:r>
            <a:r>
              <a:rPr lang="en-US" sz="2800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বিদেশে</a:t>
            </a:r>
            <a:r>
              <a:rPr lang="en-US" sz="2800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বাংলাদেশ</a:t>
            </a:r>
            <a:r>
              <a:rPr lang="en-US" sz="2800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মিশন</a:t>
            </a:r>
            <a:r>
              <a:rPr lang="en-US" sz="2800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স্থাপন</a:t>
            </a:r>
            <a:r>
              <a:rPr lang="en-US" sz="2800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2800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2800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বিভিন্ন</a:t>
            </a:r>
            <a:r>
              <a:rPr lang="en-US" sz="2800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দেশে</a:t>
            </a:r>
            <a:r>
              <a:rPr lang="en-US" sz="2800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কূটনৈতিক</a:t>
            </a:r>
            <a:r>
              <a:rPr lang="en-US" sz="2800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প্রতিনিধিদল</a:t>
            </a:r>
            <a:r>
              <a:rPr lang="en-US" sz="2800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প্রেরণ</a:t>
            </a:r>
            <a:r>
              <a:rPr lang="en-US" sz="2800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2800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2800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তাঁরা</a:t>
            </a:r>
            <a:r>
              <a:rPr lang="en-US" sz="2800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বহির্বিশ্বের</a:t>
            </a:r>
            <a:r>
              <a:rPr lang="en-US" sz="2800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সরকার</a:t>
            </a:r>
            <a:r>
              <a:rPr lang="en-US" sz="2800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2800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জনগণের</a:t>
            </a:r>
            <a:r>
              <a:rPr lang="en-US" sz="2800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সমর্থন</a:t>
            </a:r>
            <a:r>
              <a:rPr lang="en-US" sz="2800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আদায়ের</a:t>
            </a:r>
            <a:r>
              <a:rPr lang="en-US" sz="2800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চেষ্টা</a:t>
            </a:r>
            <a:r>
              <a:rPr lang="en-US" sz="2800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2800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।। </a:t>
            </a:r>
            <a:r>
              <a:rPr lang="en-US" sz="2800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মুজিবনগর</a:t>
            </a:r>
            <a:r>
              <a:rPr lang="en-US" sz="2800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সরকার</a:t>
            </a:r>
            <a:r>
              <a:rPr lang="en-US" sz="2800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গঠনের</a:t>
            </a:r>
            <a:r>
              <a:rPr lang="en-US" sz="2800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ফলে</a:t>
            </a:r>
            <a:r>
              <a:rPr lang="en-US" sz="2800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মুক্তিযুদ্ধে</a:t>
            </a:r>
            <a:r>
              <a:rPr lang="en-US" sz="2800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গতি</a:t>
            </a:r>
            <a:r>
              <a:rPr lang="en-US" sz="2800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সঞ্চার</a:t>
            </a:r>
            <a:r>
              <a:rPr lang="en-US" sz="2800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2800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এ </a:t>
            </a:r>
            <a:r>
              <a:rPr lang="en-US" sz="2800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সরকার</a:t>
            </a:r>
            <a:r>
              <a:rPr lang="en-US" sz="2800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বিদেশি</a:t>
            </a:r>
            <a:r>
              <a:rPr lang="en-US" sz="2800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রাষ্ট্রের</a:t>
            </a:r>
            <a:r>
              <a:rPr lang="en-US" sz="2800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সমর্থন</a:t>
            </a:r>
            <a:r>
              <a:rPr lang="en-US" sz="2800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অর্জন</a:t>
            </a:r>
            <a:r>
              <a:rPr lang="en-US" sz="2800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2800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থাকে</a:t>
            </a:r>
            <a:r>
              <a:rPr lang="en-US" sz="2800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2800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স্বল্প</a:t>
            </a:r>
            <a:r>
              <a:rPr lang="en-US" sz="2800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সময়ের</a:t>
            </a:r>
            <a:r>
              <a:rPr lang="en-US" sz="2800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মধ্যে</a:t>
            </a:r>
            <a:r>
              <a:rPr lang="en-US" sz="2800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মুক্তিযুদ্ধের</a:t>
            </a:r>
            <a:r>
              <a:rPr lang="en-US" sz="2800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সাফল্য</a:t>
            </a:r>
            <a:r>
              <a:rPr lang="en-US" sz="2800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আসতে</a:t>
            </a:r>
            <a:r>
              <a:rPr lang="en-US" sz="2800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শুরু</a:t>
            </a:r>
            <a:r>
              <a:rPr lang="en-US" sz="2800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2800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: Folded Corner 2">
            <a:extLst>
              <a:ext uri="{FF2B5EF4-FFF2-40B4-BE49-F238E27FC236}">
                <a16:creationId xmlns:a16="http://schemas.microsoft.com/office/drawing/2014/main" id="{B52AA8B5-0704-4CE3-A0CA-9DD33F1AF5CE}"/>
              </a:ext>
            </a:extLst>
          </p:cNvPr>
          <p:cNvSpPr/>
          <p:nvPr/>
        </p:nvSpPr>
        <p:spPr>
          <a:xfrm>
            <a:off x="685297" y="745945"/>
            <a:ext cx="5824024" cy="1153551"/>
          </a:xfrm>
          <a:prstGeom prst="foldedCorner">
            <a:avLst>
              <a:gd name="adj" fmla="val 50000"/>
            </a:avLst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 err="1">
                <a:latin typeface="NikoshBAN" pitchFamily="2" charset="0"/>
                <a:cs typeface="NikoshBAN" pitchFamily="2" charset="0"/>
              </a:rPr>
              <a:t>মুক্তিযুদ্ধে</a:t>
            </a:r>
            <a:r>
              <a:rPr lang="en-US" sz="36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latin typeface="NikoshBAN" pitchFamily="2" charset="0"/>
                <a:cs typeface="NikoshBAN" pitchFamily="2" charset="0"/>
              </a:rPr>
              <a:t>মুজিব</a:t>
            </a:r>
            <a:r>
              <a:rPr lang="en-US" sz="36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latin typeface="NikoshBAN" pitchFamily="2" charset="0"/>
                <a:cs typeface="NikoshBAN" pitchFamily="2" charset="0"/>
              </a:rPr>
              <a:t>নগর</a:t>
            </a:r>
            <a:r>
              <a:rPr lang="en-US" sz="36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latin typeface="NikoshBAN" pitchFamily="2" charset="0"/>
                <a:cs typeface="NikoshBAN" pitchFamily="2" charset="0"/>
              </a:rPr>
              <a:t>সরকারের</a:t>
            </a:r>
            <a:r>
              <a:rPr lang="en-US" sz="36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latin typeface="NikoshBAN" pitchFamily="2" charset="0"/>
                <a:cs typeface="NikoshBAN" pitchFamily="2" charset="0"/>
              </a:rPr>
              <a:t>ভূমিকা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4085532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BA12EE6-551C-491C-8A81-76073732B9AF}"/>
              </a:ext>
            </a:extLst>
          </p:cNvPr>
          <p:cNvSpPr txBox="1"/>
          <p:nvPr/>
        </p:nvSpPr>
        <p:spPr>
          <a:xfrm>
            <a:off x="1256044" y="834493"/>
            <a:ext cx="9797143" cy="1200329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sz="3600" b="1" dirty="0">
                <a:latin typeface="NikoshBAN" pitchFamily="2" charset="0"/>
                <a:cs typeface="NikoshBAN" pitchFamily="2" charset="0"/>
              </a:rPr>
              <a:t>পাঠ্য বইয়ের সাথে সংযোগ</a:t>
            </a:r>
            <a:endParaRPr lang="en-US" sz="3600" b="1" dirty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36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বইয়ের </a:t>
            </a:r>
            <a:r>
              <a:rPr lang="en-US" sz="36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৪৩</a:t>
            </a:r>
            <a:r>
              <a:rPr lang="bn-BD" sz="36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IN" sz="36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নং </a:t>
            </a:r>
            <a:r>
              <a:rPr lang="bn-BD" sz="36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পৃষ্ঠা খোল </a:t>
            </a:r>
            <a:r>
              <a:rPr lang="bn-IN" sz="36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এবং </a:t>
            </a:r>
            <a:r>
              <a:rPr lang="bn-BD" sz="36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মনোযোগ দিয়ে পাঠটি </a:t>
            </a:r>
            <a:r>
              <a:rPr lang="en-US" sz="3600" b="1" dirty="0" err="1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নী</a:t>
            </a:r>
            <a:r>
              <a:rPr lang="bn-BD" sz="36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রবে পড়</a:t>
            </a:r>
            <a:endParaRPr lang="en-US" sz="36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6B6F69F-E993-919C-A49F-F2B035CF77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8236" y="2134761"/>
            <a:ext cx="4800823" cy="351241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4E25551-5071-B7A8-9078-8CCCE36E4A2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89301" y="2132763"/>
            <a:ext cx="4953838" cy="3504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887264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52ADCCF-F78A-CA28-44FC-DEBF617C56E9}"/>
              </a:ext>
            </a:extLst>
          </p:cNvPr>
          <p:cNvSpPr txBox="1"/>
          <p:nvPr/>
        </p:nvSpPr>
        <p:spPr>
          <a:xfrm>
            <a:off x="1193732" y="2627300"/>
            <a:ext cx="8293109" cy="1323439"/>
          </a:xfrm>
          <a:prstGeom prst="rect">
            <a:avLst/>
          </a:prstGeom>
          <a:solidFill>
            <a:schemeClr val="bg2"/>
          </a:solidFill>
          <a:ln w="57150">
            <a:noFill/>
          </a:ln>
        </p:spPr>
        <p:txBody>
          <a:bodyPr wrap="square" rtlCol="0">
            <a:spAutoFit/>
          </a:bodyPr>
          <a:lstStyle/>
          <a:p>
            <a:pPr marL="742950" indent="-742950">
              <a:buAutoNum type="arabicParenBoth"/>
            </a:pPr>
            <a:r>
              <a:rPr lang="bn-BD" sz="4000" dirty="0">
                <a:latin typeface="NikoshBAN" pitchFamily="2" charset="0"/>
                <a:cs typeface="NikoshBAN" pitchFamily="2" charset="0"/>
              </a:rPr>
              <a:t>কোথায়, কখন এবং কেন মুজিবনগর সরকার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  <a:p>
            <a:pPr marL="742950" indent="-742950"/>
            <a:r>
              <a:rPr lang="en-US" sz="4000" dirty="0">
                <a:latin typeface="NikoshBAN" pitchFamily="2" charset="0"/>
                <a:cs typeface="NikoshBAN" pitchFamily="2" charset="0"/>
              </a:rPr>
              <a:t>      </a:t>
            </a:r>
            <a:r>
              <a:rPr lang="bn-BD" sz="4000" dirty="0">
                <a:latin typeface="NikoshBAN" pitchFamily="2" charset="0"/>
                <a:cs typeface="NikoshBAN" pitchFamily="2" charset="0"/>
              </a:rPr>
              <a:t>গঠন হয়েছিল?</a:t>
            </a:r>
          </a:p>
        </p:txBody>
      </p:sp>
    </p:spTree>
    <p:extLst>
      <p:ext uri="{BB962C8B-B14F-4D97-AF65-F5344CB8AC3E}">
        <p14:creationId xmlns:p14="http://schemas.microsoft.com/office/powerpoint/2010/main" val="209508861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2F85E2A-708A-2F07-B21C-6D54D4009241}"/>
              </a:ext>
            </a:extLst>
          </p:cNvPr>
          <p:cNvSpPr txBox="1"/>
          <p:nvPr/>
        </p:nvSpPr>
        <p:spPr>
          <a:xfrm>
            <a:off x="4602995" y="763973"/>
            <a:ext cx="3007963" cy="64633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শূণ্যস্থান পূরন কর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13A4DEF-330D-12AB-DE5F-E3EF2C00A8AE}"/>
              </a:ext>
            </a:extLst>
          </p:cNvPr>
          <p:cNvSpPr txBox="1"/>
          <p:nvPr/>
        </p:nvSpPr>
        <p:spPr>
          <a:xfrm>
            <a:off x="449450" y="2183847"/>
            <a:ext cx="11236271" cy="286232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১।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মুক্তিযুদ্ধের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গতি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বৃদ্ধি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  </a:t>
            </a: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___________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_____          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গঠনের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পর</a:t>
            </a: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২।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১৭ ই এপ্রিল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মুজিবনগর</a:t>
            </a:r>
            <a:r>
              <a:rPr lang="bn-BD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সরকার</a:t>
            </a:r>
            <a:r>
              <a:rPr lang="en-US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____________</a:t>
            </a:r>
            <a:r>
              <a:rPr lang="bn-BD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গ্রহণ করে</a:t>
            </a:r>
            <a:endParaRPr lang="bn-IN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৩।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মুক্তিযুদ্ধের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মাধ্যমে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আমরা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লাভ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করেছি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প্রিয়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দেশ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___________।</a:t>
            </a:r>
            <a:endParaRPr lang="bn-IN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৪।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বাঙালি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দেশকে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__________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করার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জন্য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সশস্ত্র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সংগ্রামে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ঝাঁপিয়ে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পড়েন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৫।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মুক্তিযুদ্ধ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শুরুর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এক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_______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মধ্যেই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বাংলাদেশের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প্রথম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সরকার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গঠন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।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AE838F1-5F36-E89D-9B8D-5845B5B8DE44}"/>
              </a:ext>
            </a:extLst>
          </p:cNvPr>
          <p:cNvSpPr txBox="1"/>
          <p:nvPr/>
        </p:nvSpPr>
        <p:spPr>
          <a:xfrm>
            <a:off x="4463514" y="2162736"/>
            <a:ext cx="31151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‘</a:t>
            </a:r>
            <a:r>
              <a:rPr lang="en-US" sz="36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মুজিবনগর</a:t>
            </a:r>
            <a:r>
              <a:rPr lang="en-US" sz="36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সরকার</a:t>
            </a:r>
            <a:r>
              <a:rPr lang="en-US" sz="36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’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9AB4986-9F2B-E238-9EB9-E5E60ADDE5C5}"/>
              </a:ext>
            </a:extLst>
          </p:cNvPr>
          <p:cNvSpPr txBox="1"/>
          <p:nvPr/>
        </p:nvSpPr>
        <p:spPr>
          <a:xfrm>
            <a:off x="7705111" y="3261053"/>
            <a:ext cx="24462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বাংলাদেশ</a:t>
            </a:r>
            <a:endParaRPr lang="en-US" sz="36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7B2CE58-FE00-A760-CF37-B339D943109C}"/>
              </a:ext>
            </a:extLst>
          </p:cNvPr>
          <p:cNvSpPr txBox="1"/>
          <p:nvPr/>
        </p:nvSpPr>
        <p:spPr>
          <a:xfrm>
            <a:off x="3380190" y="3855523"/>
            <a:ext cx="20125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শত্রু</a:t>
            </a:r>
            <a:r>
              <a:rPr lang="en-US" sz="36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মুক্ত</a:t>
            </a:r>
            <a:endParaRPr lang="en-US" sz="36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4A10227-B7D5-7320-8DEF-34AD8E2D1CB6}"/>
              </a:ext>
            </a:extLst>
          </p:cNvPr>
          <p:cNvSpPr txBox="1"/>
          <p:nvPr/>
        </p:nvSpPr>
        <p:spPr>
          <a:xfrm>
            <a:off x="3527044" y="4407917"/>
            <a:ext cx="15733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মাসের</a:t>
            </a:r>
            <a:endParaRPr lang="en-US" sz="36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68A050E-BCFF-E22A-239B-2FF92D4965BD}"/>
              </a:ext>
            </a:extLst>
          </p:cNvPr>
          <p:cNvSpPr txBox="1"/>
          <p:nvPr/>
        </p:nvSpPr>
        <p:spPr>
          <a:xfrm>
            <a:off x="5611222" y="2742318"/>
            <a:ext cx="131781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শপথ</a:t>
            </a:r>
            <a:endParaRPr lang="en-US" sz="40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10" name="Graphic 8">
            <a:extLst>
              <a:ext uri="{FF2B5EF4-FFF2-40B4-BE49-F238E27FC236}">
                <a16:creationId xmlns:a16="http://schemas.microsoft.com/office/drawing/2014/main" id="{FA92C56A-CE5A-24E0-9EB5-58F73BF1087F}"/>
              </a:ext>
            </a:extLst>
          </p:cNvPr>
          <p:cNvGrpSpPr/>
          <p:nvPr/>
        </p:nvGrpSpPr>
        <p:grpSpPr>
          <a:xfrm>
            <a:off x="9128502" y="557939"/>
            <a:ext cx="1238752" cy="1472339"/>
            <a:chOff x="9545291" y="573437"/>
            <a:chExt cx="1178424" cy="1571044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AD1CD6F4-14D7-87AD-0B7B-D639A36553CF}"/>
                </a:ext>
              </a:extLst>
            </p:cNvPr>
            <p:cNvSpPr/>
            <p:nvPr/>
          </p:nvSpPr>
          <p:spPr>
            <a:xfrm>
              <a:off x="9545291" y="573437"/>
              <a:ext cx="1178424" cy="1571044"/>
            </a:xfrm>
            <a:custGeom>
              <a:avLst/>
              <a:gdLst>
                <a:gd name="connsiteX0" fmla="*/ 451901 w 1178424"/>
                <a:gd name="connsiteY0" fmla="*/ 1571044 h 1571044"/>
                <a:gd name="connsiteX1" fmla="*/ 453236 w 1178424"/>
                <a:gd name="connsiteY1" fmla="*/ 1391012 h 1571044"/>
                <a:gd name="connsiteX2" fmla="*/ 158748 w 1178424"/>
                <a:gd name="connsiteY2" fmla="*/ 1391012 h 1571044"/>
                <a:gd name="connsiteX3" fmla="*/ 96147 w 1178424"/>
                <a:gd name="connsiteY3" fmla="*/ 1310275 h 1571044"/>
                <a:gd name="connsiteX4" fmla="*/ 111467 w 1178424"/>
                <a:gd name="connsiteY4" fmla="*/ 987049 h 1571044"/>
                <a:gd name="connsiteX5" fmla="*/ 37300 w 1178424"/>
                <a:gd name="connsiteY5" fmla="*/ 987033 h 1571044"/>
                <a:gd name="connsiteX6" fmla="*/ 2823 w 1178424"/>
                <a:gd name="connsiteY6" fmla="*/ 927935 h 1571044"/>
                <a:gd name="connsiteX7" fmla="*/ 110202 w 1178424"/>
                <a:gd name="connsiteY7" fmla="*/ 627096 h 1571044"/>
                <a:gd name="connsiteX8" fmla="*/ 111453 w 1178424"/>
                <a:gd name="connsiteY8" fmla="*/ 619793 h 1571044"/>
                <a:gd name="connsiteX9" fmla="*/ 111523 w 1178424"/>
                <a:gd name="connsiteY9" fmla="*/ 619793 h 1571044"/>
                <a:gd name="connsiteX10" fmla="*/ 111453 w 1178424"/>
                <a:gd name="connsiteY10" fmla="*/ 613194 h 1571044"/>
                <a:gd name="connsiteX11" fmla="*/ 644945 w 1178424"/>
                <a:gd name="connsiteY11" fmla="*/ 0 h 1571044"/>
                <a:gd name="connsiteX12" fmla="*/ 1178425 w 1178424"/>
                <a:gd name="connsiteY12" fmla="*/ 613210 h 1571044"/>
                <a:gd name="connsiteX13" fmla="*/ 1100808 w 1178424"/>
                <a:gd name="connsiteY13" fmla="*/ 931850 h 1571044"/>
                <a:gd name="connsiteX14" fmla="*/ 1038666 w 1178424"/>
                <a:gd name="connsiteY14" fmla="*/ 1252437 h 1571044"/>
                <a:gd name="connsiteX15" fmla="*/ 1082665 w 1178424"/>
                <a:gd name="connsiteY15" fmla="*/ 1571044 h 15710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178424" h="1571044">
                  <a:moveTo>
                    <a:pt x="451901" y="1571044"/>
                  </a:moveTo>
                  <a:lnTo>
                    <a:pt x="453236" y="1391012"/>
                  </a:lnTo>
                  <a:lnTo>
                    <a:pt x="158748" y="1391012"/>
                  </a:lnTo>
                  <a:cubicBezTo>
                    <a:pt x="121073" y="1391012"/>
                    <a:pt x="91824" y="1353279"/>
                    <a:pt x="96147" y="1310275"/>
                  </a:cubicBezTo>
                  <a:lnTo>
                    <a:pt x="111467" y="987049"/>
                  </a:lnTo>
                  <a:lnTo>
                    <a:pt x="37300" y="987033"/>
                  </a:lnTo>
                  <a:cubicBezTo>
                    <a:pt x="10802" y="987033"/>
                    <a:pt x="-7228" y="956124"/>
                    <a:pt x="2823" y="927935"/>
                  </a:cubicBezTo>
                  <a:lnTo>
                    <a:pt x="110202" y="627096"/>
                  </a:lnTo>
                  <a:cubicBezTo>
                    <a:pt x="111036" y="624780"/>
                    <a:pt x="111453" y="622301"/>
                    <a:pt x="111453" y="619793"/>
                  </a:cubicBezTo>
                  <a:lnTo>
                    <a:pt x="111523" y="619793"/>
                  </a:lnTo>
                  <a:cubicBezTo>
                    <a:pt x="111495" y="617588"/>
                    <a:pt x="111453" y="615399"/>
                    <a:pt x="111453" y="613194"/>
                  </a:cubicBezTo>
                  <a:cubicBezTo>
                    <a:pt x="111467" y="274546"/>
                    <a:pt x="350304" y="0"/>
                    <a:pt x="644945" y="0"/>
                  </a:cubicBezTo>
                  <a:cubicBezTo>
                    <a:pt x="939585" y="0"/>
                    <a:pt x="1178425" y="274546"/>
                    <a:pt x="1178425" y="613210"/>
                  </a:cubicBezTo>
                  <a:cubicBezTo>
                    <a:pt x="1178425" y="729922"/>
                    <a:pt x="1150049" y="838995"/>
                    <a:pt x="1100808" y="931850"/>
                  </a:cubicBezTo>
                  <a:cubicBezTo>
                    <a:pt x="1049830" y="1027978"/>
                    <a:pt x="1027487" y="1140582"/>
                    <a:pt x="1038666" y="1252437"/>
                  </a:cubicBezTo>
                  <a:lnTo>
                    <a:pt x="1082665" y="1571044"/>
                  </a:lnTo>
                </a:path>
              </a:pathLst>
            </a:custGeom>
            <a:solidFill>
              <a:srgbClr val="FEC17D"/>
            </a:solidFill>
            <a:ln w="35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70838289-1FFF-F3BD-0FA7-95EA1FA1F162}"/>
                </a:ext>
              </a:extLst>
            </p:cNvPr>
            <p:cNvSpPr/>
            <p:nvPr/>
          </p:nvSpPr>
          <p:spPr>
            <a:xfrm>
              <a:off x="9937628" y="919279"/>
              <a:ext cx="505195" cy="819000"/>
            </a:xfrm>
            <a:custGeom>
              <a:avLst/>
              <a:gdLst>
                <a:gd name="connsiteX0" fmla="*/ 388264 w 505195"/>
                <a:gd name="connsiteY0" fmla="*/ 766436 h 819000"/>
                <a:gd name="connsiteX1" fmla="*/ 388097 w 505195"/>
                <a:gd name="connsiteY1" fmla="*/ 631089 h 819000"/>
                <a:gd name="connsiteX2" fmla="*/ 436018 w 505195"/>
                <a:gd name="connsiteY2" fmla="*/ 490022 h 819000"/>
                <a:gd name="connsiteX3" fmla="*/ 505196 w 505195"/>
                <a:gd name="connsiteY3" fmla="*/ 290381 h 819000"/>
                <a:gd name="connsiteX4" fmla="*/ 248996 w 505195"/>
                <a:gd name="connsiteY4" fmla="*/ 29 h 819000"/>
                <a:gd name="connsiteX5" fmla="*/ 9 w 505195"/>
                <a:gd name="connsiteY5" fmla="*/ 292938 h 819000"/>
                <a:gd name="connsiteX6" fmla="*/ 68462 w 505195"/>
                <a:gd name="connsiteY6" fmla="*/ 489143 h 819000"/>
                <a:gd name="connsiteX7" fmla="*/ 117173 w 505195"/>
                <a:gd name="connsiteY7" fmla="*/ 632574 h 819000"/>
                <a:gd name="connsiteX8" fmla="*/ 117340 w 505195"/>
                <a:gd name="connsiteY8" fmla="*/ 766596 h 819000"/>
                <a:gd name="connsiteX9" fmla="*/ 163008 w 505195"/>
                <a:gd name="connsiteY9" fmla="*/ 819000 h 819000"/>
                <a:gd name="connsiteX10" fmla="*/ 342610 w 505195"/>
                <a:gd name="connsiteY10" fmla="*/ 818984 h 819000"/>
                <a:gd name="connsiteX11" fmla="*/ 388264 w 505195"/>
                <a:gd name="connsiteY11" fmla="*/ 766420 h 819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05195" h="819000">
                  <a:moveTo>
                    <a:pt x="388264" y="766436"/>
                  </a:moveTo>
                  <a:lnTo>
                    <a:pt x="388097" y="631089"/>
                  </a:lnTo>
                  <a:cubicBezTo>
                    <a:pt x="388029" y="578798"/>
                    <a:pt x="404738" y="527977"/>
                    <a:pt x="436018" y="490022"/>
                  </a:cubicBezTo>
                  <a:cubicBezTo>
                    <a:pt x="478892" y="437985"/>
                    <a:pt x="505196" y="367714"/>
                    <a:pt x="505196" y="290381"/>
                  </a:cubicBezTo>
                  <a:cubicBezTo>
                    <a:pt x="505196" y="128633"/>
                    <a:pt x="390157" y="-2225"/>
                    <a:pt x="248996" y="29"/>
                  </a:cubicBezTo>
                  <a:cubicBezTo>
                    <a:pt x="110696" y="2234"/>
                    <a:pt x="-1186" y="133952"/>
                    <a:pt x="9" y="292938"/>
                  </a:cubicBezTo>
                  <a:cubicBezTo>
                    <a:pt x="579" y="368835"/>
                    <a:pt x="26477" y="437777"/>
                    <a:pt x="68462" y="489143"/>
                  </a:cubicBezTo>
                  <a:cubicBezTo>
                    <a:pt x="100115" y="527866"/>
                    <a:pt x="117105" y="579453"/>
                    <a:pt x="117173" y="632574"/>
                  </a:cubicBezTo>
                  <a:lnTo>
                    <a:pt x="117340" y="766596"/>
                  </a:lnTo>
                  <a:cubicBezTo>
                    <a:pt x="117383" y="795553"/>
                    <a:pt x="137804" y="819017"/>
                    <a:pt x="163008" y="819000"/>
                  </a:cubicBezTo>
                  <a:lnTo>
                    <a:pt x="342610" y="818984"/>
                  </a:lnTo>
                  <a:cubicBezTo>
                    <a:pt x="367843" y="818984"/>
                    <a:pt x="388292" y="795443"/>
                    <a:pt x="388264" y="766420"/>
                  </a:cubicBezTo>
                  <a:close/>
                </a:path>
              </a:pathLst>
            </a:custGeom>
            <a:solidFill>
              <a:srgbClr val="FEFEFF"/>
            </a:solidFill>
            <a:ln w="35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44A9A124-71A4-A183-F2C2-9112425F2090}"/>
                </a:ext>
              </a:extLst>
            </p:cNvPr>
            <p:cNvSpPr/>
            <p:nvPr/>
          </p:nvSpPr>
          <p:spPr>
            <a:xfrm>
              <a:off x="10140688" y="1248462"/>
              <a:ext cx="99151" cy="489834"/>
            </a:xfrm>
            <a:custGeom>
              <a:avLst/>
              <a:gdLst>
                <a:gd name="connsiteX0" fmla="*/ 99152 w 99151"/>
                <a:gd name="connsiteY0" fmla="*/ 489802 h 489834"/>
                <a:gd name="connsiteX1" fmla="*/ 224 w 99151"/>
                <a:gd name="connsiteY1" fmla="*/ 489834 h 489834"/>
                <a:gd name="connsiteX2" fmla="*/ 57 w 99151"/>
                <a:gd name="connsiteY2" fmla="*/ 115005 h 489834"/>
                <a:gd name="connsiteX3" fmla="*/ 28 w 99151"/>
                <a:gd name="connsiteY3" fmla="*/ 67633 h 489834"/>
                <a:gd name="connsiteX4" fmla="*/ 0 w 99151"/>
                <a:gd name="connsiteY4" fmla="*/ 33 h 489834"/>
                <a:gd name="connsiteX5" fmla="*/ 98942 w 99151"/>
                <a:gd name="connsiteY5" fmla="*/ 0 h 489834"/>
                <a:gd name="connsiteX6" fmla="*/ 98970 w 99151"/>
                <a:gd name="connsiteY6" fmla="*/ 67604 h 489834"/>
                <a:gd name="connsiteX7" fmla="*/ 98999 w 99151"/>
                <a:gd name="connsiteY7" fmla="*/ 114973 h 4898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9151" h="489834">
                  <a:moveTo>
                    <a:pt x="99152" y="489802"/>
                  </a:moveTo>
                  <a:lnTo>
                    <a:pt x="224" y="489834"/>
                  </a:lnTo>
                  <a:lnTo>
                    <a:pt x="57" y="115005"/>
                  </a:lnTo>
                  <a:lnTo>
                    <a:pt x="28" y="67633"/>
                  </a:lnTo>
                  <a:lnTo>
                    <a:pt x="0" y="33"/>
                  </a:lnTo>
                  <a:lnTo>
                    <a:pt x="98942" y="0"/>
                  </a:lnTo>
                  <a:lnTo>
                    <a:pt x="98970" y="67604"/>
                  </a:lnTo>
                  <a:lnTo>
                    <a:pt x="98999" y="114973"/>
                  </a:lnTo>
                  <a:close/>
                </a:path>
              </a:pathLst>
            </a:custGeom>
            <a:solidFill>
              <a:srgbClr val="FEE834"/>
            </a:solidFill>
            <a:ln w="35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CCBB712B-3E53-8F35-353D-3D0FE2CB3337}"/>
                </a:ext>
              </a:extLst>
            </p:cNvPr>
            <p:cNvSpPr/>
            <p:nvPr/>
          </p:nvSpPr>
          <p:spPr>
            <a:xfrm>
              <a:off x="10140607" y="1738247"/>
              <a:ext cx="99233" cy="137584"/>
            </a:xfrm>
            <a:custGeom>
              <a:avLst/>
              <a:gdLst>
                <a:gd name="connsiteX0" fmla="*/ 0 w 99233"/>
                <a:gd name="connsiteY0" fmla="*/ 110386 h 137584"/>
                <a:gd name="connsiteX1" fmla="*/ 306 w 99233"/>
                <a:gd name="connsiteY1" fmla="*/ 33 h 137584"/>
                <a:gd name="connsiteX2" fmla="*/ 99234 w 99233"/>
                <a:gd name="connsiteY2" fmla="*/ 0 h 137584"/>
                <a:gd name="connsiteX3" fmla="*/ 98928 w 99233"/>
                <a:gd name="connsiteY3" fmla="*/ 110354 h 137584"/>
                <a:gd name="connsiteX4" fmla="*/ 79827 w 99233"/>
                <a:gd name="connsiteY4" fmla="*/ 137569 h 137584"/>
                <a:gd name="connsiteX5" fmla="*/ 19101 w 99233"/>
                <a:gd name="connsiteY5" fmla="*/ 137585 h 137584"/>
                <a:gd name="connsiteX6" fmla="*/ 0 w 99233"/>
                <a:gd name="connsiteY6" fmla="*/ 110386 h 1375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9233" h="137584">
                  <a:moveTo>
                    <a:pt x="0" y="110386"/>
                  </a:moveTo>
                  <a:lnTo>
                    <a:pt x="306" y="33"/>
                  </a:lnTo>
                  <a:lnTo>
                    <a:pt x="99234" y="0"/>
                  </a:lnTo>
                  <a:lnTo>
                    <a:pt x="98928" y="110354"/>
                  </a:lnTo>
                  <a:cubicBezTo>
                    <a:pt x="98928" y="125377"/>
                    <a:pt x="90375" y="137569"/>
                    <a:pt x="79827" y="137569"/>
                  </a:cubicBezTo>
                  <a:lnTo>
                    <a:pt x="19101" y="137585"/>
                  </a:lnTo>
                  <a:cubicBezTo>
                    <a:pt x="8549" y="137585"/>
                    <a:pt x="0" y="125405"/>
                    <a:pt x="0" y="110386"/>
                  </a:cubicBezTo>
                  <a:close/>
                </a:path>
              </a:pathLst>
            </a:custGeom>
            <a:solidFill>
              <a:srgbClr val="5D638C"/>
            </a:solidFill>
            <a:ln w="35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EC75BA67-E26B-B7D8-E992-0C73956FA735}"/>
                </a:ext>
              </a:extLst>
            </p:cNvPr>
            <p:cNvSpPr/>
            <p:nvPr/>
          </p:nvSpPr>
          <p:spPr>
            <a:xfrm>
              <a:off x="10140703" y="1316082"/>
              <a:ext cx="98970" cy="47397"/>
            </a:xfrm>
            <a:custGeom>
              <a:avLst/>
              <a:gdLst>
                <a:gd name="connsiteX0" fmla="*/ 98970 w 98970"/>
                <a:gd name="connsiteY0" fmla="*/ 47369 h 47397"/>
                <a:gd name="connsiteX1" fmla="*/ 98913 w 98970"/>
                <a:gd name="connsiteY1" fmla="*/ 47369 h 47397"/>
                <a:gd name="connsiteX2" fmla="*/ 28 w 98970"/>
                <a:gd name="connsiteY2" fmla="*/ 47397 h 47397"/>
                <a:gd name="connsiteX3" fmla="*/ 0 w 98970"/>
                <a:gd name="connsiteY3" fmla="*/ 29 h 47397"/>
                <a:gd name="connsiteX4" fmla="*/ 98885 w 98970"/>
                <a:gd name="connsiteY4" fmla="*/ 0 h 47397"/>
                <a:gd name="connsiteX5" fmla="*/ 98942 w 98970"/>
                <a:gd name="connsiteY5" fmla="*/ 0 h 473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8970" h="47397">
                  <a:moveTo>
                    <a:pt x="98970" y="47369"/>
                  </a:moveTo>
                  <a:lnTo>
                    <a:pt x="98913" y="47369"/>
                  </a:lnTo>
                  <a:lnTo>
                    <a:pt x="28" y="47397"/>
                  </a:lnTo>
                  <a:lnTo>
                    <a:pt x="0" y="29"/>
                  </a:lnTo>
                  <a:lnTo>
                    <a:pt x="98885" y="0"/>
                  </a:lnTo>
                  <a:lnTo>
                    <a:pt x="98942" y="0"/>
                  </a:lnTo>
                  <a:close/>
                </a:path>
              </a:pathLst>
            </a:custGeom>
            <a:solidFill>
              <a:srgbClr val="FE7E01"/>
            </a:solidFill>
            <a:ln w="35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E11542A4-034F-2480-657A-A078F19102A0}"/>
                </a:ext>
              </a:extLst>
            </p:cNvPr>
            <p:cNvSpPr/>
            <p:nvPr/>
          </p:nvSpPr>
          <p:spPr>
            <a:xfrm>
              <a:off x="10140688" y="1088737"/>
              <a:ext cx="98859" cy="159839"/>
            </a:xfrm>
            <a:custGeom>
              <a:avLst/>
              <a:gdLst>
                <a:gd name="connsiteX0" fmla="*/ 0 w 98859"/>
                <a:gd name="connsiteY0" fmla="*/ 159774 h 159839"/>
                <a:gd name="connsiteX1" fmla="*/ 45348 w 98859"/>
                <a:gd name="connsiteY1" fmla="*/ 4179 h 159839"/>
                <a:gd name="connsiteX2" fmla="*/ 53398 w 98859"/>
                <a:gd name="connsiteY2" fmla="*/ 4179 h 159839"/>
                <a:gd name="connsiteX3" fmla="*/ 98860 w 98859"/>
                <a:gd name="connsiteY3" fmla="*/ 159839 h 1598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8859" h="159839">
                  <a:moveTo>
                    <a:pt x="0" y="159774"/>
                  </a:moveTo>
                  <a:lnTo>
                    <a:pt x="45348" y="4179"/>
                  </a:lnTo>
                  <a:cubicBezTo>
                    <a:pt x="46615" y="-1385"/>
                    <a:pt x="52135" y="-1401"/>
                    <a:pt x="53398" y="4179"/>
                  </a:cubicBezTo>
                  <a:lnTo>
                    <a:pt x="98860" y="159839"/>
                  </a:lnTo>
                  <a:close/>
                </a:path>
              </a:pathLst>
            </a:custGeom>
            <a:solidFill>
              <a:srgbClr val="FEC17D"/>
            </a:solidFill>
            <a:ln w="35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6E7E4872-EE41-94A7-DE20-8715359D135B}"/>
                </a:ext>
              </a:extLst>
            </p:cNvPr>
            <p:cNvSpPr/>
            <p:nvPr/>
          </p:nvSpPr>
          <p:spPr>
            <a:xfrm>
              <a:off x="9803509" y="758662"/>
              <a:ext cx="773426" cy="788940"/>
            </a:xfrm>
            <a:custGeom>
              <a:avLst/>
              <a:gdLst>
                <a:gd name="connsiteX0" fmla="*/ 386588 w 773426"/>
                <a:gd name="connsiteY0" fmla="*/ 76999 h 788940"/>
                <a:gd name="connsiteX1" fmla="*/ 365986 w 773426"/>
                <a:gd name="connsiteY1" fmla="*/ 53314 h 788940"/>
                <a:gd name="connsiteX2" fmla="*/ 365986 w 773426"/>
                <a:gd name="connsiteY2" fmla="*/ 23685 h 788940"/>
                <a:gd name="connsiteX3" fmla="*/ 386588 w 773426"/>
                <a:gd name="connsiteY3" fmla="*/ 0 h 788940"/>
                <a:gd name="connsiteX4" fmla="*/ 407191 w 773426"/>
                <a:gd name="connsiteY4" fmla="*/ 23685 h 788940"/>
                <a:gd name="connsiteX5" fmla="*/ 407191 w 773426"/>
                <a:gd name="connsiteY5" fmla="*/ 53314 h 788940"/>
                <a:gd name="connsiteX6" fmla="*/ 386588 w 773426"/>
                <a:gd name="connsiteY6" fmla="*/ 76999 h 788940"/>
                <a:gd name="connsiteX7" fmla="*/ 752824 w 773426"/>
                <a:gd name="connsiteY7" fmla="*/ 481777 h 788940"/>
                <a:gd name="connsiteX8" fmla="*/ 727858 w 773426"/>
                <a:gd name="connsiteY8" fmla="*/ 481777 h 788940"/>
                <a:gd name="connsiteX9" fmla="*/ 707255 w 773426"/>
                <a:gd name="connsiteY9" fmla="*/ 458093 h 788940"/>
                <a:gd name="connsiteX10" fmla="*/ 727858 w 773426"/>
                <a:gd name="connsiteY10" fmla="*/ 434408 h 788940"/>
                <a:gd name="connsiteX11" fmla="*/ 752824 w 773426"/>
                <a:gd name="connsiteY11" fmla="*/ 434408 h 788940"/>
                <a:gd name="connsiteX12" fmla="*/ 773426 w 773426"/>
                <a:gd name="connsiteY12" fmla="*/ 458093 h 788940"/>
                <a:gd name="connsiteX13" fmla="*/ 752824 w 773426"/>
                <a:gd name="connsiteY13" fmla="*/ 481777 h 788940"/>
                <a:gd name="connsiteX14" fmla="*/ 45586 w 773426"/>
                <a:gd name="connsiteY14" fmla="*/ 481777 h 788940"/>
                <a:gd name="connsiteX15" fmla="*/ 20602 w 773426"/>
                <a:gd name="connsiteY15" fmla="*/ 481777 h 788940"/>
                <a:gd name="connsiteX16" fmla="*/ 0 w 773426"/>
                <a:gd name="connsiteY16" fmla="*/ 458093 h 788940"/>
                <a:gd name="connsiteX17" fmla="*/ 20602 w 773426"/>
                <a:gd name="connsiteY17" fmla="*/ 434408 h 788940"/>
                <a:gd name="connsiteX18" fmla="*/ 45586 w 773426"/>
                <a:gd name="connsiteY18" fmla="*/ 434408 h 788940"/>
                <a:gd name="connsiteX19" fmla="*/ 66174 w 773426"/>
                <a:gd name="connsiteY19" fmla="*/ 458093 h 788940"/>
                <a:gd name="connsiteX20" fmla="*/ 45586 w 773426"/>
                <a:gd name="connsiteY20" fmla="*/ 481777 h 788940"/>
                <a:gd name="connsiteX21" fmla="*/ 627930 w 773426"/>
                <a:gd name="connsiteY21" fmla="*/ 195550 h 788940"/>
                <a:gd name="connsiteX22" fmla="*/ 608965 w 773426"/>
                <a:gd name="connsiteY22" fmla="*/ 181103 h 788940"/>
                <a:gd name="connsiteX23" fmla="*/ 613136 w 773426"/>
                <a:gd name="connsiteY23" fmla="*/ 155388 h 788940"/>
                <a:gd name="connsiteX24" fmla="*/ 630792 w 773426"/>
                <a:gd name="connsiteY24" fmla="*/ 134436 h 788940"/>
                <a:gd name="connsiteX25" fmla="*/ 630806 w 773426"/>
                <a:gd name="connsiteY25" fmla="*/ 134436 h 788940"/>
                <a:gd name="connsiteX26" fmla="*/ 659793 w 773426"/>
                <a:gd name="connsiteY26" fmla="*/ 134069 h 788940"/>
                <a:gd name="connsiteX27" fmla="*/ 660391 w 773426"/>
                <a:gd name="connsiteY27" fmla="*/ 167390 h 788940"/>
                <a:gd name="connsiteX28" fmla="*/ 642735 w 773426"/>
                <a:gd name="connsiteY28" fmla="*/ 188342 h 788940"/>
                <a:gd name="connsiteX29" fmla="*/ 627930 w 773426"/>
                <a:gd name="connsiteY29" fmla="*/ 195550 h 788940"/>
                <a:gd name="connsiteX30" fmla="*/ 127829 w 773426"/>
                <a:gd name="connsiteY30" fmla="*/ 788941 h 788940"/>
                <a:gd name="connsiteX31" fmla="*/ 108867 w 773426"/>
                <a:gd name="connsiteY31" fmla="*/ 774494 h 788940"/>
                <a:gd name="connsiteX32" fmla="*/ 113038 w 773426"/>
                <a:gd name="connsiteY32" fmla="*/ 748781 h 788940"/>
                <a:gd name="connsiteX33" fmla="*/ 130694 w 773426"/>
                <a:gd name="connsiteY33" fmla="*/ 727830 h 788940"/>
                <a:gd name="connsiteX34" fmla="*/ 130708 w 773426"/>
                <a:gd name="connsiteY34" fmla="*/ 727830 h 788940"/>
                <a:gd name="connsiteX35" fmla="*/ 159568 w 773426"/>
                <a:gd name="connsiteY35" fmla="*/ 727621 h 788940"/>
                <a:gd name="connsiteX36" fmla="*/ 160290 w 773426"/>
                <a:gd name="connsiteY36" fmla="*/ 760785 h 788940"/>
                <a:gd name="connsiteX37" fmla="*/ 142634 w 773426"/>
                <a:gd name="connsiteY37" fmla="*/ 781736 h 788940"/>
                <a:gd name="connsiteX38" fmla="*/ 127829 w 773426"/>
                <a:gd name="connsiteY38" fmla="*/ 788941 h 788940"/>
                <a:gd name="connsiteX39" fmla="*/ 645597 w 773426"/>
                <a:gd name="connsiteY39" fmla="*/ 788941 h 788940"/>
                <a:gd name="connsiteX40" fmla="*/ 630806 w 773426"/>
                <a:gd name="connsiteY40" fmla="*/ 781752 h 788940"/>
                <a:gd name="connsiteX41" fmla="*/ 613150 w 773426"/>
                <a:gd name="connsiteY41" fmla="*/ 760797 h 788940"/>
                <a:gd name="connsiteX42" fmla="*/ 613136 w 773426"/>
                <a:gd name="connsiteY42" fmla="*/ 760797 h 788940"/>
                <a:gd name="connsiteX43" fmla="*/ 613748 w 773426"/>
                <a:gd name="connsiteY43" fmla="*/ 727478 h 788940"/>
                <a:gd name="connsiteX44" fmla="*/ 642735 w 773426"/>
                <a:gd name="connsiteY44" fmla="*/ 727830 h 788940"/>
                <a:gd name="connsiteX45" fmla="*/ 660391 w 773426"/>
                <a:gd name="connsiteY45" fmla="*/ 748781 h 788940"/>
                <a:gd name="connsiteX46" fmla="*/ 664562 w 773426"/>
                <a:gd name="connsiteY46" fmla="*/ 774494 h 788940"/>
                <a:gd name="connsiteX47" fmla="*/ 645597 w 773426"/>
                <a:gd name="connsiteY47" fmla="*/ 788941 h 788940"/>
                <a:gd name="connsiteX48" fmla="*/ 145499 w 773426"/>
                <a:gd name="connsiteY48" fmla="*/ 195550 h 788940"/>
                <a:gd name="connsiteX49" fmla="*/ 130708 w 773426"/>
                <a:gd name="connsiteY49" fmla="*/ 188358 h 788940"/>
                <a:gd name="connsiteX50" fmla="*/ 113053 w 773426"/>
                <a:gd name="connsiteY50" fmla="*/ 167406 h 788940"/>
                <a:gd name="connsiteX51" fmla="*/ 113038 w 773426"/>
                <a:gd name="connsiteY51" fmla="*/ 167390 h 788940"/>
                <a:gd name="connsiteX52" fmla="*/ 113650 w 773426"/>
                <a:gd name="connsiteY52" fmla="*/ 134085 h 788940"/>
                <a:gd name="connsiteX53" fmla="*/ 142634 w 773426"/>
                <a:gd name="connsiteY53" fmla="*/ 134436 h 788940"/>
                <a:gd name="connsiteX54" fmla="*/ 160290 w 773426"/>
                <a:gd name="connsiteY54" fmla="*/ 155388 h 788940"/>
                <a:gd name="connsiteX55" fmla="*/ 160290 w 773426"/>
                <a:gd name="connsiteY55" fmla="*/ 155404 h 788940"/>
                <a:gd name="connsiteX56" fmla="*/ 164461 w 773426"/>
                <a:gd name="connsiteY56" fmla="*/ 181103 h 788940"/>
                <a:gd name="connsiteX57" fmla="*/ 145499 w 773426"/>
                <a:gd name="connsiteY57" fmla="*/ 195550 h 788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</a:cxnLst>
              <a:rect l="l" t="t" r="r" b="b"/>
              <a:pathLst>
                <a:path w="773426" h="788940">
                  <a:moveTo>
                    <a:pt x="386588" y="76999"/>
                  </a:moveTo>
                  <a:cubicBezTo>
                    <a:pt x="375218" y="76999"/>
                    <a:pt x="365986" y="66387"/>
                    <a:pt x="365986" y="53314"/>
                  </a:cubicBezTo>
                  <a:lnTo>
                    <a:pt x="365986" y="23685"/>
                  </a:lnTo>
                  <a:cubicBezTo>
                    <a:pt x="365986" y="10612"/>
                    <a:pt x="375203" y="0"/>
                    <a:pt x="386588" y="0"/>
                  </a:cubicBezTo>
                  <a:cubicBezTo>
                    <a:pt x="397959" y="0"/>
                    <a:pt x="407191" y="10596"/>
                    <a:pt x="407191" y="23685"/>
                  </a:cubicBezTo>
                  <a:lnTo>
                    <a:pt x="407191" y="53314"/>
                  </a:lnTo>
                  <a:cubicBezTo>
                    <a:pt x="407191" y="66387"/>
                    <a:pt x="397973" y="76999"/>
                    <a:pt x="386588" y="76999"/>
                  </a:cubicBezTo>
                  <a:close/>
                  <a:moveTo>
                    <a:pt x="752824" y="481777"/>
                  </a:moveTo>
                  <a:lnTo>
                    <a:pt x="727858" y="481777"/>
                  </a:lnTo>
                  <a:cubicBezTo>
                    <a:pt x="716469" y="481777"/>
                    <a:pt x="707255" y="471168"/>
                    <a:pt x="707255" y="458093"/>
                  </a:cubicBezTo>
                  <a:cubicBezTo>
                    <a:pt x="707255" y="445005"/>
                    <a:pt x="716469" y="434408"/>
                    <a:pt x="727858" y="434408"/>
                  </a:cubicBezTo>
                  <a:lnTo>
                    <a:pt x="752824" y="434408"/>
                  </a:lnTo>
                  <a:cubicBezTo>
                    <a:pt x="764212" y="434408"/>
                    <a:pt x="773426" y="445005"/>
                    <a:pt x="773426" y="458093"/>
                  </a:cubicBezTo>
                  <a:cubicBezTo>
                    <a:pt x="773426" y="471168"/>
                    <a:pt x="764212" y="481777"/>
                    <a:pt x="752824" y="481777"/>
                  </a:cubicBezTo>
                  <a:close/>
                  <a:moveTo>
                    <a:pt x="45586" y="481777"/>
                  </a:moveTo>
                  <a:lnTo>
                    <a:pt x="20602" y="481777"/>
                  </a:lnTo>
                  <a:cubicBezTo>
                    <a:pt x="9231" y="481777"/>
                    <a:pt x="0" y="471168"/>
                    <a:pt x="0" y="458093"/>
                  </a:cubicBezTo>
                  <a:cubicBezTo>
                    <a:pt x="0" y="445005"/>
                    <a:pt x="9231" y="434408"/>
                    <a:pt x="20602" y="434408"/>
                  </a:cubicBezTo>
                  <a:lnTo>
                    <a:pt x="45586" y="434408"/>
                  </a:lnTo>
                  <a:cubicBezTo>
                    <a:pt x="56957" y="434408"/>
                    <a:pt x="66174" y="445005"/>
                    <a:pt x="66174" y="458093"/>
                  </a:cubicBezTo>
                  <a:cubicBezTo>
                    <a:pt x="66174" y="471168"/>
                    <a:pt x="56957" y="481777"/>
                    <a:pt x="45586" y="481777"/>
                  </a:cubicBezTo>
                  <a:close/>
                  <a:moveTo>
                    <a:pt x="627930" y="195550"/>
                  </a:moveTo>
                  <a:cubicBezTo>
                    <a:pt x="619656" y="195550"/>
                    <a:pt x="612192" y="189860"/>
                    <a:pt x="608965" y="181103"/>
                  </a:cubicBezTo>
                  <a:cubicBezTo>
                    <a:pt x="605740" y="172344"/>
                    <a:pt x="607381" y="162228"/>
                    <a:pt x="613136" y="155388"/>
                  </a:cubicBezTo>
                  <a:lnTo>
                    <a:pt x="630792" y="134436"/>
                  </a:lnTo>
                  <a:lnTo>
                    <a:pt x="630806" y="134436"/>
                  </a:lnTo>
                  <a:cubicBezTo>
                    <a:pt x="638746" y="125199"/>
                    <a:pt x="651672" y="125039"/>
                    <a:pt x="659793" y="134069"/>
                  </a:cubicBezTo>
                  <a:cubicBezTo>
                    <a:pt x="667911" y="143114"/>
                    <a:pt x="668174" y="157977"/>
                    <a:pt x="660391" y="167390"/>
                  </a:cubicBezTo>
                  <a:lnTo>
                    <a:pt x="642735" y="188342"/>
                  </a:lnTo>
                  <a:cubicBezTo>
                    <a:pt x="638856" y="192961"/>
                    <a:pt x="633518" y="195566"/>
                    <a:pt x="627930" y="195550"/>
                  </a:cubicBezTo>
                  <a:close/>
                  <a:moveTo>
                    <a:pt x="127829" y="788941"/>
                  </a:moveTo>
                  <a:cubicBezTo>
                    <a:pt x="119558" y="788941"/>
                    <a:pt x="112092" y="783254"/>
                    <a:pt x="108867" y="774494"/>
                  </a:cubicBezTo>
                  <a:cubicBezTo>
                    <a:pt x="105643" y="765739"/>
                    <a:pt x="107284" y="755621"/>
                    <a:pt x="113038" y="748781"/>
                  </a:cubicBezTo>
                  <a:lnTo>
                    <a:pt x="130694" y="727830"/>
                  </a:lnTo>
                  <a:lnTo>
                    <a:pt x="130708" y="727830"/>
                  </a:lnTo>
                  <a:cubicBezTo>
                    <a:pt x="138659" y="718735"/>
                    <a:pt x="151503" y="718641"/>
                    <a:pt x="159568" y="727621"/>
                  </a:cubicBezTo>
                  <a:cubicBezTo>
                    <a:pt x="167632" y="736601"/>
                    <a:pt x="167953" y="751354"/>
                    <a:pt x="160290" y="760785"/>
                  </a:cubicBezTo>
                  <a:lnTo>
                    <a:pt x="142634" y="781736"/>
                  </a:lnTo>
                  <a:cubicBezTo>
                    <a:pt x="138755" y="786355"/>
                    <a:pt x="133417" y="788957"/>
                    <a:pt x="127829" y="788941"/>
                  </a:cubicBezTo>
                  <a:close/>
                  <a:moveTo>
                    <a:pt x="645597" y="788941"/>
                  </a:moveTo>
                  <a:cubicBezTo>
                    <a:pt x="640023" y="788957"/>
                    <a:pt x="634685" y="786355"/>
                    <a:pt x="630806" y="781752"/>
                  </a:cubicBezTo>
                  <a:lnTo>
                    <a:pt x="613150" y="760797"/>
                  </a:lnTo>
                  <a:lnTo>
                    <a:pt x="613136" y="760797"/>
                  </a:lnTo>
                  <a:cubicBezTo>
                    <a:pt x="605366" y="751371"/>
                    <a:pt x="605630" y="736507"/>
                    <a:pt x="613748" y="727478"/>
                  </a:cubicBezTo>
                  <a:cubicBezTo>
                    <a:pt x="621855" y="718432"/>
                    <a:pt x="634795" y="718591"/>
                    <a:pt x="642735" y="727830"/>
                  </a:cubicBezTo>
                  <a:lnTo>
                    <a:pt x="660391" y="748781"/>
                  </a:lnTo>
                  <a:cubicBezTo>
                    <a:pt x="666146" y="755621"/>
                    <a:pt x="667787" y="765739"/>
                    <a:pt x="664562" y="774494"/>
                  </a:cubicBezTo>
                  <a:cubicBezTo>
                    <a:pt x="661334" y="783254"/>
                    <a:pt x="653871" y="788941"/>
                    <a:pt x="645597" y="788941"/>
                  </a:cubicBezTo>
                  <a:close/>
                  <a:moveTo>
                    <a:pt x="145499" y="195550"/>
                  </a:moveTo>
                  <a:cubicBezTo>
                    <a:pt x="139923" y="195566"/>
                    <a:pt x="134573" y="192961"/>
                    <a:pt x="130708" y="188358"/>
                  </a:cubicBezTo>
                  <a:lnTo>
                    <a:pt x="113053" y="167406"/>
                  </a:lnTo>
                  <a:lnTo>
                    <a:pt x="113038" y="167390"/>
                  </a:lnTo>
                  <a:cubicBezTo>
                    <a:pt x="105266" y="157977"/>
                    <a:pt x="105529" y="143114"/>
                    <a:pt x="113650" y="134085"/>
                  </a:cubicBezTo>
                  <a:cubicBezTo>
                    <a:pt x="121754" y="125039"/>
                    <a:pt x="134698" y="125199"/>
                    <a:pt x="142634" y="134436"/>
                  </a:cubicBezTo>
                  <a:lnTo>
                    <a:pt x="160290" y="155388"/>
                  </a:lnTo>
                  <a:lnTo>
                    <a:pt x="160290" y="155404"/>
                  </a:lnTo>
                  <a:cubicBezTo>
                    <a:pt x="166045" y="162228"/>
                    <a:pt x="167686" y="172344"/>
                    <a:pt x="164461" y="181103"/>
                  </a:cubicBezTo>
                  <a:cubicBezTo>
                    <a:pt x="161237" y="189860"/>
                    <a:pt x="153770" y="195550"/>
                    <a:pt x="145499" y="195550"/>
                  </a:cubicBezTo>
                  <a:close/>
                </a:path>
              </a:pathLst>
            </a:custGeom>
            <a:solidFill>
              <a:srgbClr val="FEFEFF"/>
            </a:solidFill>
            <a:ln w="35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0BC1C90A-162C-5F48-8903-48CA558164B7}"/>
                </a:ext>
              </a:extLst>
            </p:cNvPr>
            <p:cNvSpPr/>
            <p:nvPr/>
          </p:nvSpPr>
          <p:spPr>
            <a:xfrm>
              <a:off x="9997192" y="1964449"/>
              <a:ext cx="257869" cy="180031"/>
            </a:xfrm>
            <a:custGeom>
              <a:avLst/>
              <a:gdLst>
                <a:gd name="connsiteX0" fmla="*/ 1335 w 257869"/>
                <a:gd name="connsiteY0" fmla="*/ 0 h 180031"/>
                <a:gd name="connsiteX1" fmla="*/ 257869 w 257869"/>
                <a:gd name="connsiteY1" fmla="*/ 0 h 180031"/>
                <a:gd name="connsiteX2" fmla="*/ 0 w 257869"/>
                <a:gd name="connsiteY2" fmla="*/ 180032 h 1800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57869" h="180031">
                  <a:moveTo>
                    <a:pt x="1335" y="0"/>
                  </a:moveTo>
                  <a:lnTo>
                    <a:pt x="257869" y="0"/>
                  </a:lnTo>
                  <a:lnTo>
                    <a:pt x="0" y="180032"/>
                  </a:lnTo>
                  <a:close/>
                </a:path>
              </a:pathLst>
            </a:custGeom>
            <a:solidFill>
              <a:srgbClr val="FEAB54"/>
            </a:solidFill>
            <a:ln w="35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9" name="Rectangle 18">
            <a:extLst>
              <a:ext uri="{FF2B5EF4-FFF2-40B4-BE49-F238E27FC236}">
                <a16:creationId xmlns:a16="http://schemas.microsoft.com/office/drawing/2014/main" id="{ED211418-0A0D-1CF9-02CE-DA0D676B348F}"/>
              </a:ext>
            </a:extLst>
          </p:cNvPr>
          <p:cNvSpPr/>
          <p:nvPr/>
        </p:nvSpPr>
        <p:spPr>
          <a:xfrm>
            <a:off x="402956" y="2092271"/>
            <a:ext cx="11360258" cy="61994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14698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A61ABEA-9F0C-4F2A-4B11-B2C067E43A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7813" t="14839" r="3339" b="2773"/>
          <a:stretch>
            <a:fillRect/>
          </a:stretch>
        </p:blipFill>
        <p:spPr>
          <a:xfrm>
            <a:off x="3516921" y="1838850"/>
            <a:ext cx="8139165" cy="4029389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0E5054EB-C28C-6DA2-FB68-7F65D99DAC03}"/>
              </a:ext>
            </a:extLst>
          </p:cNvPr>
          <p:cNvSpPr/>
          <p:nvPr/>
        </p:nvSpPr>
        <p:spPr>
          <a:xfrm>
            <a:off x="3285809" y="844062"/>
            <a:ext cx="7325250" cy="61294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অনুচ্ছেদটি</a:t>
            </a:r>
            <a:r>
              <a:rPr lang="en-US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পড়ে</a:t>
            </a:r>
            <a:r>
              <a:rPr lang="en-US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নিচের</a:t>
            </a:r>
            <a:r>
              <a:rPr lang="en-US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মুজিবনগর</a:t>
            </a:r>
            <a:r>
              <a:rPr lang="en-US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সরকার</a:t>
            </a:r>
            <a:r>
              <a:rPr lang="en-US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সম্পর্কে</a:t>
            </a:r>
            <a:r>
              <a:rPr lang="en-US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তথ্যগুলো</a:t>
            </a:r>
            <a:r>
              <a:rPr lang="en-US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খুঁজে</a:t>
            </a:r>
            <a:r>
              <a:rPr lang="en-US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বের</a:t>
            </a:r>
            <a:r>
              <a:rPr lang="en-US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endParaRPr lang="en-US" sz="32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B3D6F0F-8896-8FDB-2E70-5307502BA381}"/>
              </a:ext>
            </a:extLst>
          </p:cNvPr>
          <p:cNvSpPr/>
          <p:nvPr/>
        </p:nvSpPr>
        <p:spPr>
          <a:xfrm>
            <a:off x="3530321" y="2481942"/>
            <a:ext cx="7924799" cy="368093"/>
          </a:xfrm>
          <a:prstGeom prst="rect">
            <a:avLst/>
          </a:prstGeom>
          <a:solidFill>
            <a:srgbClr val="FFFF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200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১৯৭১ </a:t>
            </a:r>
            <a:r>
              <a:rPr lang="en-US" sz="2200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সালের</a:t>
            </a:r>
            <a:r>
              <a:rPr lang="en-US" sz="2200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200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১০ই</a:t>
            </a:r>
            <a:r>
              <a:rPr lang="en-US" sz="2200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200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এপ্রিল</a:t>
            </a:r>
            <a:r>
              <a:rPr lang="en-US" sz="2200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200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জনপ্রতিনিধিদের</a:t>
            </a:r>
            <a:r>
              <a:rPr lang="en-US" sz="2200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200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নিয়ে</a:t>
            </a:r>
            <a:r>
              <a:rPr lang="en-US" sz="2200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200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গঠিত</a:t>
            </a:r>
            <a:r>
              <a:rPr lang="en-US" sz="2200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200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2200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200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বাংলাদেশের</a:t>
            </a:r>
            <a:r>
              <a:rPr lang="en-US" sz="2200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200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প্রথম</a:t>
            </a:r>
            <a:r>
              <a:rPr lang="en-US" sz="2200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200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সরকার</a:t>
            </a:r>
            <a:r>
              <a:rPr lang="en-US" sz="2200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220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059F3D5-BEF0-21C8-544B-8B15180220C5}"/>
              </a:ext>
            </a:extLst>
          </p:cNvPr>
          <p:cNvSpPr/>
          <p:nvPr/>
        </p:nvSpPr>
        <p:spPr>
          <a:xfrm>
            <a:off x="3531017" y="2957564"/>
            <a:ext cx="7944200" cy="356775"/>
          </a:xfrm>
          <a:prstGeom prst="rect">
            <a:avLst/>
          </a:prstGeom>
          <a:solidFill>
            <a:srgbClr val="FFFF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2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বর্তমান</a:t>
            </a:r>
            <a:r>
              <a:rPr lang="en-US" sz="2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মেহেরপুর</a:t>
            </a:r>
            <a:r>
              <a:rPr lang="en-US" sz="2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জেলার</a:t>
            </a:r>
            <a:r>
              <a:rPr lang="en-US" sz="2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বৈদ্যনাথ</a:t>
            </a:r>
            <a:r>
              <a:rPr lang="en-US" sz="2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তলায়</a:t>
            </a:r>
            <a:r>
              <a:rPr lang="en-US" sz="2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আম্রকাননে</a:t>
            </a:r>
            <a:r>
              <a:rPr lang="en-US" sz="2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মুজিবনগর</a:t>
            </a:r>
            <a:r>
              <a:rPr lang="en-US" sz="2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সরকার</a:t>
            </a:r>
            <a:r>
              <a:rPr lang="en-US" sz="2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শপথ</a:t>
            </a:r>
            <a:r>
              <a:rPr lang="en-US" sz="2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গ্রহণ</a:t>
            </a:r>
            <a:r>
              <a:rPr lang="en-US" sz="2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2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2200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E185217-BAEE-7869-D347-4A66E47535B7}"/>
              </a:ext>
            </a:extLst>
          </p:cNvPr>
          <p:cNvSpPr/>
          <p:nvPr/>
        </p:nvSpPr>
        <p:spPr>
          <a:xfrm>
            <a:off x="3546223" y="3471704"/>
            <a:ext cx="7918947" cy="325187"/>
          </a:xfrm>
          <a:prstGeom prst="rect">
            <a:avLst/>
          </a:prstGeom>
          <a:solidFill>
            <a:srgbClr val="FFFF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বঙ্গবন্ধু শেখ মুজিবুর রহমান</a:t>
            </a:r>
            <a:endParaRPr lang="en-US" sz="240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49D3BB6-0576-2E78-03A2-2E7DED35A465}"/>
              </a:ext>
            </a:extLst>
          </p:cNvPr>
          <p:cNvSpPr/>
          <p:nvPr/>
        </p:nvSpPr>
        <p:spPr>
          <a:xfrm>
            <a:off x="3533733" y="3945652"/>
            <a:ext cx="7951533" cy="345687"/>
          </a:xfrm>
          <a:prstGeom prst="rect">
            <a:avLst/>
          </a:prstGeom>
          <a:solidFill>
            <a:srgbClr val="FFFF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240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তাজউদ্দিন আহম্মেদ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7F92C29-C4BC-735F-822E-F9D75723B015}"/>
              </a:ext>
            </a:extLst>
          </p:cNvPr>
          <p:cNvSpPr/>
          <p:nvPr/>
        </p:nvSpPr>
        <p:spPr>
          <a:xfrm>
            <a:off x="3557470" y="4419599"/>
            <a:ext cx="7937845" cy="344705"/>
          </a:xfrm>
          <a:prstGeom prst="rect">
            <a:avLst/>
          </a:prstGeom>
          <a:solidFill>
            <a:srgbClr val="FFFF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240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সৈয়দ নজরুল ইসলাম </a:t>
            </a:r>
            <a:endParaRPr lang="en-US" sz="24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0090D5C-0FCB-541A-E95E-E19A1ADE2791}"/>
              </a:ext>
            </a:extLst>
          </p:cNvPr>
          <p:cNvSpPr/>
          <p:nvPr/>
        </p:nvSpPr>
        <p:spPr>
          <a:xfrm>
            <a:off x="3537371" y="4873451"/>
            <a:ext cx="7917749" cy="387612"/>
          </a:xfrm>
          <a:prstGeom prst="rect">
            <a:avLst/>
          </a:prstGeom>
          <a:solidFill>
            <a:srgbClr val="FFFF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এমএজি</a:t>
            </a:r>
            <a:r>
              <a:rPr lang="en-US" sz="2400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ওসমানী</a:t>
            </a:r>
            <a:endParaRPr lang="en-US" sz="2400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E3B93DE-24A3-B1A7-F551-F5BE40FB6223}"/>
              </a:ext>
            </a:extLst>
          </p:cNvPr>
          <p:cNvSpPr/>
          <p:nvPr/>
        </p:nvSpPr>
        <p:spPr>
          <a:xfrm>
            <a:off x="3556443" y="5377542"/>
            <a:ext cx="7878581" cy="323569"/>
          </a:xfrm>
          <a:prstGeom prst="rect">
            <a:avLst/>
          </a:prstGeom>
          <a:solidFill>
            <a:srgbClr val="FFFF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বর্তমান মেহেরপুর জেলার বৈদ্যনাথ তলায় আম্রকাননে</a:t>
            </a:r>
            <a:endParaRPr lang="en-US" sz="2400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518D492-AE80-D8ED-8D04-77A6FB33CB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339" t="14839" r="63971" b="2773"/>
          <a:stretch>
            <a:fillRect/>
          </a:stretch>
        </p:blipFill>
        <p:spPr>
          <a:xfrm>
            <a:off x="430288" y="1838848"/>
            <a:ext cx="3076587" cy="4029389"/>
          </a:xfrm>
          <a:prstGeom prst="rect">
            <a:avLst/>
          </a:prstGeom>
        </p:spPr>
      </p:pic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3AC80D07-547D-DD8E-EFB1-E9979B51CD0C}"/>
              </a:ext>
            </a:extLst>
          </p:cNvPr>
          <p:cNvCxnSpPr/>
          <p:nvPr/>
        </p:nvCxnSpPr>
        <p:spPr>
          <a:xfrm>
            <a:off x="3496826" y="1979525"/>
            <a:ext cx="0" cy="383847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773286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8" grpId="0" animBg="1"/>
      <p:bldP spid="10" grpId="0" animBg="1"/>
      <p:bldP spid="12" grpId="0" animBg="1"/>
      <p:bldP spid="14" grpId="0" animBg="1"/>
      <p:bldP spid="16" grpId="0" animBg="1"/>
      <p:bldP spid="18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5">
            <a:extLst>
              <a:ext uri="{FF2B5EF4-FFF2-40B4-BE49-F238E27FC236}">
                <a16:creationId xmlns:a16="http://schemas.microsoft.com/office/drawing/2014/main" id="{A1D3B66B-0FA5-4BA8-9DFA-89EADFCDF4CF}"/>
              </a:ext>
            </a:extLst>
          </p:cNvPr>
          <p:cNvSpPr/>
          <p:nvPr/>
        </p:nvSpPr>
        <p:spPr>
          <a:xfrm>
            <a:off x="1019366" y="2278160"/>
            <a:ext cx="9712037" cy="3044858"/>
          </a:xfrm>
          <a:prstGeom prst="roundRect">
            <a:avLst/>
          </a:prstGeom>
          <a:solidFill>
            <a:schemeClr val="bg2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742950" indent="-742950">
              <a:buFont typeface="Wingdings" panose="05000000000000000000" pitchFamily="2" charset="2"/>
              <a:buChar char="§"/>
            </a:pPr>
            <a:r>
              <a:rPr lang="bn-BD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এমন </a:t>
            </a: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r>
              <a:rPr lang="bn-BD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টি ঘটনার কথা লেখ যা মুক্তিযুদ্ধ সংঘটনে ভ</a:t>
            </a: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ূ</a:t>
            </a:r>
            <a:r>
              <a:rPr lang="bn-BD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মিকা রেখেছিল।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36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মুজিবনগর</a:t>
            </a: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সরকারের</a:t>
            </a: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অবদান</a:t>
            </a: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লিখ</a:t>
            </a: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36750138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53262339"/>
      </p:ext>
    </p:extLst>
  </p:cSld>
  <p:clrMapOvr>
    <a:masterClrMapping/>
  </p:clrMapOvr>
</p:sld>
</file>

<file path=ppt/theme/theme1.xml><?xml version="1.0" encoding="utf-8"?>
<a:theme xmlns:a="http://schemas.openxmlformats.org/drawingml/2006/main" name="BGS Theme">
  <a:themeElements>
    <a:clrScheme name="Green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GS Theme" id="{4DA49A46-9BE7-46E7-97BA-B960BFBE5FE5}" vid="{D39BFD43-51C4-41BF-80C9-87B185ED235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BGS Theme</Template>
  <TotalTime>5243</TotalTime>
  <Words>801</Words>
  <Application>Microsoft Office PowerPoint</Application>
  <PresentationFormat>Widescreen</PresentationFormat>
  <Paragraphs>109</Paragraphs>
  <Slides>23</Slides>
  <Notes>2</Notes>
  <HiddenSlides>0</HiddenSlides>
  <MMClips>1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0" baseType="lpstr">
      <vt:lpstr>Arial</vt:lpstr>
      <vt:lpstr>Calibri</vt:lpstr>
      <vt:lpstr>Google Sans Text</vt:lpstr>
      <vt:lpstr>NikoshBAN</vt:lpstr>
      <vt:lpstr>Times New Roman</vt:lpstr>
      <vt:lpstr>Wingdings</vt:lpstr>
      <vt:lpstr>BGS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rumpur</dc:creator>
  <cp:lastModifiedBy>Pedp4 WPBX5105GRF052209404</cp:lastModifiedBy>
  <cp:revision>44</cp:revision>
  <dcterms:created xsi:type="dcterms:W3CDTF">2021-03-19T15:05:03Z</dcterms:created>
  <dcterms:modified xsi:type="dcterms:W3CDTF">2026-07-07T08:45:37Z</dcterms:modified>
</cp:coreProperties>
</file>