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20"/>
  </p:notesMasterIdLst>
  <p:sldIdLst>
    <p:sldId id="296" r:id="rId3"/>
    <p:sldId id="297" r:id="rId4"/>
    <p:sldId id="259" r:id="rId5"/>
    <p:sldId id="260" r:id="rId6"/>
    <p:sldId id="285" r:id="rId7"/>
    <p:sldId id="282" r:id="rId8"/>
    <p:sldId id="290" r:id="rId9"/>
    <p:sldId id="291" r:id="rId10"/>
    <p:sldId id="288" r:id="rId11"/>
    <p:sldId id="289" r:id="rId12"/>
    <p:sldId id="294" r:id="rId13"/>
    <p:sldId id="295" r:id="rId14"/>
    <p:sldId id="292" r:id="rId15"/>
    <p:sldId id="293" r:id="rId16"/>
    <p:sldId id="284" r:id="rId17"/>
    <p:sldId id="283" r:id="rId18"/>
    <p:sldId id="29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="" xmlns:p15="http://schemas.microsoft.com/office/powerpoint/2012/main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34F"/>
    <a:srgbClr val="A3619B"/>
    <a:srgbClr val="32823F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F6C6E-6825-46BF-98FA-71628EAC5F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3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Images\Gif\b7e8d618134a11d98729f7645e59a87b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1" y="2351314"/>
            <a:ext cx="3918858" cy="399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" y="423975"/>
            <a:ext cx="12192000" cy="1090848"/>
          </a:xfrm>
          <a:prstGeom prst="rect">
            <a:avLst/>
          </a:prstGeom>
        </p:spPr>
        <p:txBody>
          <a:bodyPr wrap="square" lIns="74458" tIns="37229" rIns="74458" bIns="37229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01605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056909" y="1511541"/>
            <a:ext cx="3768436" cy="861770"/>
          </a:xfrm>
          <a:prstGeom prst="rect">
            <a:avLst/>
          </a:prstGeom>
        </p:spPr>
        <p:txBody>
          <a:bodyPr wrap="square" lIns="76197" tIns="38098" rIns="76197" bIns="38098">
            <a:spAutoFit/>
          </a:bodyPr>
          <a:lstStyle/>
          <a:p>
            <a:pPr algn="ctr"/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024" y="3475807"/>
            <a:ext cx="578572" cy="28575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817" y="3475807"/>
            <a:ext cx="3270565" cy="281120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08001" y="3475807"/>
            <a:ext cx="5384799" cy="2857500"/>
          </a:xfrm>
          <a:prstGeom prst="roundRect">
            <a:avLst/>
          </a:prstGeo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7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</p:spTree>
    <p:extLst>
      <p:ext uri="{BB962C8B-B14F-4D97-AF65-F5344CB8AC3E}">
        <p14:creationId xmlns:p14="http://schemas.microsoft.com/office/powerpoint/2010/main" val="410518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="" xmlns:a16="http://schemas.microsoft.com/office/drawing/2014/main" id="{908DA2F1-9B58-431B-A65F-A17461530469}"/>
              </a:ext>
            </a:extLst>
          </p:cNvPr>
          <p:cNvSpPr/>
          <p:nvPr/>
        </p:nvSpPr>
        <p:spPr>
          <a:xfrm>
            <a:off x="2221006" y="1013013"/>
            <a:ext cx="7749988" cy="4043082"/>
          </a:xfrm>
          <a:prstGeom prst="horizont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1430D7B-C771-4DCA-B952-345AFBA6D766}"/>
              </a:ext>
            </a:extLst>
          </p:cNvPr>
          <p:cNvSpPr txBox="1"/>
          <p:nvPr/>
        </p:nvSpPr>
        <p:spPr>
          <a:xfrm>
            <a:off x="2729346" y="2065058"/>
            <a:ext cx="6549126" cy="206210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১ম  </a:t>
            </a:r>
            <a:r>
              <a:rPr lang="en-US" sz="32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en-US" sz="3200" b="1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lang="en-US" sz="32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অধ্যায়ঃ৪র্থ (</a:t>
            </a:r>
            <a:r>
              <a:rPr lang="en-US" sz="32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2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  <a:endParaRPr lang="en-US" sz="3200" b="1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bg2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3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rgbClr val="32823F"/>
            </a:gs>
            <a:gs pos="82000">
              <a:schemeClr val="accent6">
                <a:lumMod val="50000"/>
              </a:schemeClr>
            </a:gs>
            <a:gs pos="74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="" xmlns:a16="http://schemas.microsoft.com/office/drawing/2014/main" id="{39244A97-0ABE-43BA-81E1-8869BBC7EB69}"/>
              </a:ext>
            </a:extLst>
          </p:cNvPr>
          <p:cNvSpPr/>
          <p:nvPr/>
        </p:nvSpPr>
        <p:spPr>
          <a:xfrm>
            <a:off x="3934691" y="1510145"/>
            <a:ext cx="3909603" cy="353291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</a:t>
            </a:r>
            <a:r>
              <a:rPr lang="en-US" sz="40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endParaRPr lang="en-US" sz="4400" b="1" dirty="0">
              <a:solidFill>
                <a:schemeClr val="tx1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9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61672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533401"/>
            <a:ext cx="6807200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872" y="2286001"/>
            <a:ext cx="119888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অসওয়াল্ড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লঘুকরন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aseline="30000" dirty="0" smtClean="0">
                <a:latin typeface="NikoshBAN" pitchFamily="2" charset="0"/>
                <a:cs typeface="NikoshBAN" pitchFamily="2" charset="0"/>
              </a:rPr>
              <a:t>H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ও P</a:t>
            </a:r>
            <a:r>
              <a:rPr lang="en-US" sz="4000" baseline="30000" dirty="0" smtClean="0">
                <a:latin typeface="NikoshBAN" pitchFamily="2" charset="0"/>
                <a:cs typeface="NikoshBAN" pitchFamily="2" charset="0"/>
              </a:rPr>
              <a:t>OH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aseline="30000" dirty="0" smtClean="0">
                <a:latin typeface="NikoshBAN" pitchFamily="2" charset="0"/>
                <a:cs typeface="NikoshBAN" pitchFamily="2" charset="0"/>
              </a:rPr>
              <a:t>H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30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aseline="30000" dirty="0" err="1" smtClean="0">
                <a:latin typeface="NikoshBAN" pitchFamily="2" charset="0"/>
                <a:cs typeface="NikoshBAN" pitchFamily="2" charset="0"/>
              </a:rPr>
              <a:t>OH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অসওয়াল্ড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লঘুকরন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সূত্রঃ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77636"/>
                <a:ext cx="12192000" cy="5680364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লঘু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দ্রবনে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মৃদু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এসিড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ক্ষারকের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মাত্রা</a:t>
                </a:r>
                <a:r>
                  <a:rPr lang="en-US" sz="43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ঐ </a:t>
                </a:r>
                <a:r>
                  <a:rPr lang="en-US" sz="43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এসিড</a:t>
                </a:r>
                <a:r>
                  <a:rPr lang="en-US" sz="43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3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ক্ষারকের</a:t>
                </a:r>
                <a:r>
                  <a:rPr lang="en-US" sz="43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দ্রবনের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মোলার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ঘনমাত্রার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বর্গমূলের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ব্যস্তানুপাতিক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 </a:t>
                </a:r>
                <a:endParaRPr lang="en-US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9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39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মাত্রা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l-GR" sz="7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α</a:t>
                </a:r>
                <a:r>
                  <a:rPr lang="en-US" sz="4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হলে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অসওয়াল্ড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লঘুকরন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সূত্র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>
                  <a:buNone/>
                </a:pP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অনুযায়ী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</a:p>
              <a:p>
                <a:pPr>
                  <a:buNone/>
                </a:pPr>
                <a:r>
                  <a:rPr lang="en-US" sz="4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</a:t>
                </a:r>
                <a:r>
                  <a:rPr lang="en-US" sz="6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l-GR" sz="6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α</a:t>
                </a:r>
                <a:r>
                  <a:rPr lang="en-US" sz="6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 </a:t>
                </a:r>
                <a14:m>
                  <m:oMath xmlns:m="http://schemas.openxmlformats.org/officeDocument/2006/math">
                    <m:r>
                      <a:rPr lang="pt-BR" sz="4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√</m:t>
                    </m:r>
                  </m:oMath>
                </a14:m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4000" baseline="-25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/C  (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মৃদু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এসিডের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ক্ষেত্রে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 </a:t>
                </a:r>
                <a:r>
                  <a:rPr lang="en-US" sz="39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3900" baseline="-25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	</a:t>
                </a:r>
                <a:endParaRPr lang="en-US" sz="32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77636"/>
                <a:ext cx="12192000" cy="5680364"/>
              </a:xfrm>
              <a:blipFill rotWithShape="1">
                <a:blip r:embed="rId3"/>
                <a:stretch>
                  <a:fillRect l="-1950" t="-3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1491"/>
            <a:ext cx="12192000" cy="566650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H</a:t>
            </a:r>
            <a:r>
              <a:rPr lang="en-US" sz="43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ঋনাত্বক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লগারিদমকে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</a:t>
            </a:r>
            <a:r>
              <a:rPr lang="en-US" sz="43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9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66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6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- log [H</a:t>
            </a:r>
            <a:r>
              <a:rPr lang="en-US" sz="40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] 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</a:t>
            </a: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1460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177637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6072"/>
            <a:ext cx="12192000" cy="5721927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OH</a:t>
            </a:r>
            <a:r>
              <a:rPr lang="en-US" sz="43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ঋনাত্বক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লগারিদমকে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</a:t>
            </a:r>
            <a:r>
              <a:rPr lang="en-US" sz="43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9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66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</a:t>
            </a:r>
            <a:r>
              <a:rPr lang="en-US" sz="6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- log [OH</a:t>
            </a:r>
            <a:r>
              <a:rPr lang="en-US" sz="40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] 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</a:t>
            </a: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0914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7636"/>
            <a:ext cx="12192000" cy="568036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25</a:t>
            </a:r>
            <a:r>
              <a:rPr lang="en-US" sz="43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0.03M CH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COOH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তকরা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কতভাগ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বিয়োজিত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300" baseline="-25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4300" dirty="0" smtClean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3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43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-5</a:t>
            </a:r>
            <a:endParaRPr lang="en-US" sz="40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baseline="-25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 =298K </a:t>
            </a: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C =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0.03M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9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000" baseline="-25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4000" dirty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40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-5</a:t>
            </a:r>
            <a:endParaRPr lang="en-US" sz="36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l-GR" sz="4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l-GR" sz="6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α</a:t>
            </a:r>
            <a:r>
              <a:rPr lang="en-US" sz="18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 ?</a:t>
            </a:r>
            <a:r>
              <a:rPr lang="en-US" sz="6600" baseline="-25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5317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12192000" cy="6857999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			</a:t>
                </a:r>
                <a:endParaRPr lang="en-US" sz="20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000" baseline="30000" dirty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baseline="30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  </a:t>
                </a:r>
              </a:p>
              <a:p>
                <a:pPr>
                  <a:buNone/>
                </a:pPr>
                <a:r>
                  <a:rPr lang="en-US" sz="2000" baseline="30000" dirty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baseline="30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   	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আমরা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জানি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</a:t>
                </a: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</a:t>
                </a:r>
                <a:r>
                  <a:rPr lang="el-GR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α</a:t>
                </a:r>
                <a:r>
                  <a:rPr lang="en-US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 </a:t>
                </a:r>
                <a14:m>
                  <m:oMath xmlns:m="http://schemas.openxmlformats.org/officeDocument/2006/math">
                    <m:r>
                      <a:rPr lang="pt-BR" sz="4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√</m:t>
                    </m:r>
                  </m:oMath>
                </a14:m>
                <a:r>
                  <a:rPr lang="en-US" sz="48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4800" baseline="-25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/C</a:t>
                </a:r>
                <a:endParaRPr lang="en-US" sz="1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= </a:t>
                </a:r>
                <a14:m>
                  <m:oMath xmlns:m="http://schemas.openxmlformats.org/officeDocument/2006/math">
                    <m:r>
                      <a:rPr lang="pt-BR" sz="4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√</m:t>
                    </m:r>
                  </m:oMath>
                </a14:m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(1.8</a:t>
                </a:r>
                <a:r>
                  <a:rPr lang="en-US" sz="48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×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-5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)/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0.03</a:t>
                </a:r>
                <a:endParaRPr lang="en-US" sz="48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=0.0245</a:t>
                </a:r>
                <a:r>
                  <a:rPr lang="en-US" sz="54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× 100%</a:t>
                </a:r>
                <a:endParaRPr lang="en-US" sz="54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r>
                  <a:rPr lang="en-US" sz="5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	=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.45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%</a:t>
                </a:r>
                <a:r>
                  <a:rPr lang="en-US" sz="54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endParaRPr lang="en-US" sz="54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12192000" cy="6857999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8538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</a:t>
            </a:r>
            <a:r>
              <a:rPr lang="en-US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7636"/>
            <a:ext cx="12192000" cy="568036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 । 25</a:t>
            </a:r>
            <a:r>
              <a:rPr lang="en-US" sz="43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0.052M CH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COOH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44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300" baseline="-25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4300" dirty="0" smtClean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3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43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-5</a:t>
            </a:r>
            <a:endParaRPr lang="en-US" sz="40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3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baseline="-25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 =298K </a:t>
            </a: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C =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0.052M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9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000" baseline="-25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4000" dirty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40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-5</a:t>
            </a:r>
            <a:endParaRPr lang="en-US" sz="36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l-GR" sz="4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l-GR" sz="6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α</a:t>
            </a:r>
            <a:r>
              <a:rPr lang="en-US" sz="18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 ?</a:t>
            </a:r>
            <a:r>
              <a:rPr lang="en-US" sz="6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</a:t>
            </a: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56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r>
                  <a:rPr lang="en-US" sz="20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			</a:t>
                </a:r>
                <a:endParaRPr lang="en-US" sz="20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000" baseline="30000" dirty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2000" baseline="300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আমরা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জানি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</a:t>
                </a: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r>
                  <a:rPr lang="el-GR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α</a:t>
                </a:r>
                <a:r>
                  <a:rPr lang="en-US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 </a:t>
                </a:r>
                <a14:m>
                  <m:oMath xmlns:m="http://schemas.openxmlformats.org/officeDocument/2006/math">
                    <m:r>
                      <a:rPr lang="pt-BR" sz="4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√</m:t>
                    </m:r>
                  </m:oMath>
                </a14:m>
                <a:r>
                  <a:rPr lang="en-US" sz="48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4800" baseline="-25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/C</a:t>
                </a:r>
                <a:endParaRPr lang="en-US" sz="1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= </a:t>
                </a:r>
                <a14:m>
                  <m:oMath xmlns:m="http://schemas.openxmlformats.org/officeDocument/2006/math">
                    <m:r>
                      <a:rPr lang="pt-BR" sz="4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√</m:t>
                    </m:r>
                  </m:oMath>
                </a14:m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(1.8</a:t>
                </a:r>
                <a:r>
                  <a:rPr lang="en-US" sz="48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×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-5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)/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0.052</a:t>
                </a:r>
                <a:endParaRPr lang="en-US" sz="48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=0.019</a:t>
                </a:r>
                <a:r>
                  <a:rPr lang="en-US" sz="54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40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endParaRPr lang="en-US" sz="5400" baseline="30000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122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		</a:t>
            </a:r>
            <a:endParaRPr lang="en-US" sz="2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000" baseline="30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baseline="30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baseline="30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en-US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[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60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] </a:t>
            </a:r>
            <a:r>
              <a:rPr lang="en-US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 </a:t>
            </a:r>
            <a:r>
              <a:rPr lang="el-GR" sz="8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α</a:t>
            </a:r>
            <a:r>
              <a:rPr lang="en-US" sz="8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</a:t>
            </a:r>
            <a:endParaRPr lang="en-US" sz="16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</a:p>
          <a:p>
            <a:pPr>
              <a:buNone/>
            </a:pP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	= 0.019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Times New Roman"/>
                <a:cs typeface="Times New Roman"/>
              </a:rPr>
              <a:t>× </a:t>
            </a:r>
            <a:r>
              <a:rPr lang="en-US" sz="4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0.052</a:t>
            </a:r>
            <a:endParaRPr lang="en-US" sz="48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	=0.00097</a:t>
            </a:r>
            <a:endParaRPr lang="en-US" sz="54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		</a:t>
            </a:r>
            <a:endParaRPr lang="en-US" sz="5400" baseline="30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386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		</a:t>
            </a:r>
            <a:endParaRPr lang="en-US" sz="2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000" baseline="30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baseline="30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80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8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- log [H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]</a:t>
            </a: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- log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0.00097)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.01</a:t>
            </a:r>
            <a:endParaRPr lang="en-US" sz="54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</a:t>
            </a:r>
            <a:endParaRPr lang="en-US" sz="54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08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0" y="457201"/>
            <a:ext cx="5520563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3821" y="2286000"/>
            <a:ext cx="11582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arenR"/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742950" indent="-742950">
              <a:buFont typeface="+mj-lt"/>
              <a:buAutoNum type="arabicParenR"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HA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পরিবর্তে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লিখা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76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946400" y="304801"/>
            <a:ext cx="7186256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5603" y="2209801"/>
            <a:ext cx="11480800" cy="2595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1.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25</a:t>
            </a:r>
            <a:r>
              <a:rPr lang="en-US" sz="4400" baseline="30000" dirty="0">
                <a:latin typeface="NikoshBAN" pitchFamily="2" charset="0"/>
                <a:cs typeface="NikoshBAN" pitchFamily="2" charset="0"/>
              </a:rPr>
              <a:t>0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C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0.001M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CH</a:t>
            </a:r>
            <a:r>
              <a:rPr lang="en-US" sz="4400" baseline="-250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COOH</a:t>
            </a:r>
            <a:r>
              <a:rPr lang="en-US" sz="4400" baseline="-25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P</a:t>
            </a:r>
            <a:r>
              <a:rPr lang="en-US" sz="4800" baseline="30000" dirty="0" smtClean="0">
                <a:latin typeface="NikoshBAN" pitchFamily="2" charset="0"/>
                <a:cs typeface="NikoshBAN" pitchFamily="2" charset="0"/>
              </a:rPr>
              <a:t>OH</a:t>
            </a:r>
            <a:r>
              <a:rPr lang="en-US" sz="4800" baseline="30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।P</a:t>
            </a:r>
            <a:r>
              <a:rPr lang="en-US" sz="4400" baseline="30000" dirty="0" err="1" smtClean="0">
                <a:latin typeface="NikoshBAN" pitchFamily="2" charset="0"/>
                <a:cs typeface="NikoshBAN" pitchFamily="2" charset="0"/>
              </a:rPr>
              <a:t>K</a:t>
            </a:r>
            <a:r>
              <a:rPr lang="en-US" sz="4400" baseline="-4000" dirty="0" err="1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400" baseline="-25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=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4.78</a:t>
            </a:r>
            <a:endParaRPr lang="en-US" sz="4400" baseline="300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baseline="-25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-25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aseline="-25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89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807" y="1233055"/>
            <a:ext cx="5772575" cy="4613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57658" y="314375"/>
            <a:ext cx="5250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/>
              <a:t>আল্লাহ</a:t>
            </a:r>
            <a:r>
              <a:rPr lang="en-US" sz="6000" dirty="0" smtClean="0"/>
              <a:t> </a:t>
            </a:r>
            <a:r>
              <a:rPr lang="en-US" sz="6000" dirty="0" err="1" smtClean="0"/>
              <a:t>হাফেজ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4524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1318</TotalTime>
  <Words>292</Words>
  <Application>Microsoft Office PowerPoint</Application>
  <PresentationFormat>Custom</PresentationFormat>
  <Paragraphs>91</Paragraphs>
  <Slides>17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অসওয়াল্ড লঘুকরন সূত্রঃ </vt:lpstr>
      <vt:lpstr>PH কি ? </vt:lpstr>
      <vt:lpstr>POH কি ? </vt:lpstr>
      <vt:lpstr>দূর্বল এসিডের বিয়োজন মাত্রা নির্নয় । </vt:lpstr>
      <vt:lpstr>PowerPoint Presentation</vt:lpstr>
      <vt:lpstr>দূর্বল এসিডের PH নির্নয় ।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242</cp:revision>
  <dcterms:created xsi:type="dcterms:W3CDTF">2021-07-04T04:33:59Z</dcterms:created>
  <dcterms:modified xsi:type="dcterms:W3CDTF">2026-07-07T03:53:31Z</dcterms:modified>
</cp:coreProperties>
</file>