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99" r:id="rId5"/>
    <p:sldId id="298" r:id="rId6"/>
    <p:sldId id="307" r:id="rId7"/>
    <p:sldId id="26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8" r:id="rId16"/>
    <p:sldId id="309" r:id="rId17"/>
    <p:sldId id="310" r:id="rId18"/>
    <p:sldId id="311" r:id="rId19"/>
    <p:sldId id="312" r:id="rId20"/>
    <p:sldId id="296" r:id="rId21"/>
    <p:sldId id="29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8">
          <p15:clr>
            <a:srgbClr val="A4A3A4"/>
          </p15:clr>
        </p15:guide>
        <p15:guide id="2" pos="381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2988"/>
    <a:srgbClr val="018358"/>
    <a:srgbClr val="8E2CE1"/>
    <a:srgbClr val="2373B5"/>
    <a:srgbClr val="F13A56"/>
    <a:srgbClr val="FF5A03"/>
    <a:srgbClr val="FCC52A"/>
    <a:srgbClr val="FD5904"/>
    <a:srgbClr val="FF5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0" autoAdjust="0"/>
    <p:restoredTop sz="95571" autoAdjust="0"/>
  </p:normalViewPr>
  <p:slideViewPr>
    <p:cSldViewPr snapToGrid="0" showGuides="1">
      <p:cViewPr varScale="1">
        <p:scale>
          <a:sx n="70" d="100"/>
          <a:sy n="70" d="100"/>
        </p:scale>
        <p:origin x="792" y="60"/>
      </p:cViewPr>
      <p:guideLst>
        <p:guide orient="horz" pos="1918"/>
        <p:guide pos="381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636596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1341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00332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06686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0229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31199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01366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287382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8216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370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9222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dirty="0"/>
              <a:t>Mubarak Miah, Assistant Teacher, Julekhanagar Tea Garden Govt. Primary School, Sreemangal. Email: mubarakalimiah@gmail.com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Sreemangal. Email: mubarakalimiah@gmail.com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Mubarak Miah, Assistant Teacher, Julekhanagar Tea Garden Govt. Primary School, Sreemangal. Email: mubarakalimiah@gmail.com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1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6" r:id="rId12"/>
    <p:sldLayoutId id="2147483658" r:id="rId13"/>
    <p:sldLayoutId id="2147483659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/>
      </p:transition>
    </mc:Choice>
    <mc:Fallback xmlns="">
      <p:transition spd="slow">
        <p:blinds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/>
          <p:cNvSpPr/>
          <p:nvPr/>
        </p:nvSpPr>
        <p:spPr>
          <a:xfrm>
            <a:off x="3714750" y="666750"/>
            <a:ext cx="203200" cy="342900"/>
          </a:xfrm>
          <a:prstGeom prst="arc">
            <a:avLst/>
          </a:prstGeom>
          <a:noFill/>
          <a:ln w="31750" cap="rnd">
            <a:solidFill>
              <a:srgbClr val="8F1E67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836295" y="2152081"/>
            <a:ext cx="97694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Do you remember the Countable/Uncountable Noun</a:t>
            </a:r>
            <a:r>
              <a:rPr sz="4000" b="1" dirty="0"/>
              <a:t>?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1945239" y="1445326"/>
            <a:ext cx="7231380" cy="7067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Pre-knowledge check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80673" y="3475520"/>
            <a:ext cx="94807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4400" b="1" dirty="0" err="1">
                <a:latin typeface="NikoshBAN" panose="02000000000000000000" charset="0"/>
                <a:cs typeface="NikoshBAN" panose="02000000000000000000" charset="0"/>
              </a:rPr>
              <a:t>তোমার</a:t>
            </a:r>
            <a:r>
              <a:rPr sz="4400" b="1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b="1" dirty="0" err="1">
                <a:latin typeface="NikoshBAN" panose="02000000000000000000" charset="0"/>
                <a:cs typeface="NikoshBAN" panose="02000000000000000000" charset="0"/>
              </a:rPr>
              <a:t>কি</a:t>
            </a:r>
            <a:r>
              <a:rPr lang="en-US" sz="4400" b="1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b="1" dirty="0" err="1"/>
              <a:t>গণনাযোগ‌্য</a:t>
            </a:r>
            <a:r>
              <a:rPr lang="en-US" sz="4400" b="1" dirty="0"/>
              <a:t>/</a:t>
            </a:r>
            <a:r>
              <a:rPr lang="en-US" sz="4400" b="1" dirty="0" err="1"/>
              <a:t>অগণনাযোগ‌্য</a:t>
            </a:r>
            <a:r>
              <a:rPr lang="en-US" sz="4400" b="1" dirty="0"/>
              <a:t> </a:t>
            </a:r>
            <a:r>
              <a:rPr lang="en-US" sz="4400" b="1" dirty="0" err="1"/>
              <a:t>বিশেষ‌্য</a:t>
            </a:r>
            <a:r>
              <a:rPr lang="en-US" sz="4400" b="1" dirty="0"/>
              <a:t> </a:t>
            </a:r>
            <a:r>
              <a:rPr lang="en-US" sz="4400" b="1" dirty="0" err="1"/>
              <a:t>এর</a:t>
            </a:r>
            <a:r>
              <a:rPr lang="en-US" sz="4400" b="1" dirty="0"/>
              <a:t> </a:t>
            </a:r>
            <a:r>
              <a:rPr lang="en-US" sz="4400" b="1" dirty="0" err="1"/>
              <a:t>কথা</a:t>
            </a:r>
            <a:r>
              <a:rPr lang="en-US" sz="4400" b="1" dirty="0"/>
              <a:t> </a:t>
            </a:r>
            <a:r>
              <a:rPr lang="en-US" sz="4400" b="1" dirty="0" err="1"/>
              <a:t>মনে</a:t>
            </a:r>
            <a:r>
              <a:rPr lang="en-US" sz="4400" b="1" dirty="0"/>
              <a:t> </a:t>
            </a:r>
            <a:r>
              <a:rPr lang="en-US" sz="4400" b="1" dirty="0" err="1"/>
              <a:t>আছে</a:t>
            </a:r>
            <a:r>
              <a:rPr lang="en-US" sz="4400" b="1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sz="4400" b="1" dirty="0">
                <a:latin typeface="NikoshBAN" panose="02000000000000000000" charset="0"/>
                <a:cs typeface="NikoshBAN" panose="02000000000000000000" charset="0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30749" y="2845825"/>
            <a:ext cx="3475451" cy="3475451"/>
          </a:xfrm>
          <a:custGeom>
            <a:avLst/>
            <a:gdLst/>
            <a:ahLst/>
            <a:cxnLst/>
            <a:rect l="l" t="t" r="r" b="b"/>
            <a:pathLst>
              <a:path w="5213177" h="5213177">
                <a:moveTo>
                  <a:pt x="0" y="0"/>
                </a:moveTo>
                <a:lnTo>
                  <a:pt x="5213177" y="0"/>
                </a:lnTo>
                <a:lnTo>
                  <a:pt x="5213177" y="5213178"/>
                </a:lnTo>
                <a:lnTo>
                  <a:pt x="0" y="52131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829691" y="891051"/>
            <a:ext cx="3475451" cy="3475451"/>
          </a:xfrm>
          <a:custGeom>
            <a:avLst/>
            <a:gdLst/>
            <a:ahLst/>
            <a:cxnLst/>
            <a:rect l="l" t="t" r="r" b="b"/>
            <a:pathLst>
              <a:path w="5213177" h="5213177">
                <a:moveTo>
                  <a:pt x="0" y="0"/>
                </a:moveTo>
                <a:lnTo>
                  <a:pt x="5213177" y="0"/>
                </a:lnTo>
                <a:lnTo>
                  <a:pt x="5213177" y="5213177"/>
                </a:lnTo>
                <a:lnTo>
                  <a:pt x="0" y="5213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2567417" y="685800"/>
            <a:ext cx="7057167" cy="5428138"/>
          </a:xfrm>
          <a:custGeom>
            <a:avLst/>
            <a:gdLst/>
            <a:ahLst/>
            <a:cxnLst/>
            <a:rect l="l" t="t" r="r" b="b"/>
            <a:pathLst>
              <a:path w="10585751" h="8142207">
                <a:moveTo>
                  <a:pt x="0" y="0"/>
                </a:moveTo>
                <a:lnTo>
                  <a:pt x="10585750" y="0"/>
                </a:lnTo>
                <a:lnTo>
                  <a:pt x="10585750" y="8142207"/>
                </a:lnTo>
                <a:lnTo>
                  <a:pt x="0" y="8142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>
            <a:off x="1667034" y="1435638"/>
            <a:ext cx="8527753" cy="3986725"/>
          </a:xfrm>
          <a:custGeom>
            <a:avLst/>
            <a:gdLst/>
            <a:ahLst/>
            <a:cxnLst/>
            <a:rect l="l" t="t" r="r" b="b"/>
            <a:pathLst>
              <a:path w="12791629" h="5980087">
                <a:moveTo>
                  <a:pt x="0" y="0"/>
                </a:moveTo>
                <a:lnTo>
                  <a:pt x="12791629" y="0"/>
                </a:lnTo>
                <a:lnTo>
                  <a:pt x="12791629" y="5980086"/>
                </a:lnTo>
                <a:lnTo>
                  <a:pt x="0" y="5980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9624583" y="407295"/>
            <a:ext cx="3204468" cy="2056686"/>
          </a:xfrm>
          <a:custGeom>
            <a:avLst/>
            <a:gdLst/>
            <a:ahLst/>
            <a:cxnLst/>
            <a:rect l="l" t="t" r="r" b="b"/>
            <a:pathLst>
              <a:path w="4806702" h="3085029">
                <a:moveTo>
                  <a:pt x="0" y="0"/>
                </a:moveTo>
                <a:lnTo>
                  <a:pt x="4806702" y="0"/>
                </a:lnTo>
                <a:lnTo>
                  <a:pt x="4806702" y="3085029"/>
                </a:lnTo>
                <a:lnTo>
                  <a:pt x="0" y="3085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flipH="1" flipV="1">
            <a:off x="-387824" y="4801314"/>
            <a:ext cx="3204468" cy="2056686"/>
          </a:xfrm>
          <a:custGeom>
            <a:avLst/>
            <a:gdLst/>
            <a:ahLst/>
            <a:cxnLst/>
            <a:rect l="l" t="t" r="r" b="b"/>
            <a:pathLst>
              <a:path w="4806702" h="3085029">
                <a:moveTo>
                  <a:pt x="4806702" y="3085029"/>
                </a:moveTo>
                <a:lnTo>
                  <a:pt x="0" y="3085029"/>
                </a:lnTo>
                <a:lnTo>
                  <a:pt x="0" y="0"/>
                </a:lnTo>
                <a:lnTo>
                  <a:pt x="4806702" y="0"/>
                </a:lnTo>
                <a:lnTo>
                  <a:pt x="4806702" y="308502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10734527" y="2463981"/>
            <a:ext cx="1175469" cy="1402149"/>
          </a:xfrm>
          <a:custGeom>
            <a:avLst/>
            <a:gdLst/>
            <a:ahLst/>
            <a:cxnLst/>
            <a:rect l="l" t="t" r="r" b="b"/>
            <a:pathLst>
              <a:path w="1763203" h="2103224">
                <a:moveTo>
                  <a:pt x="0" y="0"/>
                </a:moveTo>
                <a:lnTo>
                  <a:pt x="1763203" y="0"/>
                </a:lnTo>
                <a:lnTo>
                  <a:pt x="1763203" y="2103224"/>
                </a:lnTo>
                <a:lnTo>
                  <a:pt x="0" y="21032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Freeform 9"/>
          <p:cNvSpPr/>
          <p:nvPr/>
        </p:nvSpPr>
        <p:spPr>
          <a:xfrm>
            <a:off x="161921" y="135398"/>
            <a:ext cx="1505113" cy="1765528"/>
          </a:xfrm>
          <a:custGeom>
            <a:avLst/>
            <a:gdLst/>
            <a:ahLst/>
            <a:cxnLst/>
            <a:rect l="l" t="t" r="r" b="b"/>
            <a:pathLst>
              <a:path w="2257669" h="2648292">
                <a:moveTo>
                  <a:pt x="0" y="0"/>
                </a:moveTo>
                <a:lnTo>
                  <a:pt x="2257669" y="0"/>
                </a:lnTo>
                <a:lnTo>
                  <a:pt x="2257669" y="2648291"/>
                </a:lnTo>
                <a:lnTo>
                  <a:pt x="0" y="2648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Freeform 10"/>
          <p:cNvSpPr/>
          <p:nvPr/>
        </p:nvSpPr>
        <p:spPr>
          <a:xfrm>
            <a:off x="10359877" y="5422362"/>
            <a:ext cx="1449266" cy="1194437"/>
          </a:xfrm>
          <a:custGeom>
            <a:avLst/>
            <a:gdLst/>
            <a:ahLst/>
            <a:cxnLst/>
            <a:rect l="l" t="t" r="r" b="b"/>
            <a:pathLst>
              <a:path w="2173899" h="1791655">
                <a:moveTo>
                  <a:pt x="0" y="0"/>
                </a:moveTo>
                <a:lnTo>
                  <a:pt x="2173899" y="0"/>
                </a:lnTo>
                <a:lnTo>
                  <a:pt x="2173899" y="1791656"/>
                </a:lnTo>
                <a:lnTo>
                  <a:pt x="0" y="1791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1"/>
          <p:cNvSpPr/>
          <p:nvPr/>
        </p:nvSpPr>
        <p:spPr>
          <a:xfrm flipH="1">
            <a:off x="382858" y="3606164"/>
            <a:ext cx="1449266" cy="1194437"/>
          </a:xfrm>
          <a:custGeom>
            <a:avLst/>
            <a:gdLst/>
            <a:ahLst/>
            <a:cxnLst/>
            <a:rect l="l" t="t" r="r" b="b"/>
            <a:pathLst>
              <a:path w="2173899" h="1791655">
                <a:moveTo>
                  <a:pt x="2173899" y="0"/>
                </a:moveTo>
                <a:lnTo>
                  <a:pt x="0" y="0"/>
                </a:lnTo>
                <a:lnTo>
                  <a:pt x="0" y="1791655"/>
                </a:lnTo>
                <a:lnTo>
                  <a:pt x="2173899" y="1791655"/>
                </a:lnTo>
                <a:lnTo>
                  <a:pt x="21738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TextBox 12"/>
          <p:cNvSpPr txBox="1"/>
          <p:nvPr/>
        </p:nvSpPr>
        <p:spPr>
          <a:xfrm>
            <a:off x="2950984" y="2366078"/>
            <a:ext cx="6290033" cy="18565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8"/>
              </a:lnSpc>
            </a:pPr>
            <a:r>
              <a:rPr lang="en-US" sz="5389" dirty="0">
                <a:solidFill>
                  <a:srgbClr val="7030A0"/>
                </a:solidFill>
                <a:latin typeface="More Sugar"/>
                <a:ea typeface="More Sugar"/>
                <a:cs typeface="More Sugar"/>
                <a:sym typeface="More Sugar"/>
              </a:rPr>
              <a:t>E</a:t>
            </a:r>
            <a:r>
              <a:rPr lang="en-US" sz="5389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N</a:t>
            </a:r>
            <a:r>
              <a:rPr lang="en-US" sz="5389" dirty="0">
                <a:solidFill>
                  <a:srgbClr val="FF0000"/>
                </a:solidFill>
                <a:latin typeface="More Sugar"/>
                <a:ea typeface="More Sugar"/>
                <a:cs typeface="More Sugar"/>
                <a:sym typeface="More Sugar"/>
              </a:rPr>
              <a:t>G</a:t>
            </a:r>
            <a:r>
              <a:rPr lang="en-US" sz="5389" dirty="0">
                <a:solidFill>
                  <a:srgbClr val="00B0F0"/>
                </a:solidFill>
                <a:latin typeface="More Sugar"/>
                <a:ea typeface="More Sugar"/>
                <a:cs typeface="More Sugar"/>
                <a:sym typeface="More Sugar"/>
              </a:rPr>
              <a:t>L</a:t>
            </a:r>
            <a:r>
              <a:rPr lang="en-US" sz="5389" dirty="0">
                <a:solidFill>
                  <a:srgbClr val="FFC000"/>
                </a:solidFill>
                <a:latin typeface="More Sugar"/>
                <a:ea typeface="More Sugar"/>
                <a:cs typeface="More Sugar"/>
                <a:sym typeface="More Sugar"/>
              </a:rPr>
              <a:t>I</a:t>
            </a:r>
            <a:r>
              <a:rPr lang="en-US" sz="5389" dirty="0">
                <a:solidFill>
                  <a:srgbClr val="7030A0"/>
                </a:solidFill>
                <a:latin typeface="More Sugar"/>
                <a:ea typeface="More Sugar"/>
                <a:cs typeface="More Sugar"/>
                <a:sym typeface="More Sugar"/>
              </a:rPr>
              <a:t>S</a:t>
            </a:r>
            <a:r>
              <a:rPr lang="en-US" sz="5389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H</a:t>
            </a:r>
            <a:r>
              <a:rPr lang="en-US" sz="5389" dirty="0">
                <a:solidFill>
                  <a:srgbClr val="7030A0"/>
                </a:solidFill>
                <a:latin typeface="More Sugar"/>
                <a:ea typeface="More Sugar"/>
                <a:cs typeface="More Sugar"/>
                <a:sym typeface="More Sugar"/>
              </a:rPr>
              <a:t> </a:t>
            </a:r>
            <a:r>
              <a:rPr lang="en-US" sz="5389" dirty="0">
                <a:solidFill>
                  <a:srgbClr val="FFC000"/>
                </a:solidFill>
                <a:latin typeface="More Sugar"/>
                <a:ea typeface="More Sugar"/>
                <a:cs typeface="More Sugar"/>
                <a:sym typeface="More Sugar"/>
              </a:rPr>
              <a:t>F</a:t>
            </a:r>
            <a:r>
              <a:rPr lang="en-US" sz="5389" dirty="0">
                <a:solidFill>
                  <a:srgbClr val="FF0000"/>
                </a:solidFill>
                <a:latin typeface="More Sugar"/>
                <a:ea typeface="More Sugar"/>
                <a:cs typeface="More Sugar"/>
                <a:sym typeface="More Sugar"/>
              </a:rPr>
              <a:t>O</a:t>
            </a:r>
            <a:r>
              <a:rPr lang="en-US" sz="5389" dirty="0">
                <a:solidFill>
                  <a:srgbClr val="7030A0"/>
                </a:solidFill>
                <a:latin typeface="More Sugar"/>
                <a:ea typeface="More Sugar"/>
                <a:cs typeface="More Sugar"/>
                <a:sym typeface="More Sugar"/>
              </a:rPr>
              <a:t>R</a:t>
            </a:r>
          </a:p>
          <a:p>
            <a:pPr algn="ctr">
              <a:lnSpc>
                <a:spcPts val="9808"/>
              </a:lnSpc>
            </a:pPr>
            <a:r>
              <a:rPr lang="en-US" sz="5389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T</a:t>
            </a:r>
            <a:r>
              <a:rPr lang="en-US" sz="5389" dirty="0">
                <a:solidFill>
                  <a:srgbClr val="FF0000"/>
                </a:solidFill>
                <a:latin typeface="More Sugar"/>
                <a:ea typeface="More Sugar"/>
                <a:cs typeface="More Sugar"/>
                <a:sym typeface="More Sugar"/>
              </a:rPr>
              <a:t>O</a:t>
            </a:r>
            <a:r>
              <a:rPr lang="en-US" sz="5389" dirty="0">
                <a:solidFill>
                  <a:srgbClr val="00B0F0"/>
                </a:solidFill>
                <a:latin typeface="More Sugar"/>
                <a:ea typeface="More Sugar"/>
                <a:cs typeface="More Sugar"/>
                <a:sym typeface="More Sugar"/>
              </a:rPr>
              <a:t>D</a:t>
            </a:r>
            <a:r>
              <a:rPr lang="en-US" sz="5389" dirty="0">
                <a:solidFill>
                  <a:srgbClr val="FFC000"/>
                </a:solidFill>
                <a:latin typeface="More Sugar"/>
                <a:ea typeface="More Sugar"/>
                <a:cs typeface="More Sugar"/>
                <a:sym typeface="More Sugar"/>
              </a:rPr>
              <a:t>A</a:t>
            </a:r>
            <a:r>
              <a:rPr lang="en-US" sz="5389" dirty="0">
                <a:solidFill>
                  <a:srgbClr val="7030A0"/>
                </a:solidFill>
                <a:latin typeface="More Sugar"/>
                <a:ea typeface="More Sugar"/>
                <a:cs typeface="More Sugar"/>
                <a:sym typeface="More Sugar"/>
              </a:rPr>
              <a:t>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06422" y="4639654"/>
            <a:ext cx="4179156" cy="467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4800" b="1" dirty="0">
                <a:solidFill>
                  <a:srgbClr val="002988"/>
                </a:solidFill>
                <a:latin typeface="More Sugar" panose="020B0604020202020204" charset="0"/>
                <a:ea typeface="Chewy"/>
                <a:cs typeface="Chewy"/>
                <a:sym typeface="Chewy"/>
              </a:rPr>
              <a:t>CLASS FOUR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7798B-1511-028D-1C1F-A72627913E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9853" y="1700465"/>
            <a:ext cx="2101516" cy="933964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8.3.1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953BA-EC75-ACAE-129F-788776988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8506" y="2491022"/>
            <a:ext cx="5574632" cy="1098395"/>
          </a:xfrm>
        </p:spPr>
        <p:txBody>
          <a:bodyPr>
            <a:noAutofit/>
          </a:bodyPr>
          <a:lstStyle/>
          <a:p>
            <a:pPr algn="l"/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Say the similar and opposite forms of familiar word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FBEF6C-A8D4-7292-C7EB-F9548DA8C0A6}"/>
              </a:ext>
            </a:extLst>
          </p:cNvPr>
          <p:cNvSpPr txBox="1">
            <a:spLocks/>
          </p:cNvSpPr>
          <p:nvPr/>
        </p:nvSpPr>
        <p:spPr>
          <a:xfrm>
            <a:off x="2245895" y="3588446"/>
            <a:ext cx="2101516" cy="933964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</a:rPr>
              <a:t>8.3.2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C66F761-8DC5-C3AB-C644-3FA7B713A601}"/>
              </a:ext>
            </a:extLst>
          </p:cNvPr>
          <p:cNvSpPr txBox="1">
            <a:spLocks/>
          </p:cNvSpPr>
          <p:nvPr/>
        </p:nvSpPr>
        <p:spPr>
          <a:xfrm>
            <a:off x="2462464" y="4410116"/>
            <a:ext cx="5574632" cy="1098395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Write the similar and opposite forms of familiar word</a:t>
            </a:r>
          </a:p>
        </p:txBody>
      </p:sp>
    </p:spTree>
    <p:extLst>
      <p:ext uri="{BB962C8B-B14F-4D97-AF65-F5344CB8AC3E}">
        <p14:creationId xmlns:p14="http://schemas.microsoft.com/office/powerpoint/2010/main" val="2543004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7953C4-49BF-77AA-A224-F26AB644C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F57B-BEDA-6D8B-3817-7395E135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017" y="1759527"/>
            <a:ext cx="5469109" cy="2439747"/>
          </a:xfrm>
        </p:spPr>
        <p:txBody>
          <a:bodyPr>
            <a:noAutofit/>
          </a:bodyPr>
          <a:lstStyle/>
          <a:p>
            <a:pPr algn="ctr"/>
            <a:br>
              <a:rPr lang="en-US" sz="6000" dirty="0">
                <a:latin typeface="Broadway" panose="04040905080B02020502" pitchFamily="82" charset="0"/>
                <a:cs typeface="NikoshBAN" panose="02000000000000000000" pitchFamily="2" charset="0"/>
              </a:rPr>
            </a:br>
            <a:r>
              <a:rPr lang="en-US" sz="6000" b="1" dirty="0">
                <a:ln/>
                <a:solidFill>
                  <a:srgbClr val="002060"/>
                </a:solidFill>
                <a:effectLst>
                  <a:glow rad="1905000">
                    <a:schemeClr val="accent4">
                      <a:satMod val="175000"/>
                      <a:alpha val="40000"/>
                    </a:schemeClr>
                  </a:glow>
                </a:effectLst>
                <a:latin typeface="Broadway" panose="04040905080B02020502" pitchFamily="82" charset="0"/>
              </a:rPr>
              <a:t>TEACHER’S READING  </a:t>
            </a:r>
            <a:endParaRPr lang="en-US" sz="6000" dirty="0">
              <a:latin typeface="Broadway" panose="04040905080B02020502" pitchFamily="8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5180ED08-C670-6CEC-9689-4BBEDB9A7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282" y="2237129"/>
            <a:ext cx="1886870" cy="188687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6BF4A8A-3DBD-C1C6-B4DD-0BE401E3AD17}"/>
              </a:ext>
            </a:extLst>
          </p:cNvPr>
          <p:cNvSpPr txBox="1">
            <a:spLocks/>
          </p:cNvSpPr>
          <p:nvPr/>
        </p:nvSpPr>
        <p:spPr>
          <a:xfrm>
            <a:off x="2034338" y="3901000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MV Boli" panose="02000500030200090000" pitchFamily="2" charset="0"/>
                <a:cs typeface="MV Boli" panose="02000500030200090000" pitchFamily="2" charset="0"/>
              </a:rPr>
              <a:t>Open your book page no 38</a:t>
            </a:r>
          </a:p>
        </p:txBody>
      </p:sp>
    </p:spTree>
    <p:extLst>
      <p:ext uri="{BB962C8B-B14F-4D97-AF65-F5344CB8AC3E}">
        <p14:creationId xmlns:p14="http://schemas.microsoft.com/office/powerpoint/2010/main" val="387624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9497223-icon-of-man-hand-tracing-text-with-finger-while-reading-removebg-pre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135" y="1691697"/>
            <a:ext cx="3474605" cy="347460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477740" y="1691697"/>
            <a:ext cx="4496435" cy="70675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E00C0C"/>
                </a:solidFill>
              </a:rPr>
              <a:t>Finger Tracking</a:t>
            </a:r>
          </a:p>
        </p:txBody>
      </p:sp>
      <p:pic>
        <p:nvPicPr>
          <p:cNvPr id="7" name="Picture 6" descr="cHJpdmF0ZS9sci9pbWFnZXMvd2Vic2l0ZS8yMDIyLTExL3JtNjAzLWVsZW1lbnQtMTg2LnBuZw-removebg-previe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7345" y="4165600"/>
            <a:ext cx="2555240" cy="255524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5708073" y="2767964"/>
            <a:ext cx="42661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9311D"/>
                </a:solidFill>
              </a:rPr>
              <a:t>Open page no 38 and repeat after me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A0FB5-B07E-74F3-B99A-BB25C14C2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415" y="1599910"/>
            <a:ext cx="8396038" cy="2108042"/>
          </a:xfrm>
        </p:spPr>
        <p:txBody>
          <a:bodyPr>
            <a:noAutofit/>
          </a:bodyPr>
          <a:lstStyle/>
          <a:p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Rina </a:t>
            </a:r>
            <a:r>
              <a:rPr lang="en-US" sz="38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told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 her friends Taslima and Monir about how she </a:t>
            </a:r>
            <a:r>
              <a:rPr lang="en-US" sz="38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enjoyed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 the gardening.</a:t>
            </a:r>
            <a:b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27C55F4E-1941-8D40-8691-822DAE746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7813AE3-0217-98AF-2928-3E09340603E7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BEF7B8-63B8-A145-5885-ABAC57A2219A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উপভোগ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তাসলিমা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মনিরকে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8678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D377A7-73F7-FAA6-AFF9-5301B7B84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ABBDF-5F45-734D-7BEC-0D39BA373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415" y="1599910"/>
            <a:ext cx="8396038" cy="2108042"/>
          </a:xfrm>
        </p:spPr>
        <p:txBody>
          <a:bodyPr>
            <a:noAutofit/>
          </a:bodyPr>
          <a:lstStyle/>
          <a:p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After that, her friends also </a:t>
            </a:r>
            <a:r>
              <a:rPr lang="en-US" sz="38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started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 gardening. Let’s know about their garden.</a:t>
            </a:r>
            <a:b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255A9C44-7421-5A50-3FEE-D243F148F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99AE45A-854E-3B53-B9AD-BDAC79C0CF2B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78CA00-D1C8-DDBE-65AA-BC80D99870D8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বন্ধুরাও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1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CF5EA3-56E8-3749-C37E-50AD1A94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3B004-69A5-CF8A-5693-AFB47223F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163" y="1471574"/>
            <a:ext cx="8508332" cy="2108042"/>
          </a:xfrm>
        </p:spPr>
        <p:txBody>
          <a:bodyPr>
            <a:noAutofit/>
          </a:bodyPr>
          <a:lstStyle/>
          <a:p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Taslima planted some flower plants in her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small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garden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 front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of her house. Then, she watered the plants regularly. </a:t>
            </a: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5381CA19-7758-3A16-8E37-9B18F1738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EA92139D-4059-1EAF-74D2-8E8AD763A0CE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43A8C7-9CB9-EF10-5EEF-A2127EA0FA47}"/>
              </a:ext>
            </a:extLst>
          </p:cNvPr>
          <p:cNvSpPr txBox="1">
            <a:spLocks/>
          </p:cNvSpPr>
          <p:nvPr/>
        </p:nvSpPr>
        <p:spPr>
          <a:xfrm>
            <a:off x="1967163" y="335162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তাসলিমা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রোপণ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গাছগুলোতে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5235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F3A586-8ADC-F37F-281A-A71DDB205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24E72-CEAC-8C0D-F2F0-5410B951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415" y="1599910"/>
            <a:ext cx="8396038" cy="2108042"/>
          </a:xfrm>
        </p:spPr>
        <p:txBody>
          <a:bodyPr>
            <a:noAutofit/>
          </a:bodyPr>
          <a:lstStyle/>
          <a:p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Her flower plants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grew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fast and bloomed quickly. She was happy to see the </a:t>
            </a:r>
            <a:r>
              <a:rPr lang="en-US" sz="3400" dirty="0" err="1">
                <a:latin typeface="NikoshBAN" panose="02000000000000000000" pitchFamily="2" charset="0"/>
                <a:cs typeface="NikoshBAN" panose="02000000000000000000" pitchFamily="2" charset="0"/>
              </a:rPr>
              <a:t>colourful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flowers.</a:t>
            </a:r>
            <a:b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61875AB3-9E02-EF2E-8BDA-888C5625D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6CF81206-308A-900E-487B-8693BB25D7A9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2B0E533-BA93-1EF6-3E20-856013822482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প্রস্ফুটিত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খুশি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12934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91756-FB94-A77B-5CE0-C76EE533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CD7A-BF5B-30F9-5A6F-78B2D8D30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58" y="1385915"/>
            <a:ext cx="8396038" cy="2108042"/>
          </a:xfrm>
        </p:spPr>
        <p:txBody>
          <a:bodyPr>
            <a:noAutofit/>
          </a:bodyPr>
          <a:lstStyle/>
          <a:p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Monir Started a vegetable garden in a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big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land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behind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his house. He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planted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tomatoes, green leaves and beans.</a:t>
            </a:r>
            <a:b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AE88FD75-C64A-3AF1-D95D-65AD3F126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F1691DB1-6157-531D-D87E-764159700047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7A6672A-7C41-925A-4A78-263ADC4D2D62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পিছনে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শাকসবজির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টমেটো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বরবটি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রোপন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542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29188-E00F-7520-567A-1C0A136C8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AAC0-258E-3572-0D27-1A01FDB9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338" y="1320958"/>
            <a:ext cx="8396038" cy="2108042"/>
          </a:xfrm>
        </p:spPr>
        <p:txBody>
          <a:bodyPr>
            <a:noAutofit/>
          </a:bodyPr>
          <a:lstStyle/>
          <a:p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He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tried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to take care of his garden. But, he </a:t>
            </a:r>
            <a:r>
              <a:rPr lang="en-US" sz="34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watered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the plants irregularly. So, growth of vegetable plant was slow.</a:t>
            </a: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A38BBF80-D12C-470B-5BE9-2B336AD34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9B2B4F0-2F13-5E96-6FEA-D96158B14C56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2D313F-3897-299E-DAA7-3D2C3122084B}"/>
              </a:ext>
            </a:extLst>
          </p:cNvPr>
          <p:cNvSpPr txBox="1">
            <a:spLocks/>
          </p:cNvSpPr>
          <p:nvPr/>
        </p:nvSpPr>
        <p:spPr>
          <a:xfrm>
            <a:off x="2034338" y="3386839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যত্ন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অনিয়মিতভাবে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চারাগাছগুলোতে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শাকসবজির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মন্থর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419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0E5E05-95EC-772D-7568-70D791A30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45B7-68B3-CEC7-CE41-73E2BBA9B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415" y="1381542"/>
            <a:ext cx="8396038" cy="210804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Some of them </a:t>
            </a:r>
            <a:r>
              <a:rPr lang="en-US" sz="3600" b="1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faded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away. He </a:t>
            </a:r>
            <a:r>
              <a:rPr lang="en-US" sz="3600" dirty="0"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felt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sad to see the vegetables plants dying.</a:t>
            </a:r>
          </a:p>
        </p:txBody>
      </p:sp>
      <p:pic>
        <p:nvPicPr>
          <p:cNvPr id="9" name="Picture 8" descr="49497223-icon-of-man-hand-tracing-text-with-finger-while-reading-removebg-preview">
            <a:extLst>
              <a:ext uri="{FF2B5EF4-FFF2-40B4-BE49-F238E27FC236}">
                <a16:creationId xmlns:a16="http://schemas.microsoft.com/office/drawing/2014/main" id="{F84AB504-F597-2A87-7A50-C1AE9FD93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162" y="4671695"/>
            <a:ext cx="1068705" cy="1068705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8F32FDA8-19D5-6E79-6DC1-BE2526C96634}"/>
              </a:ext>
            </a:extLst>
          </p:cNvPr>
          <p:cNvSpPr txBox="1"/>
          <p:nvPr/>
        </p:nvSpPr>
        <p:spPr>
          <a:xfrm>
            <a:off x="4264727" y="4942840"/>
            <a:ext cx="4496435" cy="583565"/>
          </a:xfrm>
          <a:prstGeom prst="rect">
            <a:avLst/>
          </a:prstGeom>
          <a:noFill/>
          <a:ln>
            <a:solidFill>
              <a:srgbClr val="E00C0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E00C0C"/>
                </a:solidFill>
              </a:rPr>
              <a:t>Finger Tracking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4D4709-670C-C948-FC04-47907984B19B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2332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মধ‌্যে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কছিু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সজীবতা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ফেলেছিল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চারাগাছগুলোকে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দুঃখ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পেয়েছিল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3917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16311-1D9A-E484-C255-95789511A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8199-4050-0DD9-4226-3BC31AA4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088" y="1331595"/>
            <a:ext cx="2854949" cy="8490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ill Sans MT" panose="020B0502020104020203" pitchFamily="34" charset="0"/>
                <a:cs typeface="NikoshBAN" panose="02000000000000000000" pitchFamily="2" charset="0"/>
              </a:rPr>
              <a:t>Vocabulary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65A6C31-5EFE-062D-F0ED-373FF037C14E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7509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570F8DF-EC21-02BB-2DDA-B783C9E4AB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822070"/>
              </p:ext>
            </p:extLst>
          </p:nvPr>
        </p:nvGraphicFramePr>
        <p:xfrm>
          <a:off x="3483961" y="2180635"/>
          <a:ext cx="5334002" cy="2895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27565">
                  <a:extLst>
                    <a:ext uri="{9D8B030D-6E8A-4147-A177-3AD203B41FA5}">
                      <a16:colId xmlns:a16="http://schemas.microsoft.com/office/drawing/2014/main" val="4085803136"/>
                    </a:ext>
                  </a:extLst>
                </a:gridCol>
                <a:gridCol w="3006437">
                  <a:extLst>
                    <a:ext uri="{9D8B030D-6E8A-4147-A177-3AD203B41FA5}">
                      <a16:colId xmlns:a16="http://schemas.microsoft.com/office/drawing/2014/main" val="154490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68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Told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বলেছিল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58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Enjoyed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উপভোগ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করেছিল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0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Started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শুরু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করেছিল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10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Small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ছোট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404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91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5807D-532C-589F-138E-D6E17F040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3392-33BB-E4AB-8EAE-9105053C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088" y="1331595"/>
            <a:ext cx="2854949" cy="8490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ill Sans MT" panose="020B0502020104020203" pitchFamily="34" charset="0"/>
                <a:cs typeface="NikoshBAN" panose="02000000000000000000" pitchFamily="2" charset="0"/>
              </a:rPr>
              <a:t>Vocabulary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02C287C-2466-09FC-7CE0-412454923254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7509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5349F0-BAC4-7245-D6AD-3FB3E82ED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45854"/>
              </p:ext>
            </p:extLst>
          </p:nvPr>
        </p:nvGraphicFramePr>
        <p:xfrm>
          <a:off x="3483961" y="2180635"/>
          <a:ext cx="5334002" cy="2895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27565">
                  <a:extLst>
                    <a:ext uri="{9D8B030D-6E8A-4147-A177-3AD203B41FA5}">
                      <a16:colId xmlns:a16="http://schemas.microsoft.com/office/drawing/2014/main" val="4085803136"/>
                    </a:ext>
                  </a:extLst>
                </a:gridCol>
                <a:gridCol w="3006437">
                  <a:extLst>
                    <a:ext uri="{9D8B030D-6E8A-4147-A177-3AD203B41FA5}">
                      <a16:colId xmlns:a16="http://schemas.microsoft.com/office/drawing/2014/main" val="154490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68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In front of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সামনে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58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Grew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বড়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হয়েছিল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0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Big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বড়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10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Behind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পিছনে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404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2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CEAE8-C025-BC4E-0591-D9C2B674E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590F-AE80-534C-4DE9-3B36DB36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088" y="1331595"/>
            <a:ext cx="2854949" cy="8490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ill Sans MT" panose="020B0502020104020203" pitchFamily="34" charset="0"/>
                <a:cs typeface="NikoshBAN" panose="02000000000000000000" pitchFamily="2" charset="0"/>
              </a:rPr>
              <a:t>Vocabulary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F77EF68-564C-A45C-0B56-1F9CC87E458B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7509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1A83C9-1058-D5BB-2D34-3DB0E4935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517235"/>
              </p:ext>
            </p:extLst>
          </p:nvPr>
        </p:nvGraphicFramePr>
        <p:xfrm>
          <a:off x="3483961" y="2180635"/>
          <a:ext cx="5334002" cy="2895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27565">
                  <a:extLst>
                    <a:ext uri="{9D8B030D-6E8A-4147-A177-3AD203B41FA5}">
                      <a16:colId xmlns:a16="http://schemas.microsoft.com/office/drawing/2014/main" val="4085803136"/>
                    </a:ext>
                  </a:extLst>
                </a:gridCol>
                <a:gridCol w="3006437">
                  <a:extLst>
                    <a:ext uri="{9D8B030D-6E8A-4147-A177-3AD203B41FA5}">
                      <a16:colId xmlns:a16="http://schemas.microsoft.com/office/drawing/2014/main" val="154490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68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Planted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রোপণ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করেছিল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58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Tried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চেষ্টা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করেছিল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0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Watered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পানি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দিয়েছিল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10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latin typeface="Gill Sans MT" panose="020B0502020104020203" pitchFamily="34" charset="0"/>
                        </a:rPr>
                        <a:t>Slow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ধীরে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404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36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116F9-3E2D-93B9-1D5F-A98B3250C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C6918-492D-6140-3E3D-A6FEC4CE2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088" y="1331595"/>
            <a:ext cx="2854949" cy="8490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ill Sans MT" panose="020B0502020104020203" pitchFamily="34" charset="0"/>
                <a:cs typeface="NikoshBAN" panose="02000000000000000000" pitchFamily="2" charset="0"/>
              </a:rPr>
              <a:t>Vocabulary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CCD5AC4-74FE-3F02-F189-2DD5703CAADF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7509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270BE12-4DA3-20CA-3337-13A2EE52D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605716"/>
              </p:ext>
            </p:extLst>
          </p:nvPr>
        </p:nvGraphicFramePr>
        <p:xfrm>
          <a:off x="3483961" y="2180635"/>
          <a:ext cx="5334002" cy="28346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27565">
                  <a:extLst>
                    <a:ext uri="{9D8B030D-6E8A-4147-A177-3AD203B41FA5}">
                      <a16:colId xmlns:a16="http://schemas.microsoft.com/office/drawing/2014/main" val="4085803136"/>
                    </a:ext>
                  </a:extLst>
                </a:gridCol>
                <a:gridCol w="3006437">
                  <a:extLst>
                    <a:ext uri="{9D8B030D-6E8A-4147-A177-3AD203B41FA5}">
                      <a16:colId xmlns:a16="http://schemas.microsoft.com/office/drawing/2014/main" val="154490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Gill Sans MT" panose="020B0502020104020203" pitchFamily="34" charset="0"/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068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buNone/>
                      </a:pPr>
                      <a:r>
                        <a:rPr lang="en-US" sz="2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Growth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বৃদ্ধি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58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buNone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Faded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+mj-lt"/>
                        </a:rPr>
                        <a:t>সজীবতা</a:t>
                      </a:r>
                      <a:r>
                        <a:rPr lang="en-US" sz="2800" dirty="0">
                          <a:latin typeface="+mj-lt"/>
                        </a:rPr>
                        <a:t> </a:t>
                      </a:r>
                      <a:r>
                        <a:rPr lang="en-US" sz="2800" dirty="0" err="1">
                          <a:latin typeface="+mj-lt"/>
                        </a:rPr>
                        <a:t>হারিয়ে</a:t>
                      </a:r>
                      <a:r>
                        <a:rPr lang="en-US" sz="2800" dirty="0">
                          <a:latin typeface="+mj-lt"/>
                        </a:rPr>
                        <a:t> </a:t>
                      </a:r>
                      <a:r>
                        <a:rPr lang="en-US" sz="2800" dirty="0" err="1">
                          <a:latin typeface="+mj-lt"/>
                        </a:rPr>
                        <a:t>ফেলিছিল</a:t>
                      </a:r>
                      <a:endParaRPr lang="en-US" sz="28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90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buNone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Felt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অনুভব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করেছিল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10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buNone/>
                      </a:pPr>
                      <a:r>
                        <a:rPr lang="en-US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dying</a:t>
                      </a:r>
                      <a:endParaRPr lang="en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+mj-lt"/>
                        </a:rPr>
                        <a:t>মারা</a:t>
                      </a:r>
                      <a:r>
                        <a:rPr lang="en-US" sz="3200" dirty="0">
                          <a:latin typeface="+mj-lt"/>
                        </a:rPr>
                        <a:t> </a:t>
                      </a:r>
                      <a:r>
                        <a:rPr lang="en-US" sz="3200" dirty="0" err="1">
                          <a:latin typeface="+mj-lt"/>
                        </a:rPr>
                        <a:t>যাচ্ছে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404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60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1602B7-55C1-17B7-6E09-956831E74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1654-C475-4C82-FAEE-478750078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998" y="1331595"/>
            <a:ext cx="3435928" cy="8490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ill Sans MT" panose="020B0502020104020203" pitchFamily="34" charset="0"/>
                <a:cs typeface="NikoshBAN" panose="02000000000000000000" pitchFamily="2" charset="0"/>
              </a:rPr>
              <a:t>Opposite word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A14066-0F05-D9C7-40D4-68748B094DE2}"/>
              </a:ext>
            </a:extLst>
          </p:cNvPr>
          <p:cNvSpPr txBox="1">
            <a:spLocks/>
          </p:cNvSpPr>
          <p:nvPr/>
        </p:nvSpPr>
        <p:spPr>
          <a:xfrm>
            <a:off x="2063415" y="3180564"/>
            <a:ext cx="8175094" cy="1819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EF3279-A378-BCA8-4ABF-8A13602EA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452938"/>
              </p:ext>
            </p:extLst>
          </p:nvPr>
        </p:nvGraphicFramePr>
        <p:xfrm>
          <a:off x="2433782" y="2055943"/>
          <a:ext cx="7434360" cy="3017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58590">
                  <a:extLst>
                    <a:ext uri="{9D8B030D-6E8A-4147-A177-3AD203B41FA5}">
                      <a16:colId xmlns:a16="http://schemas.microsoft.com/office/drawing/2014/main" val="4149655726"/>
                    </a:ext>
                  </a:extLst>
                </a:gridCol>
                <a:gridCol w="1858590">
                  <a:extLst>
                    <a:ext uri="{9D8B030D-6E8A-4147-A177-3AD203B41FA5}">
                      <a16:colId xmlns:a16="http://schemas.microsoft.com/office/drawing/2014/main" val="917248508"/>
                    </a:ext>
                  </a:extLst>
                </a:gridCol>
                <a:gridCol w="1858590">
                  <a:extLst>
                    <a:ext uri="{9D8B030D-6E8A-4147-A177-3AD203B41FA5}">
                      <a16:colId xmlns:a16="http://schemas.microsoft.com/office/drawing/2014/main" val="2417826696"/>
                    </a:ext>
                  </a:extLst>
                </a:gridCol>
                <a:gridCol w="1858590">
                  <a:extLst>
                    <a:ext uri="{9D8B030D-6E8A-4147-A177-3AD203B41FA5}">
                      <a16:colId xmlns:a16="http://schemas.microsoft.com/office/drawing/2014/main" val="773844505"/>
                    </a:ext>
                  </a:extLst>
                </a:gridCol>
              </a:tblGrid>
              <a:tr h="49934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Meaning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/>
                        <a:t>Opposit</a:t>
                      </a:r>
                      <a:r>
                        <a:rPr lang="en-US" sz="2800" dirty="0"/>
                        <a:t> 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7620"/>
                  </a:ext>
                </a:extLst>
              </a:tr>
              <a:tr h="49934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In front of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সামনে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Behind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পিছনে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2069453"/>
                  </a:ext>
                </a:extLst>
              </a:tr>
              <a:tr h="49934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Small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ছোট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Big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বড়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3374041"/>
                  </a:ext>
                </a:extLst>
              </a:tr>
              <a:tr h="49934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Fast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দ্রুত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Slow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ধীরে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7547607"/>
                  </a:ext>
                </a:extLst>
              </a:tr>
              <a:tr h="499346">
                <a:tc>
                  <a:txBody>
                    <a:bodyPr/>
                    <a:lstStyle/>
                    <a:p>
                      <a:pPr algn="r"/>
                      <a:r>
                        <a:rPr lang="en-US" sz="2800" dirty="0">
                          <a:solidFill>
                            <a:srgbClr val="7030A0"/>
                          </a:solidFill>
                        </a:rPr>
                        <a:t>Regularly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নিয়মিত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Iregularly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>
                          <a:solidFill>
                            <a:srgbClr val="7030A0"/>
                          </a:solidFill>
                        </a:rPr>
                        <a:t>অনিয়মিত</a:t>
                      </a:r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9589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64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2788C-7499-E841-210D-5EC02DA1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281" y="2633920"/>
            <a:ext cx="5258028" cy="206277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Gill Sans MT" panose="020B0502020104020203" pitchFamily="34" charset="0"/>
                <a:cs typeface="NikoshBAN" panose="02000000000000000000" pitchFamily="2" charset="0"/>
              </a:rPr>
              <a:t>Opposite word From Your Text Book</a:t>
            </a:r>
            <a:br>
              <a:rPr lang="en-US" sz="3600" b="1" dirty="0">
                <a:solidFill>
                  <a:srgbClr val="7030A0"/>
                </a:solidFill>
                <a:latin typeface="Gill Sans MT" panose="020B0502020104020203" pitchFamily="34" charset="0"/>
                <a:cs typeface="NikoshBAN" panose="02000000000000000000" pitchFamily="2" charset="0"/>
              </a:rPr>
            </a:br>
            <a:r>
              <a:rPr lang="en-US" sz="3600" b="1" dirty="0">
                <a:solidFill>
                  <a:srgbClr val="7030A0"/>
                </a:solidFill>
                <a:latin typeface="Gill Sans MT" panose="020B0502020104020203" pitchFamily="34" charset="0"/>
                <a:cs typeface="NikoshBAN" panose="02000000000000000000" pitchFamily="2" charset="0"/>
              </a:rPr>
              <a:t>Page No: 38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/>
      </p:transition>
    </mc:Choice>
    <mc:Fallback xmlns="">
      <p:transition spd="slow">
        <p:blinds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3004</TotalTime>
  <Words>442</Words>
  <Application>Microsoft Office PowerPoint</Application>
  <PresentationFormat>Widescreen</PresentationFormat>
  <Paragraphs>101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Broadway</vt:lpstr>
      <vt:lpstr>Calibri</vt:lpstr>
      <vt:lpstr>Calibri Light</vt:lpstr>
      <vt:lpstr>Gill Sans MT</vt:lpstr>
      <vt:lpstr>More Sugar</vt:lpstr>
      <vt:lpstr>MV Boli</vt:lpstr>
      <vt:lpstr>NikoshBAN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8.3.1</vt:lpstr>
      <vt:lpstr> TEACHER’S READING  </vt:lpstr>
      <vt:lpstr>PowerPoint Presentation</vt:lpstr>
      <vt:lpstr>Rina told her friends Taslima and Monir about how she enjoyed the gardening. </vt:lpstr>
      <vt:lpstr>After that, her friends also started gardening. Let’s know about their garden. </vt:lpstr>
      <vt:lpstr>Taslima planted some flower plants in her small garden in front of her house. Then, she watered the plants regularly. </vt:lpstr>
      <vt:lpstr>Her flower plants grew fast and bloomed quickly. She was happy to see the colourful flowers. </vt:lpstr>
      <vt:lpstr>Monir Started a vegetable garden in a big land behind his house. He planted tomatoes, green leaves and beans. </vt:lpstr>
      <vt:lpstr>He tried to take care of his garden. But, he watered the plants irregularly. So, growth of vegetable plant was slow.</vt:lpstr>
      <vt:lpstr>Some of them faded away. He felt sad to see the vegetables plants dying.</vt:lpstr>
      <vt:lpstr>Vocabulary</vt:lpstr>
      <vt:lpstr>Vocabulary</vt:lpstr>
      <vt:lpstr>Vocabulary</vt:lpstr>
      <vt:lpstr>Vocabulary</vt:lpstr>
      <vt:lpstr>Opposite word</vt:lpstr>
      <vt:lpstr>Opposite word From Your Text Book Page No: 38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JGPS</dc:creator>
  <cp:lastModifiedBy>Pedp4 WPBX5105GRF032202655</cp:lastModifiedBy>
  <cp:revision>71</cp:revision>
  <dcterms:created xsi:type="dcterms:W3CDTF">2026-05-28T04:38:00Z</dcterms:created>
  <dcterms:modified xsi:type="dcterms:W3CDTF">2026-07-07T07:09:27Z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1033-12.1.0.26372</vt:lpwstr>
  </property>
  <property fmtid="{D5CDD505-2E9C-101B-9397-08002B2CF9AE}" pid="3" name="ICV">
    <vt:lpwstr>C66D3445686243C78430327DB0030B6C_13</vt:lpwstr>
  </property>
</Properties>
</file>