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73" r:id="rId2"/>
    <p:sldId id="267" r:id="rId3"/>
    <p:sldId id="271" r:id="rId4"/>
    <p:sldId id="269" r:id="rId5"/>
    <p:sldId id="256" r:id="rId6"/>
    <p:sldId id="268" r:id="rId7"/>
    <p:sldId id="258" r:id="rId8"/>
    <p:sldId id="257" r:id="rId9"/>
    <p:sldId id="259" r:id="rId10"/>
    <p:sldId id="260" r:id="rId11"/>
    <p:sldId id="261" r:id="rId12"/>
    <p:sldId id="262" r:id="rId13"/>
    <p:sldId id="263" r:id="rId14"/>
    <p:sldId id="272" r:id="rId15"/>
    <p:sldId id="270" r:id="rId16"/>
    <p:sldId id="265" r:id="rId17"/>
  </p:sldIdLst>
  <p:sldSz cx="12192000" cy="6858000"/>
  <p:notesSz cx="6858000" cy="9144000"/>
  <p:embeddedFontLst>
    <p:embeddedFont>
      <p:font typeface="Hind Siliguri" charset="0"/>
      <p:regular r:id="rId19"/>
      <p:bold r:id="rId20"/>
    </p:embeddedFont>
    <p:embeddedFont>
      <p:font typeface="NikoshBAN" pitchFamily="2" charset="0"/>
      <p:regular r:id="rId21"/>
    </p:embeddedFont>
    <p:embeddedFont>
      <p:font typeface="Wingdings 3" pitchFamily="18" charset="2"/>
      <p:regular r:id="rId22"/>
    </p:embeddedFont>
    <p:embeddedFont>
      <p:font typeface="Calibri" pitchFamily="34" charset="0"/>
      <p:regular r:id="rId23"/>
      <p:bold r:id="rId24"/>
      <p:italic r:id="rId25"/>
      <p:boldItalic r:id="rId26"/>
    </p:embeddedFont>
    <p:embeddedFont>
      <p:font typeface="Arial Narrow" pitchFamily="3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05AC6DEE-C436-454C-A851-993F4EF8AE97}">
  <a:tblStyle styleId="{05AC6DEE-C436-454C-A851-993F4EF8AE9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629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6208142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ultan56017@gmail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779254542748888385odcu9u7q-voicemaker.in-speech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85765" y="2370709"/>
            <a:ext cx="487363" cy="487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757064" y="3304104"/>
            <a:ext cx="19447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Voicemaker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দিয়ে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তৈরি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82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49519" y="-219919"/>
            <a:ext cx="4463656" cy="7164729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75" y="0"/>
            <a:ext cx="856944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770069" y="359174"/>
            <a:ext cx="3622556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dirty="0" smtClean="0">
              <a:solidFill>
                <a:srgbClr val="2F02AE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solidFill>
                  <a:srgbClr val="2F02AE"/>
                </a:solidFill>
                <a:latin typeface="NikoshBAN" pitchFamily="2" charset="0"/>
                <a:cs typeface="NikoshBAN" pitchFamily="2" charset="0"/>
              </a:rPr>
              <a:t>সুলতান </a:t>
            </a:r>
            <a:r>
              <a:rPr lang="bn-BD" sz="2800" dirty="0">
                <a:solidFill>
                  <a:srgbClr val="2F02AE"/>
                </a:solidFill>
                <a:latin typeface="NikoshBAN" pitchFamily="2" charset="0"/>
                <a:cs typeface="NikoshBAN" pitchFamily="2" charset="0"/>
              </a:rPr>
              <a:t>আহমেদ</a:t>
            </a:r>
          </a:p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বিএসসি(অনার্স), এমএসসি (বোটানী)</a:t>
            </a:r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অধ্যাপক</a:t>
            </a:r>
            <a:r>
              <a:rPr lang="bn-BD" sz="2000" dirty="0">
                <a:latin typeface="NikoshBAN" pitchFamily="2" charset="0"/>
                <a:cs typeface="NikoshBAN" pitchFamily="2" charset="0"/>
              </a:rPr>
              <a:t>, আইসিটি</a:t>
            </a:r>
          </a:p>
          <a:p>
            <a:pPr algn="ctr"/>
            <a:r>
              <a:rPr lang="bn-BD" sz="2000" dirty="0">
                <a:latin typeface="NikoshBAN" pitchFamily="2" charset="0"/>
                <a:cs typeface="NikoshBAN" pitchFamily="2" charset="0"/>
              </a:rPr>
              <a:t>পাকুন্দিয়া আদর্শ মহিলা কলেজ</a:t>
            </a:r>
          </a:p>
          <a:p>
            <a:pPr algn="ctr"/>
            <a:r>
              <a:rPr lang="bn-BD" sz="1600" dirty="0">
                <a:latin typeface="NikoshBAN" pitchFamily="2" charset="0"/>
                <a:cs typeface="NikoshBAN" pitchFamily="2" charset="0"/>
              </a:rPr>
              <a:t>পাকুন্দিয়া, কিশোরগঞ্জ।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2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dirty="0">
                <a:latin typeface="Arial Narrow" pitchFamily="34" charset="0"/>
                <a:cs typeface="NikoshBAN" pitchFamily="2" charset="0"/>
              </a:rPr>
              <a:t>         </a:t>
            </a:r>
            <a:r>
              <a:rPr lang="en-US" dirty="0" err="1" smtClean="0">
                <a:latin typeface="Arial Narrow" pitchFamily="34" charset="0"/>
                <a:cs typeface="NikoshBAN" pitchFamily="2" charset="0"/>
                <a:hlinkClick r:id="rId3"/>
              </a:rPr>
              <a:t>sultan56017@gmail.com</a:t>
            </a:r>
            <a:endParaRPr lang="en-US" dirty="0" smtClean="0">
              <a:latin typeface="Arial Narrow" pitchFamily="34" charset="0"/>
              <a:cs typeface="NikoshBAN" pitchFamily="2" charset="0"/>
            </a:endParaRPr>
          </a:p>
          <a:p>
            <a:pPr algn="ctr"/>
            <a:endParaRPr lang="en-US" sz="2000" dirty="0">
              <a:latin typeface="Arial Narrow" pitchFamily="34" charset="0"/>
              <a:cs typeface="NikoshBAN" pitchFamily="2" charset="0"/>
            </a:endParaRPr>
          </a:p>
          <a:p>
            <a:pPr algn="ctr"/>
            <a:endParaRPr lang="en-US" sz="2000" dirty="0" smtClean="0">
              <a:latin typeface="Arial Narrow" pitchFamily="34" charset="0"/>
              <a:cs typeface="NikoshBAN" pitchFamily="2" charset="0"/>
            </a:endParaRPr>
          </a:p>
          <a:p>
            <a:pPr algn="ctr"/>
            <a:endParaRPr lang="en-US" sz="2000" dirty="0">
              <a:latin typeface="Arial Narrow" pitchFamily="34" charset="0"/>
              <a:cs typeface="NikoshBAN" pitchFamily="2" charset="0"/>
            </a:endParaRPr>
          </a:p>
          <a:p>
            <a:pPr algn="ctr"/>
            <a:r>
              <a:rPr lang="bn-BD" sz="2000" dirty="0">
                <a:latin typeface="NikoshBAN" pitchFamily="2" charset="0"/>
                <a:cs typeface="NikoshBAN" pitchFamily="2" charset="0"/>
              </a:rPr>
              <a:t>শ্রেণিঃ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অনার্স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১ম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বর্ষ</a:t>
            </a:r>
            <a:endParaRPr lang="bn-BD" sz="20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000" dirty="0"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প্রযুক্তি</a:t>
            </a:r>
            <a:endParaRPr lang="bn-BD" sz="20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000" dirty="0"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নবম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ফ্রিল্যান্সিং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এন্ড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অনলাইন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ক্যারিয়ার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ডেভেলপমেন্ট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)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)</a:t>
            </a:r>
            <a:endParaRPr lang="bn-BD" sz="20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000" dirty="0">
                <a:latin typeface="NikoshBAN" pitchFamily="2" charset="0"/>
                <a:cs typeface="NikoshBAN" pitchFamily="2" charset="0"/>
              </a:rPr>
              <a:t>সময়ঃ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৪৫মিনিট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0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b="1" i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Chatgpt</a:t>
            </a:r>
            <a:r>
              <a:rPr lang="en-US" sz="2000" b="1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i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000" b="1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i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সহযোগিতায়</a:t>
            </a:r>
            <a:r>
              <a:rPr lang="en-US" sz="2000" b="1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i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2000" b="1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i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নেয়া</a:t>
            </a:r>
            <a:endParaRPr lang="bn-BD" sz="2000" b="1" i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000" dirty="0" smtClean="0">
              <a:latin typeface="Arial Narrow" pitchFamily="34" charset="0"/>
              <a:cs typeface="NikoshBAN" pitchFamily="2" charset="0"/>
            </a:endParaRPr>
          </a:p>
          <a:p>
            <a:endParaRPr lang="en-US" sz="2000" dirty="0">
              <a:latin typeface="Arial Narrow" pitchFamily="34" charset="0"/>
              <a:cs typeface="NikoshBAN" pitchFamily="2" charset="0"/>
            </a:endParaRPr>
          </a:p>
          <a:p>
            <a:endParaRPr lang="en-US" sz="2000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84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62" b="12486"/>
          <a:stretch/>
        </p:blipFill>
        <p:spPr>
          <a:xfrm>
            <a:off x="952500" y="1030146"/>
            <a:ext cx="10058400" cy="4838219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229860" y="4460240"/>
            <a:ext cx="1361440" cy="254000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7030A0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999830" y="6180872"/>
            <a:ext cx="24016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i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Chatgpt</a:t>
            </a:r>
            <a:r>
              <a:rPr lang="en-US" b="1" i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b="1" i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সহযোগিতায়</a:t>
            </a:r>
            <a:r>
              <a:rPr lang="en-US" b="1" i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b="1" i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নেয়া</a:t>
            </a:r>
            <a:endParaRPr lang="bn-BD" b="1" i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21720" y="182105"/>
            <a:ext cx="5155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 দ্বারা কি বুঝানো হয়েছে-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15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43290" y="1397675"/>
            <a:ext cx="963785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:</a:t>
            </a:r>
          </a:p>
          <a:p>
            <a:endParaRPr lang="en-US" sz="20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—</a:t>
            </a:r>
          </a:p>
          <a:p>
            <a:endParaRPr lang="en-US" sz="1600" dirty="0">
              <a:latin typeface="NikoshBAN" pitchFamily="2" charset="0"/>
              <a:cs typeface="NikoshBAN" pitchFamily="2" charset="0"/>
            </a:endParaRPr>
          </a:p>
          <a:p>
            <a:pPr lvl="0" algn="just" fontAlgn="base"/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3"/>
              </a:rPr>
              <a:t>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ফ্রিল্যান্সিংয়ের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ধারণা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চাকরি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ফ্রিল্যান্সিংয়ের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মৌলিক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শনাক্ত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lvl="0" algn="just" fontAlgn="base"/>
            <a:r>
              <a:rPr lang="en-US" sz="2800" dirty="0">
                <a:latin typeface="NikoshBAN" pitchFamily="2" charset="0"/>
                <a:cs typeface="NikoshBAN" pitchFamily="2" charset="0"/>
                <a:sym typeface="Wingdings 3"/>
              </a:rPr>
              <a:t>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ফ্রিল্যান্সিংয়ের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কাজের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ক্ষেত্র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 lvl="0" algn="just" fontAlgn="base"/>
            <a:r>
              <a:rPr lang="en-US" sz="2800" dirty="0">
                <a:latin typeface="NikoshBAN" pitchFamily="2" charset="0"/>
                <a:cs typeface="NikoshBAN" pitchFamily="2" charset="0"/>
                <a:sym typeface="Wingdings 3"/>
              </a:rPr>
              <a:t>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নিজের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দক্ষতা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অনুযায়ী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উপযুক্ত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ফ্রিল্যান্সিং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ক্ষেত্র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নির্বাচন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ভবিষ্য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কর্মসংস্থানে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ফ্রিল্যান্সিংয়ের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ভূমিকা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বুঝতে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2" name="Rectangle 1"/>
          <p:cNvSpPr/>
          <p:nvPr/>
        </p:nvSpPr>
        <p:spPr>
          <a:xfrm>
            <a:off x="1632039" y="1979272"/>
            <a:ext cx="1643593" cy="606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534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0" y="-1905000"/>
            <a:ext cx="57150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765333" y="1908869"/>
            <a:ext cx="10661332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 dirty="0" err="1">
                <a:solidFill>
                  <a:srgbClr val="0284C7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ফ্রিল্যান্সিং</a:t>
            </a:r>
            <a:r>
              <a:rPr lang="en-US" sz="6000" b="1" i="0" u="none" strike="noStrike" cap="none" dirty="0">
                <a:solidFill>
                  <a:srgbClr val="0284C7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ও </a:t>
            </a:r>
            <a:r>
              <a:rPr lang="en-US" sz="6000" b="1" i="0" u="none" strike="noStrike" cap="none" dirty="0" err="1">
                <a:solidFill>
                  <a:srgbClr val="0284C7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এর</a:t>
            </a:r>
            <a:r>
              <a:rPr lang="en-US" sz="6000" b="1" i="0" u="none" strike="noStrike" cap="none" dirty="0">
                <a:solidFill>
                  <a:srgbClr val="0284C7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6000" b="1" i="0" u="none" strike="noStrike" cap="none" dirty="0" err="1">
                <a:solidFill>
                  <a:srgbClr val="0284C7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কাজের</a:t>
            </a:r>
            <a:r>
              <a:rPr lang="en-US" sz="6000" b="1" i="0" u="none" strike="noStrike" cap="none" dirty="0">
                <a:solidFill>
                  <a:srgbClr val="0284C7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6000" b="1" i="0" u="none" strike="noStrike" cap="none" dirty="0" err="1">
                <a:solidFill>
                  <a:srgbClr val="0284C7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ক্ষেত্রসমূহ</a:t>
            </a:r>
            <a:endParaRPr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396644" y="3025666"/>
            <a:ext cx="5398711" cy="787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 err="1">
                <a:solidFill>
                  <a:srgbClr val="64748B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তথ্য</a:t>
            </a:r>
            <a:r>
              <a:rPr lang="en-US" sz="3200" b="0" i="0" u="none" strike="noStrike" cap="none" dirty="0">
                <a:solidFill>
                  <a:srgbClr val="64748B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ও </a:t>
            </a:r>
            <a:r>
              <a:rPr lang="en-US" sz="3200" b="0" i="0" u="none" strike="noStrike" cap="none" dirty="0" err="1">
                <a:solidFill>
                  <a:srgbClr val="64748B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যোগাযোগ</a:t>
            </a:r>
            <a:r>
              <a:rPr lang="en-US" sz="3200" b="0" i="0" u="none" strike="noStrike" cap="none" dirty="0">
                <a:solidFill>
                  <a:srgbClr val="64748B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200" b="0" i="0" u="none" strike="noStrike" cap="none" dirty="0" err="1">
                <a:solidFill>
                  <a:srgbClr val="64748B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প্রযুক্তি</a:t>
            </a:r>
            <a:r>
              <a:rPr lang="en-US" sz="3200" b="0" i="0" u="none" strike="noStrike" cap="none" dirty="0">
                <a:solidFill>
                  <a:srgbClr val="64748B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| </a:t>
            </a:r>
            <a:r>
              <a:rPr lang="en-US" sz="3200" b="0" i="0" u="none" strike="noStrike" cap="none" dirty="0" err="1">
                <a:solidFill>
                  <a:srgbClr val="64748B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অনার্স</a:t>
            </a:r>
            <a:r>
              <a:rPr lang="en-US" sz="3200" b="0" i="0" u="none" strike="noStrike" cap="none" dirty="0">
                <a:solidFill>
                  <a:srgbClr val="64748B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200" b="0" i="0" u="none" strike="noStrike" cap="none" dirty="0" err="1">
                <a:solidFill>
                  <a:srgbClr val="64748B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১ম</a:t>
            </a:r>
            <a:r>
              <a:rPr lang="en-US" sz="3200" b="0" i="0" u="none" strike="noStrike" cap="none" dirty="0">
                <a:solidFill>
                  <a:srgbClr val="64748B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200" b="0" i="0" u="none" strike="noStrike" cap="none" dirty="0" err="1">
                <a:solidFill>
                  <a:srgbClr val="64748B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বর্ষ</a:t>
            </a:r>
            <a:endParaRPr sz="1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5381625" y="3813574"/>
            <a:ext cx="1428750" cy="4762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5947" y="1679012"/>
            <a:ext cx="7772400" cy="1470025"/>
          </a:xfrm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ভিডিওটি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fireflai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)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7026086"/>
              </p:ext>
            </p:extLst>
          </p:nvPr>
        </p:nvGraphicFramePr>
        <p:xfrm>
          <a:off x="5303134" y="3032125"/>
          <a:ext cx="914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7" name="Packager Shell Object" showAsIcon="1" r:id="rId3" imgW="914400" imgH="792360" progId="Package">
                  <p:embed/>
                </p:oleObj>
              </mc:Choice>
              <mc:Fallback>
                <p:oleObj name="Packager Shell Object" showAsIcon="1" r:id="rId3" imgW="914400" imgH="7923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03134" y="3032125"/>
                        <a:ext cx="914400" cy="792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274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625179"/>
            <a:ext cx="5381625" cy="2731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8875" y="2625179"/>
            <a:ext cx="5381625" cy="273159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/>
        </p:nvSpPr>
        <p:spPr>
          <a:xfrm>
            <a:off x="762000" y="571500"/>
            <a:ext cx="11401425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ফ্রিল্যান্সিং</a:t>
            </a:r>
            <a:r>
              <a:rPr lang="en-US" sz="4000" b="1" i="0" u="none" strike="noStrike" cap="none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কী</a:t>
            </a:r>
            <a:r>
              <a:rPr lang="en-US" sz="4000" b="1" i="0" u="none" strike="noStrike" cap="none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?</a:t>
            </a:r>
            <a:endParaRPr sz="1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8" name="Google Shape;108;p15"/>
          <p:cNvSpPr/>
          <p:nvPr/>
        </p:nvSpPr>
        <p:spPr>
          <a:xfrm>
            <a:off x="571500" y="571500"/>
            <a:ext cx="95250" cy="74295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" name="Google Shape;109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52762" y="2920454"/>
            <a:ext cx="41910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5"/>
          <p:cNvSpPr txBox="1"/>
          <p:nvPr/>
        </p:nvSpPr>
        <p:spPr>
          <a:xfrm>
            <a:off x="746998" y="3587204"/>
            <a:ext cx="503062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মুক্ত</a:t>
            </a:r>
            <a:r>
              <a:rPr lang="en-US" sz="2800" b="1" i="0" u="none" strike="noStrike" cap="none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1" i="0" u="none" strike="noStrike" cap="none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পেশা</a:t>
            </a:r>
            <a:endParaRPr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866775" y="4101554"/>
            <a:ext cx="4791075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কোনো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নির্দিষ্ট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প্রতিষ্ঠানের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অধীনে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না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থেকে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স্বাধীনভাবে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কাজ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করাকে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ফ্রিল্যান্সিং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বলে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।</a:t>
            </a:r>
            <a:endParaRPr sz="2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2" name="Google Shape;112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691562" y="2920454"/>
            <a:ext cx="476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5"/>
          <p:cNvSpPr txBox="1"/>
          <p:nvPr/>
        </p:nvSpPr>
        <p:spPr>
          <a:xfrm>
            <a:off x="6414373" y="3587204"/>
            <a:ext cx="503062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বৈশ্বিক</a:t>
            </a:r>
            <a:r>
              <a:rPr lang="en-US" sz="2800" b="1" i="0" u="none" strike="noStrike" cap="none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1" i="0" u="none" strike="noStrike" cap="none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সুযোগ</a:t>
            </a:r>
            <a:endParaRPr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4" name="Google Shape;114;p15"/>
          <p:cNvSpPr txBox="1"/>
          <p:nvPr/>
        </p:nvSpPr>
        <p:spPr>
          <a:xfrm>
            <a:off x="6534150" y="4101553"/>
            <a:ext cx="4791075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ইন্টারনেটের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মাধ্যমে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ঘরে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বসেই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বিশ্বের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যেকোনো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দেশের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ক্লায়েন্টের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কাজ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করা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সম্ভব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।</a:t>
            </a:r>
            <a:endParaRPr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/>
        </p:nvSpPr>
        <p:spPr>
          <a:xfrm>
            <a:off x="762000" y="571500"/>
            <a:ext cx="11401425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কাজের ধারণায় পরিবর্তন</a:t>
            </a:r>
            <a:endParaRPr/>
          </a:p>
        </p:txBody>
      </p:sp>
      <p:sp>
        <p:nvSpPr>
          <p:cNvPr id="94" name="Google Shape;94;p14"/>
          <p:cNvSpPr/>
          <p:nvPr/>
        </p:nvSpPr>
        <p:spPr>
          <a:xfrm>
            <a:off x="571500" y="571500"/>
            <a:ext cx="95250" cy="74295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1671095" y="5531147"/>
            <a:ext cx="834100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প্রথাগত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৯টা-৫টার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অফিসের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গণ্ডি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পেরিয়ে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কাজ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এখন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অনেক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বেশি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স্বাধীন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।</a:t>
            </a:r>
            <a:endParaRPr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1929625" y="5799599"/>
            <a:ext cx="5286375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0" rIns="0" bIns="0" anchor="t" anchorCtr="0">
            <a:spAutoFit/>
          </a:bodyPr>
          <a:lstStyle/>
          <a:p>
            <a:pPr marL="0" marR="0" lvl="0" indent="0" algn="l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ডেস্কে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বসে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কাজ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বনাম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মুক্ত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পরিবেশে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কাজ</a:t>
            </a:r>
            <a:endParaRPr sz="1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1914158" y="6329181"/>
            <a:ext cx="52863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ল্যাপটপ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ও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ইন্টারনেটের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শক্তি</a:t>
            </a:r>
            <a:endParaRPr sz="1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9" name="Google Shape;99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1025" y="6022521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1025" y="6388191"/>
            <a:ext cx="228600" cy="2476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239302"/>
              </p:ext>
            </p:extLst>
          </p:nvPr>
        </p:nvGraphicFramePr>
        <p:xfrm>
          <a:off x="876300" y="1140830"/>
          <a:ext cx="10802556" cy="4302826"/>
        </p:xfrm>
        <a:graphic>
          <a:graphicData uri="http://schemas.openxmlformats.org/drawingml/2006/table">
            <a:tbl>
              <a:tblPr/>
              <a:tblGrid>
                <a:gridCol w="3893045"/>
                <a:gridCol w="2887557"/>
                <a:gridCol w="4021954"/>
              </a:tblGrid>
              <a:tr h="492826">
                <a:tc>
                  <a:txBody>
                    <a:bodyPr/>
                    <a:lstStyle/>
                    <a:p>
                      <a:r>
                        <a:rPr lang="as-IN" sz="2000" b="0" dirty="0">
                          <a:latin typeface="NikoshBAN" pitchFamily="2" charset="0"/>
                          <a:cs typeface="NikoshBAN" pitchFamily="2" charset="0"/>
                        </a:rPr>
                        <a:t>বিষয়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2000" b="0" dirty="0">
                          <a:latin typeface="NikoshBAN" pitchFamily="2" charset="0"/>
                          <a:cs typeface="NikoshBAN" pitchFamily="2" charset="0"/>
                        </a:rPr>
                        <a:t>রিমোট কাজ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2000" b="0">
                          <a:latin typeface="NikoshBAN" pitchFamily="2" charset="0"/>
                          <a:cs typeface="NikoshBAN" pitchFamily="2" charset="0"/>
                        </a:rPr>
                        <a:t>অফিসে কাজ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as-IN" sz="2000" b="0" dirty="0">
                          <a:latin typeface="NikoshBAN" pitchFamily="2" charset="0"/>
                          <a:cs typeface="NikoshBAN" pitchFamily="2" charset="0"/>
                        </a:rPr>
                        <a:t>যোগাযোগ (</a:t>
                      </a:r>
                      <a:r>
                        <a:rPr lang="en-US" sz="2000" b="0" dirty="0">
                          <a:latin typeface="NikoshBAN" pitchFamily="2" charset="0"/>
                          <a:cs typeface="NikoshBAN" pitchFamily="2" charset="0"/>
                        </a:rPr>
                        <a:t>Communication)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2000" b="0" dirty="0">
                          <a:latin typeface="NikoshBAN" pitchFamily="2" charset="0"/>
                          <a:cs typeface="NikoshBAN" pitchFamily="2" charset="0"/>
                        </a:rPr>
                        <a:t>মেসেজ বা অনলাইনে যোগাযোগ হয়, উত্তর পেতে সময় লাগতে পারে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2000" b="0">
                          <a:latin typeface="NikoshBAN" pitchFamily="2" charset="0"/>
                          <a:cs typeface="NikoshBAN" pitchFamily="2" charset="0"/>
                        </a:rPr>
                        <a:t>সরাসরি মুখোমুখি কথা বলা যায়, দ্রুত উত্তর পাওয়া যায়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as-IN" sz="2000" b="0" dirty="0">
                          <a:latin typeface="NikoshBAN" pitchFamily="2" charset="0"/>
                          <a:cs typeface="NikoshBAN" pitchFamily="2" charset="0"/>
                        </a:rPr>
                        <a:t>কাজের স্থান (</a:t>
                      </a:r>
                      <a:r>
                        <a:rPr lang="en-US" sz="2000" b="0" dirty="0">
                          <a:latin typeface="NikoshBAN" pitchFamily="2" charset="0"/>
                          <a:cs typeface="NikoshBAN" pitchFamily="2" charset="0"/>
                        </a:rPr>
                        <a:t>Workspace)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2000" b="0" dirty="0">
                          <a:latin typeface="NikoshBAN" pitchFamily="2" charset="0"/>
                          <a:cs typeface="NikoshBAN" pitchFamily="2" charset="0"/>
                        </a:rPr>
                        <a:t>বাসা, ক্যাফে বা যেকোনো সুবিধাজনক জায়গা থেকে কাজ করা যায়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2000" b="0" dirty="0">
                          <a:latin typeface="NikoshBAN" pitchFamily="2" charset="0"/>
                          <a:cs typeface="NikoshBAN" pitchFamily="2" charset="0"/>
                        </a:rPr>
                        <a:t>নির্দিষ্ট অফিস বা কর্মস্থলে কাজ করতে হয়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as-IN" sz="2000" b="0" dirty="0">
                          <a:latin typeface="NikoshBAN" pitchFamily="2" charset="0"/>
                          <a:cs typeface="NikoshBAN" pitchFamily="2" charset="0"/>
                        </a:rPr>
                        <a:t>সময় ব্যবস্থাপনা (</a:t>
                      </a:r>
                      <a:r>
                        <a:rPr lang="en-US" sz="2000" b="0" dirty="0">
                          <a:latin typeface="NikoshBAN" pitchFamily="2" charset="0"/>
                          <a:cs typeface="NikoshBAN" pitchFamily="2" charset="0"/>
                        </a:rPr>
                        <a:t>Time Flexibility)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2000" b="0" dirty="0">
                          <a:latin typeface="NikoshBAN" pitchFamily="2" charset="0"/>
                          <a:cs typeface="NikoshBAN" pitchFamily="2" charset="0"/>
                        </a:rPr>
                        <a:t>নিজের সুবিধামতো সময়ে কাজ করা যায়, ফলাফল গুরুত্বপূর্ণ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2000" b="0" dirty="0">
                          <a:latin typeface="NikoshBAN" pitchFamily="2" charset="0"/>
                          <a:cs typeface="NikoshBAN" pitchFamily="2" charset="0"/>
                        </a:rPr>
                        <a:t>নির্দিষ্ট সময় (যেমন সকাল ৯টা–বিকাল ৫টা) মেনে কাজ করতে হয়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as-IN" sz="2000" b="0" dirty="0">
                          <a:latin typeface="NikoshBAN" pitchFamily="2" charset="0"/>
                          <a:cs typeface="NikoshBAN" pitchFamily="2" charset="0"/>
                        </a:rPr>
                        <a:t>কাজের মূল্যায়ন (</a:t>
                      </a:r>
                      <a:r>
                        <a:rPr lang="en-US" sz="2000" b="0" dirty="0">
                          <a:latin typeface="NikoshBAN" pitchFamily="2" charset="0"/>
                          <a:cs typeface="NikoshBAN" pitchFamily="2" charset="0"/>
                        </a:rPr>
                        <a:t>Performance Measurement)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2000" b="0">
                          <a:latin typeface="NikoshBAN" pitchFamily="2" charset="0"/>
                          <a:cs typeface="NikoshBAN" pitchFamily="2" charset="0"/>
                        </a:rPr>
                        <a:t>কাজের ফলাফল বা আউটপুট বেশি গুরুত্ব পায়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2000" b="0" dirty="0">
                          <a:latin typeface="NikoshBAN" pitchFamily="2" charset="0"/>
                          <a:cs typeface="NikoshBAN" pitchFamily="2" charset="0"/>
                        </a:rPr>
                        <a:t>অফিসে উপস্থিতি বেশি গুরুত্ব পায়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as-IN" sz="2000" b="0" dirty="0">
                          <a:latin typeface="NikoshBAN" pitchFamily="2" charset="0"/>
                          <a:cs typeface="NikoshBAN" pitchFamily="2" charset="0"/>
                        </a:rPr>
                        <a:t>সহযোগিতা (</a:t>
                      </a:r>
                      <a:r>
                        <a:rPr lang="en-US" sz="2000" b="0" dirty="0">
                          <a:latin typeface="NikoshBAN" pitchFamily="2" charset="0"/>
                          <a:cs typeface="NikoshBAN" pitchFamily="2" charset="0"/>
                        </a:rPr>
                        <a:t>Collaboration)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2000" b="0">
                          <a:latin typeface="NikoshBAN" pitchFamily="2" charset="0"/>
                          <a:cs typeface="NikoshBAN" pitchFamily="2" charset="0"/>
                        </a:rPr>
                        <a:t>ভিডিও কল ও ডিজিটাল টুল ব্যবহার করে কাজ হয়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2000" b="0" dirty="0">
                          <a:latin typeface="NikoshBAN" pitchFamily="2" charset="0"/>
                          <a:cs typeface="NikoshBAN" pitchFamily="2" charset="0"/>
                        </a:rPr>
                        <a:t>সরাসরি মিটিং ও আলোচনা করে কাজ হয়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Control 2"/>
          <p:cNvSpPr>
            <a:spLocks noChangeArrowheads="1" noChangeShapeType="1"/>
          </p:cNvSpPr>
          <p:nvPr/>
        </p:nvSpPr>
        <p:spPr bwMode="auto">
          <a:xfrm>
            <a:off x="457200" y="2201863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 txBox="1"/>
          <p:nvPr/>
        </p:nvSpPr>
        <p:spPr>
          <a:xfrm>
            <a:off x="762000" y="571500"/>
            <a:ext cx="11401425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 dirty="0" err="1" smtClean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চাকুরি</a:t>
            </a:r>
            <a:r>
              <a:rPr lang="en-US" sz="4400" b="1" i="0" u="none" strike="noStrike" cap="none" dirty="0" smtClean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4400" b="1" i="0" u="none" strike="noStrike" cap="none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বনাম</a:t>
            </a:r>
            <a:r>
              <a:rPr lang="en-US" sz="4400" b="1" i="0" u="none" strike="noStrike" cap="none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4400" b="1" i="0" u="none" strike="noStrike" cap="none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ফ্রিল্যান্সিং</a:t>
            </a:r>
            <a:endParaRPr sz="1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0" name="Google Shape;120;p16"/>
          <p:cNvSpPr/>
          <p:nvPr/>
        </p:nvSpPr>
        <p:spPr>
          <a:xfrm>
            <a:off x="571500" y="571500"/>
            <a:ext cx="95250" cy="74295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1" name="Google Shape;121;p16"/>
          <p:cNvGraphicFramePr/>
          <p:nvPr>
            <p:extLst>
              <p:ext uri="{D42A27DB-BD31-4B8C-83A1-F6EECF244321}">
                <p14:modId xmlns:p14="http://schemas.microsoft.com/office/powerpoint/2010/main" val="3861198135"/>
              </p:ext>
            </p:extLst>
          </p:nvPr>
        </p:nvGraphicFramePr>
        <p:xfrm>
          <a:off x="478902" y="1472818"/>
          <a:ext cx="11049000" cy="2981300"/>
        </p:xfrm>
        <a:graphic>
          <a:graphicData uri="http://schemas.openxmlformats.org/drawingml/2006/table">
            <a:tbl>
              <a:tblPr firstRow="1" bandRow="1">
                <a:noFill/>
                <a:tableStyleId>{05AC6DEE-C436-454C-A851-993F4EF8AE97}</a:tableStyleId>
              </a:tblPr>
              <a:tblGrid>
                <a:gridCol w="2516675"/>
                <a:gridCol w="3801975"/>
                <a:gridCol w="4730350"/>
              </a:tblGrid>
              <a:tr h="745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0" i="0" u="none" strike="noStrike" cap="none" dirty="0" err="1">
                          <a:solidFill>
                            <a:srgbClr val="FFFFFF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বৈশিষ্ট্য</a:t>
                      </a:r>
                      <a:endParaRPr sz="2400" b="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0" i="0" u="none" strike="noStrike" cap="none">
                          <a:solidFill>
                            <a:srgbClr val="FFFFFF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প্রথাগত চাকরি</a:t>
                      </a:r>
                      <a:endParaRPr sz="2400" b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0" i="0" u="none" strike="noStrike" cap="none">
                          <a:solidFill>
                            <a:srgbClr val="FFFFFF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ফ্রিল্যান্সিং</a:t>
                      </a:r>
                      <a:endParaRPr sz="2400" b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284C7"/>
                    </a:solidFill>
                  </a:tcPr>
                </a:tc>
              </a:tr>
              <a:tr h="745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i="0" u="none" strike="noStrike" cap="none" dirty="0" err="1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কাজের</a:t>
                      </a:r>
                      <a:r>
                        <a:rPr lang="en-US" sz="2800" b="0" i="0" u="none" strike="noStrike" cap="none" dirty="0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800" b="0" i="0" u="none" strike="noStrike" cap="none" dirty="0" err="1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সময়</a:t>
                      </a:r>
                      <a:endParaRPr sz="2400" b="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i="0" u="none" strike="noStrike" cap="none" dirty="0" err="1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নির্দিষ্ট</a:t>
                      </a:r>
                      <a:r>
                        <a:rPr lang="en-US" sz="2800" b="0" i="0" u="none" strike="noStrike" cap="none" dirty="0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(</a:t>
                      </a:r>
                      <a:r>
                        <a:rPr lang="en-US" sz="2800" b="0" i="0" u="none" strike="noStrike" cap="none" dirty="0" err="1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৯টা</a:t>
                      </a:r>
                      <a:r>
                        <a:rPr lang="en-US" sz="2800" b="0" i="0" u="none" strike="noStrike" cap="none" dirty="0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- </a:t>
                      </a:r>
                      <a:r>
                        <a:rPr lang="en-US" sz="2800" b="0" i="0" u="none" strike="noStrike" cap="none" dirty="0" err="1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৫টা</a:t>
                      </a:r>
                      <a:r>
                        <a:rPr lang="en-US" sz="2800" b="0" i="0" u="none" strike="noStrike" cap="none" dirty="0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)</a:t>
                      </a:r>
                      <a:endParaRPr sz="2400" b="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i="0" u="none" strike="noStrike" cap="none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সম্পূর্ণ নমনীয় (ফ্লেক্সিবল)</a:t>
                      </a:r>
                      <a:endParaRPr sz="2400" b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45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i="0" u="none" strike="noStrike" cap="none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কর্মক্ষেত্র</a:t>
                      </a:r>
                      <a:endParaRPr sz="2400" b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i="0" u="none" strike="noStrike" cap="none" dirty="0" err="1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নির্দিষ্ট</a:t>
                      </a:r>
                      <a:r>
                        <a:rPr lang="en-US" sz="2800" b="0" i="0" u="none" strike="noStrike" cap="none" dirty="0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800" b="0" i="0" u="none" strike="noStrike" cap="none" dirty="0" err="1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অফিস</a:t>
                      </a:r>
                      <a:endParaRPr sz="2400" b="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i="0" u="none" strike="noStrike" cap="none" dirty="0" err="1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যেকোনো</a:t>
                      </a:r>
                      <a:r>
                        <a:rPr lang="en-US" sz="2800" b="0" i="0" u="none" strike="noStrike" cap="none" dirty="0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800" b="0" i="0" u="none" strike="noStrike" cap="none" dirty="0" err="1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স্থান</a:t>
                      </a:r>
                      <a:r>
                        <a:rPr lang="en-US" sz="2800" b="0" i="0" u="none" strike="noStrike" cap="none" dirty="0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(</a:t>
                      </a:r>
                      <a:r>
                        <a:rPr lang="en-US" sz="2800" b="0" i="0" u="none" strike="noStrike" cap="none" dirty="0" err="1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বাড়ি</a:t>
                      </a:r>
                      <a:r>
                        <a:rPr lang="en-US" sz="2800" b="0" i="0" u="none" strike="noStrike" cap="none" dirty="0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/</a:t>
                      </a:r>
                      <a:r>
                        <a:rPr lang="en-US" sz="2800" b="0" i="0" u="none" strike="noStrike" cap="none" dirty="0" err="1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ক্যাফে</a:t>
                      </a:r>
                      <a:r>
                        <a:rPr lang="en-US" sz="2800" b="0" i="0" u="none" strike="noStrike" cap="none" dirty="0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)</a:t>
                      </a:r>
                      <a:endParaRPr sz="2400" b="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45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i="0" u="none" strike="noStrike" cap="none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আয়ের উৎস</a:t>
                      </a:r>
                      <a:endParaRPr sz="2400" b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i="0" u="none" strike="noStrike" cap="none" dirty="0" err="1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একটি</a:t>
                      </a:r>
                      <a:r>
                        <a:rPr lang="en-US" sz="2800" b="0" i="0" u="none" strike="noStrike" cap="none" dirty="0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800" b="0" i="0" u="none" strike="noStrike" cap="none" dirty="0" err="1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নির্দিষ্ট</a:t>
                      </a:r>
                      <a:r>
                        <a:rPr lang="en-US" sz="2800" b="0" i="0" u="none" strike="noStrike" cap="none" dirty="0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800" b="0" i="0" u="none" strike="noStrike" cap="none" dirty="0" err="1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প্রতিষ্ঠান</a:t>
                      </a:r>
                      <a:endParaRPr sz="2400" b="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i="0" u="none" strike="noStrike" cap="none" dirty="0" err="1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একাধিক</a:t>
                      </a:r>
                      <a:r>
                        <a:rPr lang="en-US" sz="2800" b="0" i="0" u="none" strike="noStrike" cap="none" dirty="0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 </a:t>
                      </a:r>
                      <a:r>
                        <a:rPr lang="en-US" sz="2800" b="0" i="0" u="none" strike="noStrike" cap="none" dirty="0" err="1">
                          <a:solidFill>
                            <a:srgbClr val="000000"/>
                          </a:solidFill>
                          <a:latin typeface="NikoshBAN" pitchFamily="2" charset="0"/>
                          <a:ea typeface="Hind Siliguri"/>
                          <a:cs typeface="NikoshBAN" pitchFamily="2" charset="0"/>
                          <a:sym typeface="Hind Siliguri"/>
                        </a:rPr>
                        <a:t>ক্লায়েন্ট</a:t>
                      </a:r>
                      <a:endParaRPr sz="2400" b="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22" name="Google Shape;122;p16"/>
          <p:cNvSpPr/>
          <p:nvPr/>
        </p:nvSpPr>
        <p:spPr>
          <a:xfrm>
            <a:off x="571500" y="4095750"/>
            <a:ext cx="2516683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6"/>
          <p:cNvSpPr/>
          <p:nvPr/>
        </p:nvSpPr>
        <p:spPr>
          <a:xfrm>
            <a:off x="3088183" y="4095750"/>
            <a:ext cx="3801963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6"/>
          <p:cNvSpPr/>
          <p:nvPr/>
        </p:nvSpPr>
        <p:spPr>
          <a:xfrm>
            <a:off x="6890146" y="4095750"/>
            <a:ext cx="4730353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571500" y="4829175"/>
            <a:ext cx="2516683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6"/>
          <p:cNvSpPr/>
          <p:nvPr/>
        </p:nvSpPr>
        <p:spPr>
          <a:xfrm>
            <a:off x="3088183" y="4829175"/>
            <a:ext cx="3801963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6"/>
          <p:cNvSpPr/>
          <p:nvPr/>
        </p:nvSpPr>
        <p:spPr>
          <a:xfrm>
            <a:off x="6890146" y="4829175"/>
            <a:ext cx="4730353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6"/>
          <p:cNvSpPr/>
          <p:nvPr/>
        </p:nvSpPr>
        <p:spPr>
          <a:xfrm>
            <a:off x="571500" y="5562600"/>
            <a:ext cx="2516683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6"/>
          <p:cNvSpPr/>
          <p:nvPr/>
        </p:nvSpPr>
        <p:spPr>
          <a:xfrm>
            <a:off x="6890146" y="5562600"/>
            <a:ext cx="4730353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7"/>
          <p:cNvSpPr txBox="1"/>
          <p:nvPr/>
        </p:nvSpPr>
        <p:spPr>
          <a:xfrm>
            <a:off x="295275" y="1854963"/>
            <a:ext cx="11601450" cy="2462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i="0" u="none" strike="noStrike" cap="none" dirty="0" err="1">
                <a:solidFill>
                  <a:srgbClr val="38BDF8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ফ্রিল্যান্সিংয়ের</a:t>
            </a:r>
            <a:r>
              <a:rPr lang="en-US" sz="8000" b="1" i="0" u="none" strike="noStrike" cap="none" dirty="0">
                <a:solidFill>
                  <a:srgbClr val="38BDF8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8000" b="1" i="0" u="none" strike="noStrike" cap="none" dirty="0" err="1">
                <a:solidFill>
                  <a:srgbClr val="38BDF8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প্রধান</a:t>
            </a:r>
            <a:r>
              <a:rPr lang="en-US" sz="8000" b="1" i="0" u="none" strike="noStrike" cap="none" dirty="0">
                <a:solidFill>
                  <a:srgbClr val="38BDF8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8000" b="1" i="0" u="none" strike="noStrike" cap="none" dirty="0" err="1">
                <a:solidFill>
                  <a:srgbClr val="38BDF8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কাজের</a:t>
            </a:r>
            <a:r>
              <a:rPr lang="en-US" sz="8000" b="1" i="0" u="none" strike="noStrike" cap="none" dirty="0">
                <a:solidFill>
                  <a:srgbClr val="38BDF8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8000" b="1" i="0" u="none" strike="noStrike" cap="none" dirty="0" err="1">
                <a:solidFill>
                  <a:srgbClr val="38BDF8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ক্ষেত্রসমূহ</a:t>
            </a:r>
            <a:endParaRPr sz="1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1695450"/>
            <a:ext cx="5381625" cy="2365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8875" y="1695450"/>
            <a:ext cx="5381625" cy="2365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4347120"/>
            <a:ext cx="5381625" cy="2365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38875" y="4347120"/>
            <a:ext cx="5381625" cy="236592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8"/>
          <p:cNvSpPr txBox="1"/>
          <p:nvPr/>
        </p:nvSpPr>
        <p:spPr>
          <a:xfrm>
            <a:off x="790575" y="617799"/>
            <a:ext cx="11401425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জনপ্রিয়</a:t>
            </a:r>
            <a:r>
              <a:rPr lang="en-US" sz="4000" b="1" i="0" u="none" strike="noStrike" cap="none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কাজের</a:t>
            </a:r>
            <a:r>
              <a:rPr lang="en-US" sz="4000" b="1" i="0" u="none" strike="noStrike" cap="none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4000" b="1" i="0" u="none" strike="noStrike" cap="none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ক্ষেত্র</a:t>
            </a:r>
            <a:endParaRPr sz="1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6" name="Google Shape;146;p18"/>
          <p:cNvSpPr/>
          <p:nvPr/>
        </p:nvSpPr>
        <p:spPr>
          <a:xfrm>
            <a:off x="571500" y="571500"/>
            <a:ext cx="95250" cy="74295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024187" y="1990725"/>
            <a:ext cx="476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8"/>
          <p:cNvSpPr txBox="1"/>
          <p:nvPr/>
        </p:nvSpPr>
        <p:spPr>
          <a:xfrm>
            <a:off x="746998" y="2657475"/>
            <a:ext cx="503062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গ্রাফিক</a:t>
            </a:r>
            <a:r>
              <a:rPr lang="en-US" sz="2800" b="1" i="0" u="none" strike="noStrike" cap="none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1" i="0" u="none" strike="noStrike" cap="none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ডিজাইন</a:t>
            </a:r>
            <a:endParaRPr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9" name="Google Shape;149;p18"/>
          <p:cNvSpPr txBox="1"/>
          <p:nvPr/>
        </p:nvSpPr>
        <p:spPr>
          <a:xfrm>
            <a:off x="866775" y="3171825"/>
            <a:ext cx="4791075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লোগো</a:t>
            </a:r>
            <a:r>
              <a:rPr lang="en-US" sz="32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, </a:t>
            </a:r>
            <a:r>
              <a:rPr lang="en-US" sz="32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ব্যানার</a:t>
            </a:r>
            <a:r>
              <a:rPr lang="en-US" sz="32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ও </a:t>
            </a:r>
            <a:r>
              <a:rPr lang="en-US" sz="32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সোশ্যাল</a:t>
            </a:r>
            <a:r>
              <a:rPr lang="en-US" sz="32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2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মিডিয়া</a:t>
            </a:r>
            <a:r>
              <a:rPr lang="en-US" sz="32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2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পোস্ট</a:t>
            </a:r>
            <a:r>
              <a:rPr lang="en-US" sz="32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2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ডিজাইন</a:t>
            </a:r>
            <a:r>
              <a:rPr lang="en-US" sz="32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।</a:t>
            </a:r>
            <a:endParaRPr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0" name="Google Shape;150;p18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629650" y="1990725"/>
            <a:ext cx="600075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8"/>
          <p:cNvSpPr txBox="1"/>
          <p:nvPr/>
        </p:nvSpPr>
        <p:spPr>
          <a:xfrm>
            <a:off x="6414373" y="2657475"/>
            <a:ext cx="503062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ওয়েব</a:t>
            </a:r>
            <a:r>
              <a:rPr lang="en-US" sz="2800" b="1" i="0" u="none" strike="noStrike" cap="none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1" i="0" u="none" strike="noStrike" cap="none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ডেভেলপমেন্ট</a:t>
            </a:r>
            <a:endParaRPr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2" name="Google Shape;152;p18"/>
          <p:cNvSpPr txBox="1"/>
          <p:nvPr/>
        </p:nvSpPr>
        <p:spPr>
          <a:xfrm>
            <a:off x="6534150" y="3171825"/>
            <a:ext cx="4791075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নতুন</a:t>
            </a:r>
            <a:r>
              <a:rPr lang="en-US" sz="32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2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ওয়েবসাইট</a:t>
            </a:r>
            <a:r>
              <a:rPr lang="en-US" sz="32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2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তৈরি</a:t>
            </a:r>
            <a:r>
              <a:rPr lang="en-US" sz="32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ও </a:t>
            </a:r>
            <a:r>
              <a:rPr lang="en-US" sz="32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মেইনটেইন</a:t>
            </a:r>
            <a:r>
              <a:rPr lang="en-US" sz="32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2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করা</a:t>
            </a:r>
            <a:r>
              <a:rPr lang="en-US" sz="32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।</a:t>
            </a:r>
            <a:endParaRPr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3" name="Google Shape;153;p18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024187" y="4445620"/>
            <a:ext cx="476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8"/>
          <p:cNvSpPr txBox="1"/>
          <p:nvPr/>
        </p:nvSpPr>
        <p:spPr>
          <a:xfrm>
            <a:off x="746998" y="5112370"/>
            <a:ext cx="503062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ডিজিটাল</a:t>
            </a:r>
            <a:r>
              <a:rPr lang="en-US" sz="2800" b="1" i="0" u="none" strike="noStrike" cap="none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1" i="0" u="none" strike="noStrike" cap="none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মার্কেটিং</a:t>
            </a:r>
            <a:endParaRPr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5" name="Google Shape;155;p18"/>
          <p:cNvSpPr txBox="1"/>
          <p:nvPr/>
        </p:nvSpPr>
        <p:spPr>
          <a:xfrm>
            <a:off x="866775" y="5626720"/>
            <a:ext cx="4791075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এসইও</a:t>
            </a:r>
            <a:r>
              <a:rPr lang="en-US" sz="32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(</a:t>
            </a:r>
            <a:r>
              <a:rPr lang="en-US" sz="32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SEO</a:t>
            </a:r>
            <a:r>
              <a:rPr lang="en-US" sz="32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), </a:t>
            </a:r>
            <a:r>
              <a:rPr lang="en-US" sz="32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সোশ্যাল</a:t>
            </a:r>
            <a:r>
              <a:rPr lang="en-US" sz="32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2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মিডিয়া</a:t>
            </a:r>
            <a:r>
              <a:rPr lang="en-US" sz="32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ও </a:t>
            </a:r>
            <a:r>
              <a:rPr lang="en-US" sz="32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ইমেইল</a:t>
            </a:r>
            <a:r>
              <a:rPr lang="en-US" sz="32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2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মার্কেটিং</a:t>
            </a:r>
            <a:r>
              <a:rPr lang="en-US" sz="32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।</a:t>
            </a:r>
            <a:endParaRPr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6" name="Google Shape;156;p18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691562" y="4642395"/>
            <a:ext cx="476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8"/>
          <p:cNvSpPr txBox="1"/>
          <p:nvPr/>
        </p:nvSpPr>
        <p:spPr>
          <a:xfrm>
            <a:off x="6414373" y="5309145"/>
            <a:ext cx="503062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কনটেন্ট রাইটিং</a:t>
            </a:r>
            <a:endParaRPr sz="28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8" name="Google Shape;158;p18"/>
          <p:cNvSpPr txBox="1"/>
          <p:nvPr/>
        </p:nvSpPr>
        <p:spPr>
          <a:xfrm>
            <a:off x="6534150" y="5823495"/>
            <a:ext cx="4791075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ব্লগ পোস্ট, আর্টিকেল ও কপিরাইটিং।</a:t>
            </a:r>
            <a:endParaRPr sz="240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387054"/>
            <a:ext cx="3492400" cy="3207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49650" y="2387054"/>
            <a:ext cx="3492549" cy="3207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27950" y="2387054"/>
            <a:ext cx="3492400" cy="3207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66775" y="2682329"/>
            <a:ext cx="29018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9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44925" y="2682329"/>
            <a:ext cx="2901999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23225" y="2682329"/>
            <a:ext cx="2901850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9"/>
          <p:cNvSpPr txBox="1"/>
          <p:nvPr/>
        </p:nvSpPr>
        <p:spPr>
          <a:xfrm>
            <a:off x="762000" y="571500"/>
            <a:ext cx="1140142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সেরা</a:t>
            </a:r>
            <a:r>
              <a:rPr lang="en-US" sz="3600" b="1" i="0" u="none" strike="noStrike" cap="none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ফ্রিল্যান্স</a:t>
            </a:r>
            <a:r>
              <a:rPr lang="en-US" sz="3600" b="1" i="0" u="none" strike="noStrike" cap="none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3600" b="1" i="0" u="none" strike="noStrike" cap="none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মার্কেটপ্লেস</a:t>
            </a:r>
            <a:endParaRPr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0" name="Google Shape;170;p19"/>
          <p:cNvSpPr/>
          <p:nvPr/>
        </p:nvSpPr>
        <p:spPr>
          <a:xfrm>
            <a:off x="571500" y="571500"/>
            <a:ext cx="95250" cy="74295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9"/>
          <p:cNvSpPr txBox="1"/>
          <p:nvPr/>
        </p:nvSpPr>
        <p:spPr>
          <a:xfrm>
            <a:off x="866775" y="4339679"/>
            <a:ext cx="29018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প্রফেশনাল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কাজের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সেরা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প্ল্যাটফর্ম</a:t>
            </a:r>
            <a:endParaRPr sz="1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2" name="Google Shape;172;p19"/>
          <p:cNvSpPr txBox="1"/>
          <p:nvPr/>
        </p:nvSpPr>
        <p:spPr>
          <a:xfrm>
            <a:off x="4644925" y="4339679"/>
            <a:ext cx="2901999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গিগ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ভিত্তিক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ছোট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কাজের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জন্য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জনপ্রিয়</a:t>
            </a:r>
            <a:endParaRPr sz="1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3" name="Google Shape;173;p19"/>
          <p:cNvSpPr txBox="1"/>
          <p:nvPr/>
        </p:nvSpPr>
        <p:spPr>
          <a:xfrm>
            <a:off x="8423225" y="4339679"/>
            <a:ext cx="29018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বিডিং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ভিত্তিক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বিশ্বব্যাপী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সমাদৃত</a:t>
            </a:r>
            <a:endParaRPr sz="1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4" name="Google Shape;174;p19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04875" y="2720429"/>
            <a:ext cx="2825650" cy="135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9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683025" y="2720429"/>
            <a:ext cx="2825799" cy="135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9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461325" y="2720429"/>
            <a:ext cx="2825650" cy="13525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6628216" y="3637477"/>
            <a:ext cx="10567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/>
              <a:t>Fiverr</a:t>
            </a:r>
            <a:r>
              <a:rPr lang="en-US" sz="2400" dirty="0"/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2901833" y="3714024"/>
            <a:ext cx="966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err="1"/>
              <a:t>Upwork</a:t>
            </a:r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9585661" y="3706440"/>
            <a:ext cx="17876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err="1"/>
              <a:t>Freelancer.com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34125" y="2085975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0"/>
          <p:cNvSpPr txBox="1"/>
          <p:nvPr/>
        </p:nvSpPr>
        <p:spPr>
          <a:xfrm>
            <a:off x="762000" y="571500"/>
            <a:ext cx="1140142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বাংলাদেশে</a:t>
            </a:r>
            <a:r>
              <a:rPr lang="en-US" sz="4800" b="1" i="0" u="none" strike="noStrike" cap="none" dirty="0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4800" b="1" i="0" u="none" strike="noStrike" cap="none" dirty="0" err="1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ফ্রিল্যান্সিং</a:t>
            </a:r>
            <a:endParaRPr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571500" y="571500"/>
            <a:ext cx="95250" cy="74295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571500" y="1896516"/>
            <a:ext cx="5286375" cy="2077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0" b="1" i="0" u="none" strike="noStrike" cap="none" dirty="0" err="1">
                <a:solidFill>
                  <a:srgbClr val="0284C7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৮ম</a:t>
            </a:r>
            <a:endParaRPr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5" name="Google Shape;185;p20"/>
          <p:cNvSpPr txBox="1"/>
          <p:nvPr/>
        </p:nvSpPr>
        <p:spPr>
          <a:xfrm>
            <a:off x="571500" y="3839616"/>
            <a:ext cx="528637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বৈশ্বিক</a:t>
            </a:r>
            <a:r>
              <a:rPr lang="en-US" sz="2800" b="1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1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ফ্রিল্যান্সিং</a:t>
            </a:r>
            <a:r>
              <a:rPr lang="en-US" sz="2800" b="1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1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র‍্যাঙ্কিং</a:t>
            </a:r>
            <a:endParaRPr sz="2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6" name="Google Shape;186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72225" y="2124075"/>
            <a:ext cx="5210175" cy="373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0"/>
          <p:cNvSpPr txBox="1"/>
          <p:nvPr/>
        </p:nvSpPr>
        <p:spPr>
          <a:xfrm>
            <a:off x="1937583" y="4525821"/>
            <a:ext cx="255420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dirty="0">
                <a:solidFill>
                  <a:srgbClr val="10B98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৬.৫ </a:t>
            </a:r>
            <a:r>
              <a:rPr lang="en-US" sz="4800" b="1" i="0" u="none" strike="noStrike" cap="none" dirty="0" err="1">
                <a:solidFill>
                  <a:srgbClr val="10B98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লক্ষ</a:t>
            </a:r>
            <a:r>
              <a:rPr lang="en-US" sz="4800" b="1" i="0" u="none" strike="noStrike" cap="none" dirty="0">
                <a:solidFill>
                  <a:srgbClr val="10B981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+</a:t>
            </a:r>
            <a:endParaRPr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8" name="Google Shape;188;p20"/>
          <p:cNvSpPr txBox="1"/>
          <p:nvPr/>
        </p:nvSpPr>
        <p:spPr>
          <a:xfrm>
            <a:off x="571500" y="5491162"/>
            <a:ext cx="528637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সক্রিয়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ফ্রিল্যান্সার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বাংলাদেশে</a:t>
            </a:r>
            <a:endParaRPr sz="2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528" y="0"/>
            <a:ext cx="7385304" cy="646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2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455269" y="992276"/>
            <a:ext cx="492695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2000" b="1" dirty="0">
                <a:latin typeface="NikoshBAN" pitchFamily="2" charset="0"/>
                <a:cs typeface="NikoshBAN" pitchFamily="2" charset="0"/>
              </a:rPr>
              <a:t>১। ফ্রিল্যান্সিং বলতে কী বোঝায়?</a:t>
            </a:r>
          </a:p>
          <a:p>
            <a:r>
              <a:rPr lang="as-IN" sz="2000" dirty="0">
                <a:latin typeface="NikoshBAN" pitchFamily="2" charset="0"/>
                <a:cs typeface="NikoshBAN" pitchFamily="2" charset="0"/>
              </a:rPr>
              <a:t>ক) স্থায়ী চাকরি করা</a:t>
            </a:r>
            <a:br>
              <a:rPr lang="as-IN" sz="2000" dirty="0">
                <a:latin typeface="NikoshBAN" pitchFamily="2" charset="0"/>
                <a:cs typeface="NikoshBAN" pitchFamily="2" charset="0"/>
              </a:rPr>
            </a:br>
            <a:r>
              <a:rPr lang="as-IN" sz="2000" dirty="0">
                <a:latin typeface="NikoshBAN" pitchFamily="2" charset="0"/>
                <a:cs typeface="NikoshBAN" pitchFamily="2" charset="0"/>
              </a:rPr>
              <a:t>খ) স্বাধীনভাবে বিভিন্ন ক্লায়েন্টের কাজ করা</a:t>
            </a:r>
            <a:br>
              <a:rPr lang="as-IN" sz="2000" dirty="0">
                <a:latin typeface="NikoshBAN" pitchFamily="2" charset="0"/>
                <a:cs typeface="NikoshBAN" pitchFamily="2" charset="0"/>
              </a:rPr>
            </a:br>
            <a:r>
              <a:rPr lang="as-IN" sz="2000" dirty="0">
                <a:latin typeface="NikoshBAN" pitchFamily="2" charset="0"/>
                <a:cs typeface="NikoshBAN" pitchFamily="2" charset="0"/>
              </a:rPr>
              <a:t>গ) সরকারি চাকরি করা</a:t>
            </a:r>
            <a:br>
              <a:rPr lang="as-IN" sz="2000" dirty="0">
                <a:latin typeface="NikoshBAN" pitchFamily="2" charset="0"/>
                <a:cs typeface="NikoshBAN" pitchFamily="2" charset="0"/>
              </a:rPr>
            </a:br>
            <a:r>
              <a:rPr lang="as-IN" sz="2000" dirty="0">
                <a:latin typeface="NikoshBAN" pitchFamily="2" charset="0"/>
                <a:cs typeface="NikoshBAN" pitchFamily="2" charset="0"/>
              </a:rPr>
              <a:t>ঘ) ব্যবসা প্রতিষ্ঠান পরিচালনা করা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5269" y="2623492"/>
            <a:ext cx="442924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2000" b="1" dirty="0">
                <a:latin typeface="NikoshBAN" pitchFamily="2" charset="0"/>
                <a:cs typeface="NikoshBAN" pitchFamily="2" charset="0"/>
              </a:rPr>
              <a:t>২। নিচের কোনটি ফ্রিল্যান্সিংয়ের কাজের ক্ষেত্র?</a:t>
            </a:r>
          </a:p>
          <a:p>
            <a:r>
              <a:rPr lang="as-IN" sz="2000" dirty="0">
                <a:latin typeface="NikoshBAN" pitchFamily="2" charset="0"/>
                <a:cs typeface="NikoshBAN" pitchFamily="2" charset="0"/>
              </a:rPr>
              <a:t>ক) গ্রাফিক ডিজাইন</a:t>
            </a:r>
            <a:br>
              <a:rPr lang="as-IN" sz="2000" dirty="0">
                <a:latin typeface="NikoshBAN" pitchFamily="2" charset="0"/>
                <a:cs typeface="NikoshBAN" pitchFamily="2" charset="0"/>
              </a:rPr>
            </a:br>
            <a:r>
              <a:rPr lang="as-IN" sz="2000" dirty="0">
                <a:latin typeface="NikoshBAN" pitchFamily="2" charset="0"/>
                <a:cs typeface="NikoshBAN" pitchFamily="2" charset="0"/>
              </a:rPr>
              <a:t>খ) ওয়েব ডেভেলপমেন্ট</a:t>
            </a:r>
            <a:br>
              <a:rPr lang="as-IN" sz="2000" dirty="0">
                <a:latin typeface="NikoshBAN" pitchFamily="2" charset="0"/>
                <a:cs typeface="NikoshBAN" pitchFamily="2" charset="0"/>
              </a:rPr>
            </a:br>
            <a:r>
              <a:rPr lang="as-IN" sz="2000" dirty="0">
                <a:latin typeface="NikoshBAN" pitchFamily="2" charset="0"/>
                <a:cs typeface="NikoshBAN" pitchFamily="2" charset="0"/>
              </a:rPr>
              <a:t>গ) কনটেন্ট রাইটিং</a:t>
            </a:r>
            <a:br>
              <a:rPr lang="as-IN" sz="2000" dirty="0">
                <a:latin typeface="NikoshBAN" pitchFamily="2" charset="0"/>
                <a:cs typeface="NikoshBAN" pitchFamily="2" charset="0"/>
              </a:rPr>
            </a:br>
            <a:r>
              <a:rPr lang="as-IN" sz="2000" dirty="0">
                <a:latin typeface="NikoshBAN" pitchFamily="2" charset="0"/>
                <a:cs typeface="NikoshBAN" pitchFamily="2" charset="0"/>
              </a:rPr>
              <a:t>ঘ) উপরের সবগুলো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5269" y="4453106"/>
            <a:ext cx="481120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1800" b="1" dirty="0">
                <a:latin typeface="NikoshBAN" pitchFamily="2" charset="0"/>
                <a:cs typeface="NikoshBAN" pitchFamily="2" charset="0"/>
              </a:rPr>
              <a:t>৩। ফ্রিল্যান্সাররা সাধারণত কোথায় কাজ খুঁজে পায়?</a:t>
            </a:r>
          </a:p>
          <a:p>
            <a:r>
              <a:rPr lang="as-IN" sz="1800" dirty="0">
                <a:latin typeface="NikoshBAN" pitchFamily="2" charset="0"/>
                <a:cs typeface="NikoshBAN" pitchFamily="2" charset="0"/>
              </a:rPr>
              <a:t>ক) অনলাইন মার্কেটপ্লেসে</a:t>
            </a:r>
            <a:br>
              <a:rPr lang="as-IN" sz="1800" dirty="0">
                <a:latin typeface="NikoshBAN" pitchFamily="2" charset="0"/>
                <a:cs typeface="NikoshBAN" pitchFamily="2" charset="0"/>
              </a:rPr>
            </a:br>
            <a:r>
              <a:rPr lang="as-IN" sz="1800" dirty="0">
                <a:latin typeface="NikoshBAN" pitchFamily="2" charset="0"/>
                <a:cs typeface="NikoshBAN" pitchFamily="2" charset="0"/>
              </a:rPr>
              <a:t>খ) স্কুলে</a:t>
            </a:r>
            <a:br>
              <a:rPr lang="as-IN" sz="1800" dirty="0">
                <a:latin typeface="NikoshBAN" pitchFamily="2" charset="0"/>
                <a:cs typeface="NikoshBAN" pitchFamily="2" charset="0"/>
              </a:rPr>
            </a:br>
            <a:r>
              <a:rPr lang="as-IN" sz="1800" dirty="0">
                <a:latin typeface="NikoshBAN" pitchFamily="2" charset="0"/>
                <a:cs typeface="NikoshBAN" pitchFamily="2" charset="0"/>
              </a:rPr>
              <a:t>গ) হাসপাতালে</a:t>
            </a:r>
            <a:br>
              <a:rPr lang="as-IN" sz="1800" dirty="0">
                <a:latin typeface="NikoshBAN" pitchFamily="2" charset="0"/>
                <a:cs typeface="NikoshBAN" pitchFamily="2" charset="0"/>
              </a:rPr>
            </a:br>
            <a:r>
              <a:rPr lang="as-IN" sz="1800" dirty="0">
                <a:latin typeface="NikoshBAN" pitchFamily="2" charset="0"/>
                <a:cs typeface="NikoshBAN" pitchFamily="2" charset="0"/>
              </a:rPr>
              <a:t>ঘ) ব্যাংকে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763494" y="888103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s-IN" sz="2000" b="1" dirty="0">
                <a:latin typeface="NikoshBAN" pitchFamily="2" charset="0"/>
                <a:cs typeface="NikoshBAN" pitchFamily="2" charset="0"/>
              </a:rPr>
              <a:t>৪। নিচের কোনটি ফ্রিল্যান্সিংয়ের সুবিধা?</a:t>
            </a:r>
          </a:p>
          <a:p>
            <a:r>
              <a:rPr lang="as-IN" sz="2000" dirty="0">
                <a:latin typeface="NikoshBAN" pitchFamily="2" charset="0"/>
                <a:cs typeface="NikoshBAN" pitchFamily="2" charset="0"/>
              </a:rPr>
              <a:t>ক) সময়মতো অফিসে যেতে হয়</a:t>
            </a:r>
            <a:br>
              <a:rPr lang="as-IN" sz="2000" dirty="0">
                <a:latin typeface="NikoshBAN" pitchFamily="2" charset="0"/>
                <a:cs typeface="NikoshBAN" pitchFamily="2" charset="0"/>
              </a:rPr>
            </a:br>
            <a:r>
              <a:rPr lang="as-IN" sz="2000" dirty="0">
                <a:latin typeface="NikoshBAN" pitchFamily="2" charset="0"/>
                <a:cs typeface="NikoshBAN" pitchFamily="2" charset="0"/>
              </a:rPr>
              <a:t>খ) কাজের স্বাধীনতা থাকে</a:t>
            </a:r>
            <a:br>
              <a:rPr lang="as-IN" sz="2000" dirty="0">
                <a:latin typeface="NikoshBAN" pitchFamily="2" charset="0"/>
                <a:cs typeface="NikoshBAN" pitchFamily="2" charset="0"/>
              </a:rPr>
            </a:br>
            <a:r>
              <a:rPr lang="as-IN" sz="2000" dirty="0">
                <a:latin typeface="NikoshBAN" pitchFamily="2" charset="0"/>
                <a:cs typeface="NikoshBAN" pitchFamily="2" charset="0"/>
              </a:rPr>
              <a:t>গ) নির্দিষ্ট কর্মস্থলে থাকতে হয়</a:t>
            </a:r>
            <a:br>
              <a:rPr lang="as-IN" sz="2000" dirty="0">
                <a:latin typeface="NikoshBAN" pitchFamily="2" charset="0"/>
                <a:cs typeface="NikoshBAN" pitchFamily="2" charset="0"/>
              </a:rPr>
            </a:br>
            <a:r>
              <a:rPr lang="as-IN" sz="2000" dirty="0">
                <a:latin typeface="NikoshBAN" pitchFamily="2" charset="0"/>
                <a:cs typeface="NikoshBAN" pitchFamily="2" charset="0"/>
              </a:rPr>
              <a:t>ঘ) কোনো দক্ষতা প্রয়োজন হয় না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867666" y="2738578"/>
            <a:ext cx="484593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2000" b="1" dirty="0">
                <a:latin typeface="NikoshBAN" pitchFamily="2" charset="0"/>
                <a:cs typeface="NikoshBAN" pitchFamily="2" charset="0"/>
              </a:rPr>
              <a:t>৫। ফ্রিল্যান্সিংয়ে সফল হতে কোনটি সবচেয়ে গুরুত্বপূর্ণ?</a:t>
            </a:r>
          </a:p>
          <a:p>
            <a:r>
              <a:rPr lang="as-IN" sz="2000" dirty="0">
                <a:latin typeface="NikoshBAN" pitchFamily="2" charset="0"/>
                <a:cs typeface="NikoshBAN" pitchFamily="2" charset="0"/>
              </a:rPr>
              <a:t>ক) দক্ষতা অর্জন</a:t>
            </a:r>
            <a:br>
              <a:rPr lang="as-IN" sz="2000" dirty="0">
                <a:latin typeface="NikoshBAN" pitchFamily="2" charset="0"/>
                <a:cs typeface="NikoshBAN" pitchFamily="2" charset="0"/>
              </a:rPr>
            </a:br>
            <a:r>
              <a:rPr lang="as-IN" sz="2000" dirty="0">
                <a:latin typeface="NikoshBAN" pitchFamily="2" charset="0"/>
                <a:cs typeface="NikoshBAN" pitchFamily="2" charset="0"/>
              </a:rPr>
              <a:t>খ) অলসতা করা</a:t>
            </a:r>
            <a:br>
              <a:rPr lang="as-IN" sz="2000" dirty="0">
                <a:latin typeface="NikoshBAN" pitchFamily="2" charset="0"/>
                <a:cs typeface="NikoshBAN" pitchFamily="2" charset="0"/>
              </a:rPr>
            </a:br>
            <a:r>
              <a:rPr lang="as-IN" sz="2000" dirty="0">
                <a:latin typeface="NikoshBAN" pitchFamily="2" charset="0"/>
                <a:cs typeface="NikoshBAN" pitchFamily="2" charset="0"/>
              </a:rPr>
              <a:t>গ) কাজ এড়িয়ে চলা</a:t>
            </a:r>
            <a:br>
              <a:rPr lang="as-IN" sz="2000" dirty="0">
                <a:latin typeface="NikoshBAN" pitchFamily="2" charset="0"/>
                <a:cs typeface="NikoshBAN" pitchFamily="2" charset="0"/>
              </a:rPr>
            </a:br>
            <a:r>
              <a:rPr lang="as-IN" sz="2000" dirty="0">
                <a:latin typeface="NikoshBAN" pitchFamily="2" charset="0"/>
                <a:cs typeface="NikoshBAN" pitchFamily="2" charset="0"/>
              </a:rPr>
              <a:t>ঘ) শুধু ডিগ্রি অর্জন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879238" y="4606994"/>
            <a:ext cx="537837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2000" b="1" dirty="0">
                <a:latin typeface="NikoshBAN" pitchFamily="2" charset="0"/>
                <a:cs typeface="NikoshBAN" pitchFamily="2" charset="0"/>
              </a:rPr>
              <a:t>৬। নিচের কোনটি ডিজিটাল মার্কেটিংয়ের অন্তর্ভুক্ত?</a:t>
            </a:r>
          </a:p>
          <a:p>
            <a:r>
              <a:rPr lang="as-IN" sz="2000" dirty="0"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SEO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/>
            </a:r>
            <a:br>
              <a:rPr lang="en-US" sz="2000" dirty="0">
                <a:latin typeface="NikoshBAN" pitchFamily="2" charset="0"/>
                <a:cs typeface="NikoshBAN" pitchFamily="2" charset="0"/>
              </a:rPr>
            </a:br>
            <a:r>
              <a:rPr lang="as-IN" sz="2000" dirty="0">
                <a:latin typeface="NikoshBAN" pitchFamily="2" charset="0"/>
                <a:cs typeface="NikoshBAN" pitchFamily="2" charset="0"/>
              </a:rPr>
              <a:t>খ) সোশ্যাল মিডিয়া মার্কেটিং</a:t>
            </a:r>
            <a:br>
              <a:rPr lang="as-IN" sz="2000" dirty="0">
                <a:latin typeface="NikoshBAN" pitchFamily="2" charset="0"/>
                <a:cs typeface="NikoshBAN" pitchFamily="2" charset="0"/>
              </a:rPr>
            </a:br>
            <a:r>
              <a:rPr lang="as-IN" sz="2000" dirty="0">
                <a:latin typeface="NikoshBAN" pitchFamily="2" charset="0"/>
                <a:cs typeface="NikoshBAN" pitchFamily="2" charset="0"/>
              </a:rPr>
              <a:t>গ) ইমেইল মার্কেটিং</a:t>
            </a:r>
            <a:br>
              <a:rPr lang="as-IN" sz="2000" dirty="0">
                <a:latin typeface="NikoshBAN" pitchFamily="2" charset="0"/>
                <a:cs typeface="NikoshBAN" pitchFamily="2" charset="0"/>
              </a:rPr>
            </a:br>
            <a:r>
              <a:rPr lang="as-IN" sz="2000" dirty="0">
                <a:latin typeface="NikoshBAN" pitchFamily="2" charset="0"/>
                <a:cs typeface="NikoshBAN" pitchFamily="2" charset="0"/>
              </a:rPr>
              <a:t>ঘ) উপরের সবগুলো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111756" y="307540"/>
            <a:ext cx="2451089" cy="70788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136739" y="6412375"/>
            <a:ext cx="26757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মূল্যায়ণ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প্রশ্নগুলো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chatgpt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259490" y="1061726"/>
            <a:ext cx="224548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47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1695450"/>
            <a:ext cx="11049000" cy="2807791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2"/>
          <p:cNvSpPr txBox="1"/>
          <p:nvPr/>
        </p:nvSpPr>
        <p:spPr>
          <a:xfrm>
            <a:off x="762000" y="571500"/>
            <a:ext cx="1140142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0F172A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বাড়ির কাজ</a:t>
            </a:r>
            <a:endParaRPr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7" name="Google Shape;207;p22"/>
          <p:cNvSpPr/>
          <p:nvPr/>
        </p:nvSpPr>
        <p:spPr>
          <a:xfrm>
            <a:off x="571500" y="571500"/>
            <a:ext cx="95250" cy="74295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2"/>
          <p:cNvSpPr txBox="1"/>
          <p:nvPr/>
        </p:nvSpPr>
        <p:spPr>
          <a:xfrm>
            <a:off x="866775" y="2276475"/>
            <a:ext cx="10458450" cy="787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 err="1">
                <a:solidFill>
                  <a:srgbClr val="B45309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এসাইনমেন্ট</a:t>
            </a:r>
            <a:r>
              <a:rPr lang="en-US" sz="3200" b="1" i="0" u="none" strike="noStrike" cap="none" dirty="0">
                <a:solidFill>
                  <a:srgbClr val="B45309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:</a:t>
            </a:r>
            <a:endParaRPr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9" name="Google Shape;209;p22"/>
          <p:cNvSpPr txBox="1"/>
          <p:nvPr/>
        </p:nvSpPr>
        <p:spPr>
          <a:xfrm>
            <a:off x="866775" y="3019425"/>
            <a:ext cx="1045845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"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তুমি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যদি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ভবিষ্যতে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ফ্রিল্যান্সিংকে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পেশা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হিসেবে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বেছে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নাও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,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তবে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কোন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ক্ষেত্রটি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নির্বাচন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করবে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এবং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কেন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?"</a:t>
            </a:r>
            <a:endParaRPr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0" name="Google Shape;210;p22"/>
          <p:cNvSpPr txBox="1"/>
          <p:nvPr/>
        </p:nvSpPr>
        <p:spPr>
          <a:xfrm>
            <a:off x="866775" y="3683145"/>
            <a:ext cx="10458450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নির্দেশনা</a:t>
            </a:r>
            <a:r>
              <a:rPr lang="en-US" sz="2400" b="1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: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২০০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শব্দের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মধ্যে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একটি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চিন্তাভাবনামূলক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অনুচ্ছেদ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লিখে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আনবে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।</a:t>
            </a:r>
            <a:endParaRPr sz="1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1" name="Google Shape;211;p22"/>
          <p:cNvSpPr txBox="1"/>
          <p:nvPr/>
        </p:nvSpPr>
        <p:spPr>
          <a:xfrm>
            <a:off x="295275" y="4979491"/>
            <a:ext cx="1160145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 err="1">
                <a:solidFill>
                  <a:srgbClr val="0284C7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ধন্যবাদ</a:t>
            </a:r>
            <a:r>
              <a:rPr lang="en-US" sz="4000" b="1" i="0" u="none" strike="noStrike" cap="none" dirty="0">
                <a:solidFill>
                  <a:srgbClr val="0284C7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!</a:t>
            </a:r>
            <a:endParaRPr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2" name="Google Shape;212;p22"/>
          <p:cNvSpPr txBox="1"/>
          <p:nvPr/>
        </p:nvSpPr>
        <p:spPr>
          <a:xfrm>
            <a:off x="571500" y="5827216"/>
            <a:ext cx="110490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334155"/>
                </a:solidFill>
                <a:latin typeface="NikoshBAN" pitchFamily="2" charset="0"/>
                <a:ea typeface="Hind Siliguri"/>
                <a:cs typeface="NikoshBAN" pitchFamily="2" charset="0"/>
                <a:sym typeface="Hind Siliguri"/>
              </a:rPr>
              <a:t>পরবর্তী ক্লাসে দেখা হবে।</a:t>
            </a:r>
            <a:endParaRPr sz="200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540</Words>
  <Application>Microsoft Office PowerPoint</Application>
  <PresentationFormat>Custom</PresentationFormat>
  <Paragraphs>116</Paragraphs>
  <Slides>16</Slides>
  <Notes>9</Notes>
  <HiddenSlides>0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Hind Siliguri</vt:lpstr>
      <vt:lpstr>NikoshBAN</vt:lpstr>
      <vt:lpstr>Wingdings 3</vt:lpstr>
      <vt:lpstr>Calibri</vt:lpstr>
      <vt:lpstr>Arial Narrow</vt:lpstr>
      <vt:lpstr>Office Theme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ভিডিওটি দেখি (তৈরি fireflai)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ASUS</cp:lastModifiedBy>
  <cp:revision>50</cp:revision>
  <dcterms:modified xsi:type="dcterms:W3CDTF">2026-05-20T05:41:06Z</dcterms:modified>
</cp:coreProperties>
</file>