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9144000" cy="5143500"/>
  <p:notesSz cx="5143500" cy="9144000"/>
  <p:embeddedFontLst>
    <p:embeddedFont>
      <p:font typeface="Anton"/>
      <p:regular r:id="rId201314"/>
    </p:embeddedFont>
    <p:embeddedFont>
      <p:font typeface="Fira Sans Thin"/>
      <p:regular r:id="rId201315"/>
    </p:embeddedFont>
    <p:embeddedFont>
      <p:font typeface="Fira Sans ExtraLight"/>
      <p:regular r:id="rId201316"/>
    </p:embeddedFont>
    <p:embeddedFont>
      <p:font typeface="Fira Sans Light"/>
      <p:regular r:id="rId201317"/>
    </p:embeddedFont>
    <p:embeddedFont>
      <p:font typeface="Fira Sans"/>
      <p:regular r:id="rId201318"/>
    </p:embeddedFont>
    <p:embeddedFont>
      <p:font typeface="Fira Sans Medium"/>
      <p:regular r:id="rId201319"/>
    </p:embeddedFont>
    <p:embeddedFont>
      <p:font typeface="Fira Sans SemiBold"/>
      <p:regular r:id="rId201320"/>
    </p:embeddedFont>
    <p:embeddedFont>
      <p:font typeface="Fira Sans Bold"/>
      <p:regular r:id="rId201321"/>
    </p:embeddedFont>
    <p:embeddedFont>
      <p:font typeface="Fira Sans ExtraBold"/>
      <p:regular r:id="rId201322"/>
    </p:embeddedFont>
    <p:embeddedFont>
      <p:font typeface="Fira Sans Black"/>
      <p:regular r:id="rId2013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Relationship Id="rId201326" Target="fonts/201326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2121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F1F1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image" Target="../media/image-2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eg"/><Relationship Id="rId2" Type="http://schemas.openxmlformats.org/officeDocument/2006/relationships/image" Target="../media/image-3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2.png"/><Relationship Id="rId2" Type="http://schemas.openxmlformats.org/officeDocument/2006/relationships/image" Target="../media/image-6-2.jpeg"/><Relationship Id="rId3" Type="http://schemas.openxmlformats.org/officeDocument/2006/relationships/image" Target="../media/image-6-3.png"/><Relationship Id="rId4" Type="http://schemas.openxmlformats.org/officeDocument/2006/relationships/image" Target="../media/image-6-4.svg"/><Relationship Id="rId5" Type="http://schemas.openxmlformats.org/officeDocument/2006/relationships/image" Target="../media/image-6-3.png"/><Relationship Id="rId6" Type="http://schemas.openxmlformats.org/officeDocument/2006/relationships/image" Target="../media/image-6-4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eg"/><Relationship Id="rId2" Type="http://schemas.openxmlformats.org/officeDocument/2006/relationships/image" Target="../media/image-8-2.png"/><Relationship Id="rId3" Type="http://schemas.openxmlformats.org/officeDocument/2006/relationships/image" Target="../media/image-8-3.svg"/><Relationship Id="rId4" Type="http://schemas.openxmlformats.org/officeDocument/2006/relationships/image" Target="../media/image-8-2.png"/><Relationship Id="rId5" Type="http://schemas.openxmlformats.org/officeDocument/2006/relationships/image" Target="../media/image-8-3.sv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image" Target="../media/image-10-2.png"/><Relationship Id="rId3" Type="http://schemas.openxmlformats.org/officeDocument/2006/relationships/image" Target="../media/image-10-3.svg"/><Relationship Id="rId4" Type="http://schemas.openxmlformats.org/officeDocument/2006/relationships/image" Target="../media/image-10-4.png"/><Relationship Id="rId5" Type="http://schemas.openxmlformats.org/officeDocument/2006/relationships/image" Target="../media/image-10-5.svg"/><Relationship Id="rId6" Type="http://schemas.openxmlformats.org/officeDocument/2006/relationships/image" Target="../media/image-10-6.png"/><Relationship Id="rId7" Type="http://schemas.openxmlformats.org/officeDocument/2006/relationships/image" Target="../media/image-10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690762"/>
            <a:ext cx="505450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নুন সাকিন ও তানভীনের তাজবীদ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6119" y="2346350"/>
            <a:ext cx="4722763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পবিত্র কুরআন মাজিদ সহীহ-শুদ্ধ ও মধুরভাবে তিলাওযাত করার জন্য তাজবীদের নিয়ম জানা ও প্রয়োগ করা প্রত্যেক মুসলিমের জন্য অত্যন্ত গুরুত্বপূর্ণ। নুন সাকিন ও তানভীনের বিধান তাজবীদের অন্যতম মূল ও বহুল ব্যবহৃত অধ্যায়।</a:t>
            </a:r>
            <a:endParaRPr lang="en-US" sz="1100" dirty="0"/>
          </a:p>
        </p:txBody>
      </p:sp>
      <p:sp>
        <p:nvSpPr>
          <p:cNvPr id="5" name="Shape 2"/>
          <p:cNvSpPr/>
          <p:nvPr/>
        </p:nvSpPr>
        <p:spPr>
          <a:xfrm>
            <a:off x="496119" y="3186261"/>
            <a:ext cx="825103" cy="266402"/>
          </a:xfrm>
          <a:prstGeom prst="roundRect">
            <a:avLst>
              <a:gd name="adj" fmla="val 6386"/>
            </a:avLst>
          </a:prstGeom>
          <a:solidFill>
            <a:srgbClr val="490315"/>
          </a:solidFill>
          <a:ln/>
        </p:spPr>
      </p:sp>
      <p:sp>
        <p:nvSpPr>
          <p:cNvPr id="6" name="Text 3"/>
          <p:cNvSpPr/>
          <p:nvPr/>
        </p:nvSpPr>
        <p:spPr>
          <a:xfrm>
            <a:off x="581174" y="3228752"/>
            <a:ext cx="1112193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তাজবীদ শিক্ষা</a:t>
            </a:r>
            <a:endParaRPr lang="en-US" sz="850" dirty="0"/>
          </a:p>
        </p:txBody>
      </p:sp>
      <p:sp>
        <p:nvSpPr>
          <p:cNvPr id="7" name="Shape 4"/>
          <p:cNvSpPr/>
          <p:nvPr/>
        </p:nvSpPr>
        <p:spPr>
          <a:xfrm>
            <a:off x="1392064" y="3186261"/>
            <a:ext cx="981075" cy="266402"/>
          </a:xfrm>
          <a:prstGeom prst="roundRect">
            <a:avLst>
              <a:gd name="adj" fmla="val 6386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fa95ae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477119" y="3228752"/>
            <a:ext cx="1268164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85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বাংলায় সহজ পাঠ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37778"/>
            <a:ext cx="735583" cy="108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60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১</a:t>
            </a:r>
            <a:endParaRPr lang="en-US" sz="600" dirty="0"/>
          </a:p>
        </p:txBody>
      </p:sp>
      <p:sp>
        <p:nvSpPr>
          <p:cNvPr id="3" name="Text 1"/>
          <p:cNvSpPr/>
          <p:nvPr/>
        </p:nvSpPr>
        <p:spPr>
          <a:xfrm>
            <a:off x="496119" y="604242"/>
            <a:ext cx="2949178" cy="3114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নুন সাকিন কী?</a:t>
            </a:r>
            <a:endParaRPr lang="en-US" sz="19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099617"/>
            <a:ext cx="2945532" cy="294553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957590" y="1875458"/>
            <a:ext cx="17031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পারিভাষিক সংজ্ঞা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5957590" y="2101155"/>
            <a:ext cx="2694980" cy="4074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যে নুন </a:t>
            </a:r>
            <a:pPr rtl="1" algn="r" indent="0" marL="0">
              <a:lnSpc>
                <a:spcPct val="114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(ن)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-এর ওপর জযম বা সুকুন </a:t>
            </a:r>
            <a:pPr rtl="1" algn="r" indent="0" marL="0">
              <a:lnSpc>
                <a:spcPct val="114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(ْ)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থাকে, তাকে 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নুন সাকিন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বলে। এর নিজস্ব কোনো হরকত নেই এবং এটি লেখায় ও পড়ায় উভয় অবস্থাতেই স্থায়ী থাকে।</a:t>
            </a:r>
            <a:endParaRPr lang="ar-SA" sz="750" dirty="0"/>
          </a:p>
        </p:txBody>
      </p:sp>
      <p:sp>
        <p:nvSpPr>
          <p:cNvPr id="7" name="Text 4"/>
          <p:cNvSpPr/>
          <p:nvPr/>
        </p:nvSpPr>
        <p:spPr>
          <a:xfrm>
            <a:off x="6949380" y="2578596"/>
            <a:ext cx="17031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উদাহরণ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5957590" y="2813075"/>
            <a:ext cx="2694980" cy="447377"/>
          </a:xfrm>
          <a:prstGeom prst="roundRect">
            <a:avLst>
              <a:gd name="adj" fmla="val 3342"/>
            </a:avLst>
          </a:prstGeom>
          <a:solidFill>
            <a:srgbClr val="7A0622"/>
          </a:solidFill>
          <a:ln/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8360" y="2950369"/>
            <a:ext cx="124569" cy="9964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057230" y="2900958"/>
            <a:ext cx="2271489" cy="2716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FFFFFF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ওযাকফ ও ওযালাসল উভয় অবস্থাতেই নুন সাকিন নিজ মাকরায থেকে স্পষ্টভাবে উচ্চারিত হয়।</a:t>
            </a:r>
            <a:endParaRPr lang="en-US" sz="750" dirty="0"/>
          </a:p>
        </p:txBody>
      </p:sp>
      <p:sp>
        <p:nvSpPr>
          <p:cNvPr id="11" name="Shape 7"/>
          <p:cNvSpPr/>
          <p:nvPr/>
        </p:nvSpPr>
        <p:spPr>
          <a:xfrm>
            <a:off x="5977310" y="4202757"/>
            <a:ext cx="2670572" cy="532805"/>
          </a:xfrm>
          <a:prstGeom prst="roundRect">
            <a:avLst>
              <a:gd name="adj" fmla="val 2806"/>
            </a:avLst>
          </a:prstGeom>
          <a:solidFill>
            <a:srgbClr val="3E3E3E"/>
          </a:solidFill>
          <a:ln/>
        </p:spPr>
      </p:sp>
      <p:sp>
        <p:nvSpPr>
          <p:cNvPr id="12" name="Text 8"/>
          <p:cNvSpPr/>
          <p:nvPr/>
        </p:nvSpPr>
        <p:spPr>
          <a:xfrm>
            <a:off x="7302252" y="4302398"/>
            <a:ext cx="12459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مَن</a:t>
            </a:r>
            <a:endParaRPr lang="ar-SA" sz="950" dirty="0"/>
          </a:p>
        </p:txBody>
      </p:sp>
      <p:sp>
        <p:nvSpPr>
          <p:cNvPr id="13" name="Text 9"/>
          <p:cNvSpPr/>
          <p:nvPr/>
        </p:nvSpPr>
        <p:spPr>
          <a:xfrm>
            <a:off x="6076950" y="4500116"/>
            <a:ext cx="2471291" cy="135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মন্</a:t>
            </a:r>
            <a:endParaRPr lang="en-US" sz="750" dirty="0"/>
          </a:p>
        </p:txBody>
      </p:sp>
      <p:sp>
        <p:nvSpPr>
          <p:cNvPr id="14" name="Shape 10"/>
          <p:cNvSpPr/>
          <p:nvPr/>
        </p:nvSpPr>
        <p:spPr>
          <a:xfrm>
            <a:off x="3236714" y="4202757"/>
            <a:ext cx="2670572" cy="532805"/>
          </a:xfrm>
          <a:prstGeom prst="roundRect">
            <a:avLst>
              <a:gd name="adj" fmla="val 2806"/>
            </a:avLst>
          </a:prstGeom>
          <a:solidFill>
            <a:srgbClr val="3E3E3E"/>
          </a:solidFill>
          <a:ln/>
        </p:spPr>
      </p:sp>
      <p:sp>
        <p:nvSpPr>
          <p:cNvPr id="15" name="Text 11"/>
          <p:cNvSpPr/>
          <p:nvPr/>
        </p:nvSpPr>
        <p:spPr>
          <a:xfrm>
            <a:off x="4561656" y="4302398"/>
            <a:ext cx="12459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عَن</a:t>
            </a:r>
            <a:endParaRPr lang="ar-SA" sz="950" dirty="0"/>
          </a:p>
        </p:txBody>
      </p:sp>
      <p:sp>
        <p:nvSpPr>
          <p:cNvPr id="16" name="Text 12"/>
          <p:cNvSpPr/>
          <p:nvPr/>
        </p:nvSpPr>
        <p:spPr>
          <a:xfrm>
            <a:off x="3336354" y="4500116"/>
            <a:ext cx="2471291" cy="135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আন্</a:t>
            </a:r>
            <a:endParaRPr lang="en-US" sz="750" dirty="0"/>
          </a:p>
        </p:txBody>
      </p:sp>
      <p:sp>
        <p:nvSpPr>
          <p:cNvPr id="17" name="Shape 13"/>
          <p:cNvSpPr/>
          <p:nvPr/>
        </p:nvSpPr>
        <p:spPr>
          <a:xfrm>
            <a:off x="496119" y="4202757"/>
            <a:ext cx="2670572" cy="532805"/>
          </a:xfrm>
          <a:prstGeom prst="roundRect">
            <a:avLst>
              <a:gd name="adj" fmla="val 2806"/>
            </a:avLst>
          </a:prstGeom>
          <a:solidFill>
            <a:srgbClr val="3E3E3E"/>
          </a:solidFill>
          <a:ln/>
        </p:spPr>
      </p:sp>
      <p:sp>
        <p:nvSpPr>
          <p:cNvPr id="18" name="Text 14"/>
          <p:cNvSpPr/>
          <p:nvPr/>
        </p:nvSpPr>
        <p:spPr>
          <a:xfrm>
            <a:off x="1821061" y="4302398"/>
            <a:ext cx="12459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مِن</a:t>
            </a:r>
            <a:endParaRPr lang="ar-SA" sz="950" dirty="0"/>
          </a:p>
        </p:txBody>
      </p:sp>
      <p:sp>
        <p:nvSpPr>
          <p:cNvPr id="19" name="Text 15"/>
          <p:cNvSpPr/>
          <p:nvPr/>
        </p:nvSpPr>
        <p:spPr>
          <a:xfrm>
            <a:off x="595759" y="4500116"/>
            <a:ext cx="2471291" cy="135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মিন্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68585"/>
            <a:ext cx="710952" cy="953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9000"/>
              </a:lnSpc>
              <a:buNone/>
            </a:pPr>
            <a:r>
              <a:rPr lang="en-US" sz="55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১</a:t>
            </a:r>
            <a:endParaRPr lang="en-US" sz="550" dirty="0"/>
          </a:p>
        </p:txBody>
      </p:sp>
      <p:sp>
        <p:nvSpPr>
          <p:cNvPr id="3" name="Text 1"/>
          <p:cNvSpPr/>
          <p:nvPr/>
        </p:nvSpPr>
        <p:spPr>
          <a:xfrm>
            <a:off x="496119" y="614363"/>
            <a:ext cx="2727647" cy="2837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তানভীন কী?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496119" y="2013793"/>
            <a:ext cx="1592387" cy="141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সংজ্ঞা ও বৈশিষ্ট্য</a:t>
            </a:r>
            <a:endParaRPr lang="en-US" sz="850" dirty="0"/>
          </a:p>
        </p:txBody>
      </p:sp>
      <p:sp>
        <p:nvSpPr>
          <p:cNvPr id="5" name="Text 3"/>
          <p:cNvSpPr/>
          <p:nvPr/>
        </p:nvSpPr>
        <p:spPr>
          <a:xfrm>
            <a:off x="496119" y="2213818"/>
            <a:ext cx="2709118" cy="3574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দুই জবর </a:t>
            </a:r>
            <a:pPr rtl="1" algn="r" indent="0" marL="0">
              <a:lnSpc>
                <a:spcPct val="109000"/>
              </a:lnSpc>
              <a:buNone/>
            </a:pPr>
            <a:r>
              <a:rPr lang="en-US" sz="7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(ً)</a:t>
            </a:r>
            <a:pPr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, দুই জের </a:t>
            </a:r>
            <a:pPr rtl="1" algn="r" indent="0" marL="0">
              <a:lnSpc>
                <a:spcPct val="109000"/>
              </a:lnSpc>
              <a:buNone/>
            </a:pPr>
            <a:r>
              <a:rPr lang="en-US" sz="7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(ٍ)</a:t>
            </a:r>
            <a:pPr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এবং দুই পেশ </a:t>
            </a:r>
            <a:pPr rtl="1" algn="r" indent="0" marL="0">
              <a:lnSpc>
                <a:spcPct val="109000"/>
              </a:lnSpc>
              <a:buNone/>
            </a:pPr>
            <a:r>
              <a:rPr lang="en-US" sz="7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(ٌ)</a:t>
            </a:r>
            <a:pPr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-কে </a:t>
            </a:r>
            <a:pPr algn="r" indent="0" marL="0">
              <a:lnSpc>
                <a:spcPct val="109000"/>
              </a:lnSpc>
              <a:buNone/>
            </a:pPr>
            <a:r>
              <a:rPr lang="en-US" sz="7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তানভীন</a:t>
            </a:r>
            <a:pPr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বলে। তানভীন মূলত একটি গুপ্ত বা লুকায়িত নুন সাকিন। শব্দ উচ্চারণ করলে শেষে 'নুন সাকিন'-এর ধ্বনি শোনা যায়, যদিও লেখায় তা দৃশ্যমান থাকে না।</a:t>
            </a:r>
            <a:endParaRPr lang="en-US" sz="700" dirty="0"/>
          </a:p>
        </p:txBody>
      </p:sp>
      <p:sp>
        <p:nvSpPr>
          <p:cNvPr id="6" name="Text 4"/>
          <p:cNvSpPr/>
          <p:nvPr/>
        </p:nvSpPr>
        <p:spPr>
          <a:xfrm>
            <a:off x="1612850" y="2629346"/>
            <a:ext cx="1592387" cy="141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8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উদাহরণ</a:t>
            </a:r>
            <a:endParaRPr lang="en-US" sz="850" dirty="0"/>
          </a:p>
        </p:txBody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8901" y="1050727"/>
            <a:ext cx="2683669" cy="2683669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5969422" y="3865215"/>
            <a:ext cx="2678460" cy="496565"/>
          </a:xfrm>
          <a:prstGeom prst="roundRect">
            <a:avLst>
              <a:gd name="adj" fmla="val 2743"/>
            </a:avLst>
          </a:prstGeom>
          <a:solidFill>
            <a:srgbClr val="1F1F1F"/>
          </a:solidFill>
          <a:ln w="9525">
            <a:solidFill>
              <a:srgbClr val="57575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412385" y="3965525"/>
            <a:ext cx="1135187" cy="141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8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كِتَابًا</a:t>
            </a:r>
            <a:endParaRPr lang="ar-SA" sz="850" dirty="0"/>
          </a:p>
        </p:txBody>
      </p:sp>
      <p:sp>
        <p:nvSpPr>
          <p:cNvPr id="10" name="Text 7"/>
          <p:cNvSpPr/>
          <p:nvPr/>
        </p:nvSpPr>
        <p:spPr>
          <a:xfrm>
            <a:off x="6069732" y="4142333"/>
            <a:ext cx="2477839" cy="1191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কিতাবান্</a:t>
            </a:r>
            <a:endParaRPr lang="en-US" sz="700" dirty="0"/>
          </a:p>
        </p:txBody>
      </p:sp>
      <p:sp>
        <p:nvSpPr>
          <p:cNvPr id="11" name="Shape 8"/>
          <p:cNvSpPr/>
          <p:nvPr/>
        </p:nvSpPr>
        <p:spPr>
          <a:xfrm>
            <a:off x="3232770" y="3865215"/>
            <a:ext cx="2678534" cy="496565"/>
          </a:xfrm>
          <a:prstGeom prst="roundRect">
            <a:avLst>
              <a:gd name="adj" fmla="val 2743"/>
            </a:avLst>
          </a:prstGeom>
          <a:solidFill>
            <a:srgbClr val="1F1F1F"/>
          </a:solidFill>
          <a:ln w="9525">
            <a:solidFill>
              <a:srgbClr val="57575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675808" y="3965525"/>
            <a:ext cx="1135187" cy="141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8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عَلِيمٍ</a:t>
            </a:r>
            <a:endParaRPr lang="ar-SA" sz="850" dirty="0"/>
          </a:p>
        </p:txBody>
      </p:sp>
      <p:sp>
        <p:nvSpPr>
          <p:cNvPr id="13" name="Text 10"/>
          <p:cNvSpPr/>
          <p:nvPr/>
        </p:nvSpPr>
        <p:spPr>
          <a:xfrm>
            <a:off x="3333080" y="4142333"/>
            <a:ext cx="2477914" cy="1191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আলীমিন্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496119" y="3865215"/>
            <a:ext cx="2678534" cy="496565"/>
          </a:xfrm>
          <a:prstGeom prst="roundRect">
            <a:avLst>
              <a:gd name="adj" fmla="val 2743"/>
            </a:avLst>
          </a:prstGeom>
          <a:solidFill>
            <a:srgbClr val="1F1F1F"/>
          </a:solidFill>
          <a:ln w="9525">
            <a:solidFill>
              <a:srgbClr val="575757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939156" y="3965525"/>
            <a:ext cx="1135187" cy="141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8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غَفُورٌ</a:t>
            </a:r>
            <a:endParaRPr lang="ar-SA" sz="850" dirty="0"/>
          </a:p>
        </p:txBody>
      </p:sp>
      <p:sp>
        <p:nvSpPr>
          <p:cNvPr id="16" name="Text 13"/>
          <p:cNvSpPr/>
          <p:nvPr/>
        </p:nvSpPr>
        <p:spPr>
          <a:xfrm>
            <a:off x="596429" y="4142333"/>
            <a:ext cx="2477914" cy="1191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গফূরুন্</a:t>
            </a:r>
            <a:endParaRPr lang="en-US" sz="700" dirty="0"/>
          </a:p>
        </p:txBody>
      </p:sp>
      <p:sp>
        <p:nvSpPr>
          <p:cNvPr id="17" name="Shape 14"/>
          <p:cNvSpPr/>
          <p:nvPr/>
        </p:nvSpPr>
        <p:spPr>
          <a:xfrm>
            <a:off x="496119" y="4427190"/>
            <a:ext cx="8151763" cy="274960"/>
          </a:xfrm>
          <a:prstGeom prst="roundRect">
            <a:avLst>
              <a:gd name="adj" fmla="val 4955"/>
            </a:avLst>
          </a:prstGeom>
          <a:solidFill>
            <a:srgbClr val="022349"/>
          </a:solidFill>
          <a:ln/>
        </p:spPr>
      </p:sp>
      <p:pic>
        <p:nvPicPr>
          <p:cNvPr id="1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3615" y="4542160"/>
            <a:ext cx="113481" cy="90785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129704" y="4508004"/>
            <a:ext cx="8223126" cy="1191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9000"/>
              </a:lnSpc>
              <a:buNone/>
            </a:pPr>
            <a:r>
              <a:rPr lang="en-US" sz="700" dirty="0">
                <a:solidFill>
                  <a:srgbClr val="FFFFFF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ওযালাসলে তানভীন উচ্চারিত হলেও ওযাকফে তার উচ্চারণ বিলুপ্ত হয়ে সাকিন বা আলিফে রূপান্তরিত হয়।</a:t>
            </a:r>
            <a:endParaRPr lang="en-US" sz="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3925119" y="510704"/>
            <a:ext cx="511820" cy="266402"/>
          </a:xfrm>
          <a:prstGeom prst="roundRect">
            <a:avLst>
              <a:gd name="adj" fmla="val 6386"/>
            </a:avLst>
          </a:prstGeom>
          <a:solidFill>
            <a:srgbClr val="490315"/>
          </a:solidFill>
          <a:ln/>
        </p:spPr>
      </p:sp>
      <p:sp>
        <p:nvSpPr>
          <p:cNvPr id="4" name="Text 1"/>
          <p:cNvSpPr/>
          <p:nvPr/>
        </p:nvSpPr>
        <p:spPr>
          <a:xfrm>
            <a:off x="4010174" y="553194"/>
            <a:ext cx="798909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মূল সূত্র</a:t>
            </a:r>
            <a:endParaRPr lang="en-US" sz="850" dirty="0"/>
          </a:p>
        </p:txBody>
      </p:sp>
      <p:sp>
        <p:nvSpPr>
          <p:cNvPr id="5" name="Text 2"/>
          <p:cNvSpPr/>
          <p:nvPr/>
        </p:nvSpPr>
        <p:spPr>
          <a:xfrm>
            <a:off x="3925119" y="833810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নুন সাকিন ও তানভীন — এক ও অভিন্ন</a:t>
            </a:r>
            <a:endParaRPr lang="en-US" sz="2750" dirty="0"/>
          </a:p>
        </p:txBody>
      </p:sp>
      <p:sp>
        <p:nvSpPr>
          <p:cNvPr id="6" name="Text 3"/>
          <p:cNvSpPr/>
          <p:nvPr/>
        </p:nvSpPr>
        <p:spPr>
          <a:xfrm>
            <a:off x="3925119" y="1932384"/>
            <a:ext cx="4722763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উচ্চারণগত ও ধ্বনিগত দিক থেকে নুন সাকিন এবং তানভীন হুবহু এক। এই কারণে তাজবীদের নিয়ম প্রণয়নের সময় </a:t>
            </a:r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উভয়ের বিধান একটি সাধারণ নিয়মের অধীনে</a:t>
            </a:r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আনা হয়েছে।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3925119" y="2772296"/>
            <a:ext cx="4722763" cy="1860500"/>
          </a:xfrm>
          <a:prstGeom prst="roundRect">
            <a:avLst>
              <a:gd name="adj" fmla="val 1143"/>
            </a:avLst>
          </a:prstGeom>
          <a:solidFill>
            <a:srgbClr val="3E3E3E"/>
          </a:solidFill>
          <a:ln/>
        </p:spPr>
      </p:sp>
      <p:sp>
        <p:nvSpPr>
          <p:cNvPr id="8" name="Shape 5"/>
          <p:cNvSpPr/>
          <p:nvPr/>
        </p:nvSpPr>
        <p:spPr>
          <a:xfrm>
            <a:off x="3925119" y="2772296"/>
            <a:ext cx="2361381" cy="1043657"/>
          </a:xfrm>
          <a:prstGeom prst="rect">
            <a:avLst/>
          </a:prstGeom>
          <a:solidFill>
            <a:srgbClr val="3E3E3E"/>
          </a:solidFill>
          <a:ln/>
        </p:spPr>
      </p:sp>
      <p:sp>
        <p:nvSpPr>
          <p:cNvPr id="9" name="Text 6"/>
          <p:cNvSpPr/>
          <p:nvPr/>
        </p:nvSpPr>
        <p:spPr>
          <a:xfrm>
            <a:off x="4066877" y="291405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নুন সাকিন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4066877" y="3220566"/>
            <a:ext cx="207786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লেখায় ও পড়ায় — উভয় অবস্থাতেই দৃশ্যমান ও স্থায়ী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6286500" y="2772296"/>
            <a:ext cx="2361381" cy="1043657"/>
          </a:xfrm>
          <a:prstGeom prst="rect">
            <a:avLst/>
          </a:prstGeom>
          <a:solidFill>
            <a:srgbClr val="3E3E3E"/>
          </a:solidFill>
          <a:ln/>
        </p:spPr>
      </p:sp>
      <p:sp>
        <p:nvSpPr>
          <p:cNvPr id="12" name="Shape 9"/>
          <p:cNvSpPr/>
          <p:nvPr/>
        </p:nvSpPr>
        <p:spPr>
          <a:xfrm>
            <a:off x="6286500" y="2772296"/>
            <a:ext cx="19050" cy="1043657"/>
          </a:xfrm>
          <a:prstGeom prst="roundRect">
            <a:avLst>
              <a:gd name="adj" fmla="val 111628"/>
            </a:avLst>
          </a:prstGeom>
          <a:solidFill>
            <a:srgbClr val="575757"/>
          </a:solidFill>
          <a:ln/>
        </p:spPr>
      </p:sp>
      <p:sp>
        <p:nvSpPr>
          <p:cNvPr id="13" name="Text 10"/>
          <p:cNvSpPr/>
          <p:nvPr/>
        </p:nvSpPr>
        <p:spPr>
          <a:xfrm>
            <a:off x="6428259" y="291405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তানভীন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6428259" y="3220566"/>
            <a:ext cx="207786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লেখায় অদৃশ্য, কিন্তু পড়ায় নুন সাকিনের ধ্বনি প্রকাশ পায়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3925119" y="3815953"/>
            <a:ext cx="4722763" cy="816843"/>
          </a:xfrm>
          <a:prstGeom prst="rect">
            <a:avLst/>
          </a:prstGeom>
          <a:solidFill>
            <a:srgbClr val="3E3E3E"/>
          </a:solidFill>
          <a:ln/>
        </p:spPr>
      </p:sp>
      <p:sp>
        <p:nvSpPr>
          <p:cNvPr id="16" name="Shape 13"/>
          <p:cNvSpPr/>
          <p:nvPr/>
        </p:nvSpPr>
        <p:spPr>
          <a:xfrm>
            <a:off x="3925119" y="3815953"/>
            <a:ext cx="4722763" cy="19050"/>
          </a:xfrm>
          <a:prstGeom prst="roundRect">
            <a:avLst>
              <a:gd name="adj" fmla="val 111628"/>
            </a:avLst>
          </a:prstGeom>
          <a:solidFill>
            <a:srgbClr val="575757"/>
          </a:solidFill>
          <a:ln/>
        </p:spPr>
      </p:sp>
      <p:sp>
        <p:nvSpPr>
          <p:cNvPr id="17" name="Text 14"/>
          <p:cNvSpPr/>
          <p:nvPr/>
        </p:nvSpPr>
        <p:spPr>
          <a:xfrm>
            <a:off x="4066877" y="395771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তাজবীদ নিয়ম</a:t>
            </a:r>
            <a:endParaRPr lang="en-US" sz="1350" dirty="0"/>
          </a:p>
        </p:txBody>
      </p:sp>
      <p:sp>
        <p:nvSpPr>
          <p:cNvPr id="18" name="Text 15"/>
          <p:cNvSpPr/>
          <p:nvPr/>
        </p:nvSpPr>
        <p:spPr>
          <a:xfrm>
            <a:off x="4066877" y="4264223"/>
            <a:ext cx="4439245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উভয়ের জন্য একই ৪টি বিধান প্রযোজ্য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24607"/>
            <a:ext cx="723379" cy="1018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1000"/>
              </a:lnSpc>
              <a:buNone/>
            </a:pPr>
            <a:r>
              <a:rPr lang="en-US" sz="60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২</a:t>
            </a:r>
            <a:endParaRPr lang="en-US" sz="600" dirty="0"/>
          </a:p>
        </p:txBody>
      </p:sp>
      <p:sp>
        <p:nvSpPr>
          <p:cNvPr id="3" name="Text 1"/>
          <p:cNvSpPr/>
          <p:nvPr/>
        </p:nvSpPr>
        <p:spPr>
          <a:xfrm>
            <a:off x="496119" y="580653"/>
            <a:ext cx="2838450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ইযহার — স্পষ্ট করে পাঠ</a:t>
            </a:r>
            <a:endParaRPr lang="en-US" sz="18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046262"/>
            <a:ext cx="2814638" cy="281463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950521" y="1893466"/>
            <a:ext cx="16478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0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সংজ্ঞা</a:t>
            </a:r>
            <a:endParaRPr lang="en-US" sz="900" dirty="0"/>
          </a:p>
        </p:txBody>
      </p:sp>
      <p:sp>
        <p:nvSpPr>
          <p:cNvPr id="6" name="Text 3"/>
          <p:cNvSpPr/>
          <p:nvPr/>
        </p:nvSpPr>
        <p:spPr>
          <a:xfrm>
            <a:off x="5950521" y="2106290"/>
            <a:ext cx="2702049" cy="382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নুন সাকিন বা তানভীনের পরে </a:t>
            </a:r>
            <a:pPr algn="l" indent="0" marL="0">
              <a:lnSpc>
                <a:spcPct val="111000"/>
              </a:lnSpc>
              <a:buNone/>
            </a:pPr>
            <a:r>
              <a:rPr lang="en-US" sz="75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হরূফে হলকী (কণ্ঠনালীর ৬টি হরফ)</a:t>
            </a:r>
            <a:pPr algn="l" indent="0" marL="0">
              <a:lnSpc>
                <a:spcPct val="11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-এর কোনো একটি আসলে, সেই নুন সাকিন বা তানভীনকে তার নিজ মাকরায থেকে </a:t>
            </a:r>
            <a:pPr algn="l" indent="0" marL="0">
              <a:lnSpc>
                <a:spcPct val="111000"/>
              </a:lnSpc>
              <a:buNone/>
            </a:pPr>
            <a:r>
              <a:rPr 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গুননাহ ছাড়া সম্পূর্ণ স্পষ্ট</a:t>
            </a:r>
            <a:pPr algn="l" indent="0" marL="0">
              <a:lnSpc>
                <a:spcPct val="111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করে উচ্চারণ করতে হয়।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5950521" y="2552477"/>
            <a:ext cx="16478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0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ইযহারের ৬টি হরফ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5950521" y="2765301"/>
            <a:ext cx="2702049" cy="2547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1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উদাহরণ: </a:t>
            </a:r>
            <a:pPr rtl="1" algn="r" indent="0" marL="0">
              <a:lnSpc>
                <a:spcPct val="111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عَذَابٌ أَلِيمٌ</a:t>
            </a:r>
            <a:pPr algn="r" indent="0" marL="0">
              <a:lnSpc>
                <a:spcPct val="111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(আযাবুন আলীম), </a:t>
            </a:r>
            <a:pPr rtl="1" algn="r" indent="0" marL="0">
              <a:lnSpc>
                <a:spcPct val="111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مَنْ آمَنَ</a:t>
            </a:r>
            <a:pPr algn="r" indent="0" marL="0">
              <a:lnSpc>
                <a:spcPct val="111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(মান্ আমানা), </a:t>
            </a:r>
            <a:pPr rtl="1" algn="r" indent="0" marL="0">
              <a:lnSpc>
                <a:spcPct val="111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عَنْهُ</a:t>
            </a:r>
            <a:pPr algn="r" indent="0" marL="0">
              <a:lnSpc>
                <a:spcPct val="111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(আনহু)</a:t>
            </a:r>
            <a:endParaRPr lang="ar-SA" sz="750" dirty="0"/>
          </a:p>
        </p:txBody>
      </p:sp>
      <p:sp>
        <p:nvSpPr>
          <p:cNvPr id="9" name="Shape 6"/>
          <p:cNvSpPr/>
          <p:nvPr/>
        </p:nvSpPr>
        <p:spPr>
          <a:xfrm>
            <a:off x="6657975" y="4004816"/>
            <a:ext cx="1989906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10" name="Text 7"/>
          <p:cNvSpPr/>
          <p:nvPr/>
        </p:nvSpPr>
        <p:spPr>
          <a:xfrm>
            <a:off x="7362006" y="4100066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ء</a:t>
            </a:r>
            <a:endParaRPr lang="ar-SA" sz="900" dirty="0"/>
          </a:p>
        </p:txBody>
      </p:sp>
      <p:sp>
        <p:nvSpPr>
          <p:cNvPr id="11" name="Shape 8"/>
          <p:cNvSpPr/>
          <p:nvPr/>
        </p:nvSpPr>
        <p:spPr>
          <a:xfrm>
            <a:off x="4603998" y="4004816"/>
            <a:ext cx="1989981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12" name="Text 9"/>
          <p:cNvSpPr/>
          <p:nvPr/>
        </p:nvSpPr>
        <p:spPr>
          <a:xfrm>
            <a:off x="5308104" y="4100066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هـ</a:t>
            </a:r>
            <a:endParaRPr lang="ar-SA" sz="900" dirty="0"/>
          </a:p>
        </p:txBody>
      </p:sp>
      <p:sp>
        <p:nvSpPr>
          <p:cNvPr id="13" name="Shape 10"/>
          <p:cNvSpPr/>
          <p:nvPr/>
        </p:nvSpPr>
        <p:spPr>
          <a:xfrm>
            <a:off x="2550096" y="4004816"/>
            <a:ext cx="1989906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14" name="Text 11"/>
          <p:cNvSpPr/>
          <p:nvPr/>
        </p:nvSpPr>
        <p:spPr>
          <a:xfrm>
            <a:off x="3254127" y="4100066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ع</a:t>
            </a:r>
            <a:endParaRPr lang="ar-SA" sz="900" dirty="0"/>
          </a:p>
        </p:txBody>
      </p:sp>
      <p:sp>
        <p:nvSpPr>
          <p:cNvPr id="15" name="Shape 12"/>
          <p:cNvSpPr/>
          <p:nvPr/>
        </p:nvSpPr>
        <p:spPr>
          <a:xfrm>
            <a:off x="496119" y="4004816"/>
            <a:ext cx="1989981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16" name="Text 13"/>
          <p:cNvSpPr/>
          <p:nvPr/>
        </p:nvSpPr>
        <p:spPr>
          <a:xfrm>
            <a:off x="1200224" y="4100066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ح</a:t>
            </a:r>
            <a:endParaRPr lang="ar-SA" sz="900" dirty="0"/>
          </a:p>
        </p:txBody>
      </p:sp>
      <p:sp>
        <p:nvSpPr>
          <p:cNvPr id="17" name="Shape 14"/>
          <p:cNvSpPr/>
          <p:nvPr/>
        </p:nvSpPr>
        <p:spPr>
          <a:xfrm>
            <a:off x="4603998" y="4408140"/>
            <a:ext cx="4043883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18" name="Text 15"/>
          <p:cNvSpPr/>
          <p:nvPr/>
        </p:nvSpPr>
        <p:spPr>
          <a:xfrm>
            <a:off x="7362006" y="4503390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غ</a:t>
            </a:r>
            <a:endParaRPr lang="ar-SA" sz="900" dirty="0"/>
          </a:p>
        </p:txBody>
      </p:sp>
      <p:sp>
        <p:nvSpPr>
          <p:cNvPr id="19" name="Shape 16"/>
          <p:cNvSpPr/>
          <p:nvPr/>
        </p:nvSpPr>
        <p:spPr>
          <a:xfrm>
            <a:off x="496119" y="4408140"/>
            <a:ext cx="4043883" cy="339328"/>
          </a:xfrm>
          <a:prstGeom prst="roundRect">
            <a:avLst>
              <a:gd name="adj" fmla="val 4211"/>
            </a:avLst>
          </a:prstGeom>
          <a:solidFill>
            <a:srgbClr val="3E3E3E"/>
          </a:solidFill>
          <a:ln/>
        </p:spPr>
      </p:sp>
      <p:sp>
        <p:nvSpPr>
          <p:cNvPr id="20" name="Text 17"/>
          <p:cNvSpPr/>
          <p:nvPr/>
        </p:nvSpPr>
        <p:spPr>
          <a:xfrm>
            <a:off x="3254127" y="4503390"/>
            <a:ext cx="1190625" cy="148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خ</a:t>
            </a:r>
            <a:endParaRPr lang="ar-SA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23490"/>
            <a:ext cx="735583" cy="108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60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২</a:t>
            </a:r>
            <a:endParaRPr lang="en-US" sz="600" dirty="0"/>
          </a:p>
        </p:txBody>
      </p:sp>
      <p:sp>
        <p:nvSpPr>
          <p:cNvPr id="3" name="Text 1"/>
          <p:cNvSpPr/>
          <p:nvPr/>
        </p:nvSpPr>
        <p:spPr>
          <a:xfrm>
            <a:off x="496119" y="589955"/>
            <a:ext cx="3256955" cy="3114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ইকলাব — পরিবর্তন করে পাঠ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496119" y="1793304"/>
            <a:ext cx="17031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পারিভাষিক নিয়ম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496119" y="2019002"/>
            <a:ext cx="2694980" cy="4074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নুন সাকিন বা তানভীনের পরে </a:t>
            </a:r>
            <a:pPr rtl="1" algn="r" indent="0" marL="0">
              <a:lnSpc>
                <a:spcPct val="114000"/>
              </a:lnSpc>
              <a:buNone/>
            </a:pPr>
            <a:r>
              <a:rPr lang="ar-SA" altLang="en-US" sz="75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ইকলাবের একমাত্র হরফ 'ব' (ب)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আসলে, নুন সাকিন বা তানভীনকে একটি </a:t>
            </a:r>
            <a:pPr rtl="1" algn="r" indent="0" marL="0">
              <a:lnSpc>
                <a:spcPct val="114000"/>
              </a:lnSpc>
              <a:buNone/>
            </a:pPr>
            <a:r>
              <a:rPr lang="ar-SA" altLang="en-US" sz="7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'মীম' (م)</a:t>
            </a:r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দ্বারা পরিবর্তন করে এক আলিফ পরিমাণ দীর্ঘ গুননাহর সাথে পাঠ করতে হয়।</a:t>
            </a:r>
            <a:endParaRPr lang="ar-SA" sz="750" dirty="0"/>
          </a:p>
        </p:txBody>
      </p:sp>
      <p:sp>
        <p:nvSpPr>
          <p:cNvPr id="6" name="Shape 4"/>
          <p:cNvSpPr/>
          <p:nvPr/>
        </p:nvSpPr>
        <p:spPr>
          <a:xfrm>
            <a:off x="496119" y="2505224"/>
            <a:ext cx="2694980" cy="583183"/>
          </a:xfrm>
          <a:prstGeom prst="roundRect">
            <a:avLst>
              <a:gd name="adj" fmla="val 2564"/>
            </a:avLst>
          </a:prstGeom>
          <a:solidFill>
            <a:srgbClr val="7A0622"/>
          </a:solidFill>
          <a:ln/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759" y="2642518"/>
            <a:ext cx="124569" cy="996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819969" y="2593107"/>
            <a:ext cx="2271489" cy="4074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000000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💡</a:t>
            </a:r>
            <a:pPr rtl="1" algn="r" indent="0" marL="0">
              <a:lnSpc>
                <a:spcPct val="114000"/>
              </a:lnSpc>
              <a:buNone/>
            </a:pPr>
            <a:r>
              <a:rPr lang="ar-SA" altLang="en-US" sz="750" dirty="0">
                <a:solidFill>
                  <a:srgbClr val="FFFFFF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কুরআনে এই নিয়মের স্থানে নূনের ওপর একটি ছোট মীম (م) চিহ্ন দেওয়া থাকে — যাতে শিকার্থীরা সহজে চিনতে পারেন।</a:t>
            </a:r>
            <a:endParaRPr lang="ar-SA" sz="750" dirty="0"/>
          </a:p>
        </p:txBody>
      </p:sp>
      <p:sp>
        <p:nvSpPr>
          <p:cNvPr id="9" name="Text 6"/>
          <p:cNvSpPr/>
          <p:nvPr/>
        </p:nvSpPr>
        <p:spPr>
          <a:xfrm>
            <a:off x="1487909" y="3167211"/>
            <a:ext cx="17031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উদাহরণ</a:t>
            </a:r>
            <a:endParaRPr lang="en-US" sz="950" dirty="0"/>
          </a:p>
        </p:txBody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7038" y="1085329"/>
            <a:ext cx="2945532" cy="2945532"/>
          </a:xfrm>
          <a:prstGeom prst="rect">
            <a:avLst/>
          </a:prstGeom>
        </p:spPr>
      </p:pic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07049" y="4188470"/>
            <a:ext cx="4040832" cy="56138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230814" y="4302398"/>
            <a:ext cx="12459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مِنْ بَعْدِ</a:t>
            </a:r>
            <a:endParaRPr lang="ar-SA" sz="950" dirty="0"/>
          </a:p>
        </p:txBody>
      </p:sp>
      <p:sp>
        <p:nvSpPr>
          <p:cNvPr id="13" name="Text 8"/>
          <p:cNvSpPr/>
          <p:nvPr/>
        </p:nvSpPr>
        <p:spPr>
          <a:xfrm>
            <a:off x="4720977" y="4500116"/>
            <a:ext cx="3755827" cy="135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→ মিম্-বা'দি (নুন → মীম)</a:t>
            </a:r>
            <a:endParaRPr lang="en-US" sz="750" dirty="0"/>
          </a:p>
        </p:txBody>
      </p:sp>
      <p:pic>
        <p:nvPicPr>
          <p:cNvPr id="14" name="Image 3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6119" y="4188470"/>
            <a:ext cx="4040907" cy="56138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3119958" y="4302398"/>
            <a:ext cx="1245989" cy="155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9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سَمِيعٌ بَصِيرٌ</a:t>
            </a:r>
            <a:endParaRPr lang="ar-SA" sz="950" dirty="0"/>
          </a:p>
        </p:txBody>
      </p:sp>
      <p:sp>
        <p:nvSpPr>
          <p:cNvPr id="16" name="Text 10"/>
          <p:cNvSpPr/>
          <p:nvPr/>
        </p:nvSpPr>
        <p:spPr>
          <a:xfrm>
            <a:off x="610046" y="4500116"/>
            <a:ext cx="3755901" cy="135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4000"/>
              </a:lnSpc>
              <a:buNone/>
            </a:pPr>
            <a:r>
              <a:rPr lang="en-US" sz="7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→ সামিউম্-বাসীর (তানভীন → মীম)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619051"/>
            <a:ext cx="853083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85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২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96119" y="899666"/>
            <a:ext cx="4033242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ইদগাম — মিলিত করে পাঠ</a:t>
            </a:r>
            <a:endParaRPr lang="en-US" sz="2750" dirty="0"/>
          </a:p>
        </p:txBody>
      </p:sp>
      <p:sp>
        <p:nvSpPr>
          <p:cNvPr id="4" name="Text 2"/>
          <p:cNvSpPr/>
          <p:nvPr/>
        </p:nvSpPr>
        <p:spPr>
          <a:xfrm>
            <a:off x="496119" y="1555254"/>
            <a:ext cx="8151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নুন সাকিন বা তানভীনের পরে ইদগামের হরফ আসলে প্রথম হরফটিকে দ্বিতীয় হরফের সাথে মিলিয়ে 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তাসদীদযুক্ত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করে একত্রে উচ্চারণ করতে হয়। ইদগামের ৬টি হরফ: </a:t>
            </a:r>
            <a:pPr rtl="1"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ي ر م ل و ن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— সংক্ষেপে </a:t>
            </a:r>
            <a:pPr rtl="1"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"ইয়ারমালূন" (يَرْمَلُونَ)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।</a:t>
            </a:r>
            <a:endParaRPr lang="ar-SA" sz="1100" dirty="0"/>
          </a:p>
        </p:txBody>
      </p:sp>
      <p:sp>
        <p:nvSpPr>
          <p:cNvPr id="5" name="Shape 3"/>
          <p:cNvSpPr/>
          <p:nvPr/>
        </p:nvSpPr>
        <p:spPr>
          <a:xfrm>
            <a:off x="496119" y="2168351"/>
            <a:ext cx="8151763" cy="1440582"/>
          </a:xfrm>
          <a:prstGeom prst="roundRect">
            <a:avLst>
              <a:gd name="adj" fmla="val 1476"/>
            </a:avLst>
          </a:prstGeom>
          <a:solidFill>
            <a:srgbClr val="3E3E3E"/>
          </a:solidFill>
          <a:ln/>
        </p:spPr>
      </p:sp>
      <p:sp>
        <p:nvSpPr>
          <p:cNvPr id="6" name="Shape 4"/>
          <p:cNvSpPr/>
          <p:nvPr/>
        </p:nvSpPr>
        <p:spPr>
          <a:xfrm>
            <a:off x="4572000" y="2168351"/>
            <a:ext cx="4075881" cy="1440582"/>
          </a:xfrm>
          <a:prstGeom prst="rect">
            <a:avLst/>
          </a:prstGeom>
          <a:solidFill>
            <a:srgbClr val="3E3E3E"/>
          </a:solidFill>
          <a:ln/>
        </p:spPr>
      </p:sp>
      <p:sp>
        <p:nvSpPr>
          <p:cNvPr id="7" name="Text 5"/>
          <p:cNvSpPr/>
          <p:nvPr/>
        </p:nvSpPr>
        <p:spPr>
          <a:xfrm>
            <a:off x="6734101" y="2310110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ইদগাম মা'আল গুননাহ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4713759" y="2616622"/>
            <a:ext cx="3792364" cy="850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rtl="1" algn="r" indent="0" marL="0">
              <a:lnSpc>
                <a:spcPct val="133000"/>
              </a:lnSpc>
              <a:spcAft>
                <a:spcPts val="650"/>
              </a:spcAft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গুননাহসহ মিলন</a:t>
            </a:r>
            <a:endParaRPr lang="en-US" sz="1100" dirty="0"/>
          </a:p>
          <a:p>
            <a:pPr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হরফ ৪টি: </a:t>
            </a:r>
            <a:pPr rtl="1"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ي م ن و</a:t>
            </a:r>
            <a:pPr algn="r" indent="0" marL="0">
              <a:lnSpc>
                <a:spcPct val="133000"/>
              </a:lnSpc>
              <a:spcAft>
                <a:spcPts val="650"/>
              </a:spcAft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(ইয়ামনূ)</a:t>
            </a:r>
            <a:endParaRPr lang="en-US" sz="1100" dirty="0"/>
          </a:p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উদাহরণ: قَوْمٌ يُعْقَلُونَ → ক্বাওমুই-ইয়াক্বিলূন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96119" y="2168351"/>
            <a:ext cx="4075881" cy="1440582"/>
          </a:xfrm>
          <a:prstGeom prst="rect">
            <a:avLst/>
          </a:prstGeom>
          <a:solidFill>
            <a:srgbClr val="3E3E3E"/>
          </a:solidFill>
          <a:ln/>
        </p:spPr>
      </p:sp>
      <p:sp>
        <p:nvSpPr>
          <p:cNvPr id="10" name="Shape 8"/>
          <p:cNvSpPr/>
          <p:nvPr/>
        </p:nvSpPr>
        <p:spPr>
          <a:xfrm>
            <a:off x="496119" y="2168351"/>
            <a:ext cx="19050" cy="1440582"/>
          </a:xfrm>
          <a:prstGeom prst="roundRect">
            <a:avLst>
              <a:gd name="adj" fmla="val 111628"/>
            </a:avLst>
          </a:prstGeom>
          <a:solidFill>
            <a:srgbClr val="575757"/>
          </a:solidFill>
          <a:ln/>
        </p:spPr>
      </p:sp>
      <p:sp>
        <p:nvSpPr>
          <p:cNvPr id="11" name="Text 9"/>
          <p:cNvSpPr/>
          <p:nvPr/>
        </p:nvSpPr>
        <p:spPr>
          <a:xfrm>
            <a:off x="2658219" y="2310110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ইদগাম বিলা গুননাহ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637877" y="2616622"/>
            <a:ext cx="3792364" cy="8505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rtl="1" algn="r" indent="0" marL="0">
              <a:lnSpc>
                <a:spcPct val="133000"/>
              </a:lnSpc>
              <a:spcAft>
                <a:spcPts val="650"/>
              </a:spcAft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গুননাহ ছাড়া মিলন</a:t>
            </a:r>
            <a:endParaRPr lang="en-US" sz="1100" dirty="0"/>
          </a:p>
          <a:p>
            <a:pPr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হরফ ২টি: </a:t>
            </a:r>
            <a:pPr rtl="1" algn="r" indent="0" marL="0">
              <a:lnSpc>
                <a:spcPct val="133000"/>
              </a:lnSpc>
              <a:spcAft>
                <a:spcPts val="650"/>
              </a:spcAft>
              <a:buNone/>
            </a:pPr>
            <a:r>
              <a:rPr lang="ar-SA" alt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ل ر</a:t>
            </a:r>
            <a:endParaRPr lang="en-US" sz="1100" dirty="0"/>
          </a:p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উদাহরণ: رَحْمَةً لِلْعَالَمِينَ → রাহমাতাল-লিলআলামীন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96119" y="3768403"/>
            <a:ext cx="8151763" cy="798537"/>
          </a:xfrm>
          <a:prstGeom prst="roundRect">
            <a:avLst>
              <a:gd name="adj" fmla="val 2663"/>
            </a:avLst>
          </a:prstGeom>
          <a:solidFill>
            <a:srgbClr val="4B3F02"/>
          </a:solidFill>
          <a:ln/>
        </p:spPr>
      </p:sp>
      <p:pic>
        <p:nvPicPr>
          <p:cNvPr id="1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7877" y="3969172"/>
            <a:ext cx="177180" cy="141759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956816" y="3945582"/>
            <a:ext cx="7549307" cy="4583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000000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⚠️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FFFFFF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FFFFFF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ব্যতিক্রম:</a:t>
            </a:r>
            <a:pPr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FFFFFF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একই শব্দে নুন সাকিনের পর ইদগামের হরফ আসলে ইদগাম হয় না — ইযহারে মুতলাক করতে হয়। শব্দ ৪টি: </a:t>
            </a:r>
            <a:pPr rtl="1" algn="r" indent="0" marL="0">
              <a:lnSpc>
                <a:spcPct val="133000"/>
              </a:lnSpc>
              <a:buNone/>
            </a:pPr>
            <a:r>
              <a:rPr lang="ar-SA" altLang="en-US" sz="1100" b="1" dirty="0">
                <a:solidFill>
                  <a:srgbClr val="FFFFFF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دُنْيَا، بُنْيَان، صِنْوَان، قِنْوَان</a:t>
            </a:r>
            <a:endParaRPr lang="ar-SA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45666"/>
            <a:ext cx="760288" cy="1226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65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অধ্যায় ২</a:t>
            </a:r>
            <a:endParaRPr lang="en-US" sz="650" dirty="0"/>
          </a:p>
        </p:txBody>
      </p:sp>
      <p:sp>
        <p:nvSpPr>
          <p:cNvPr id="3" name="Text 1"/>
          <p:cNvSpPr/>
          <p:nvPr/>
        </p:nvSpPr>
        <p:spPr>
          <a:xfrm>
            <a:off x="496119" y="634008"/>
            <a:ext cx="3170709" cy="3391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10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ইখফা — গোপন করে পাঠ</a:t>
            </a:r>
            <a:endParaRPr lang="en-US" sz="21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191295"/>
            <a:ext cx="2979390" cy="29793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971580" y="1877392"/>
            <a:ext cx="18139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পারিভাষিক নিয়ম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5971580" y="2129954"/>
            <a:ext cx="2680990" cy="6131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ইযহার, ইদগাম ও ইকলাবের হরফগুলো বাদ দিয়ে অবশিষ্ট </a:t>
            </a:r>
            <a:pPr algn="l" indent="0" marL="0">
              <a:lnSpc>
                <a:spcPct val="118000"/>
              </a:lnSpc>
              <a:buNone/>
            </a:pPr>
            <a:r>
              <a:rPr lang="en-US" sz="85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১৫টি হরফের</a:t>
            </a:r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কোনো একটি নুন সাকিন বা তানভীনের পরে আসলে, উচ্চারণকে নাকের বাঁশিতে নিয়ে </a:t>
            </a:r>
            <a:pPr algn="l" indent="0" marL="0">
              <a:lnSpc>
                <a:spcPct val="118000"/>
              </a:lnSpc>
              <a:buNone/>
            </a:pPr>
            <a:r>
              <a:rPr lang="en-US" sz="8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গুননাহ সহকারে গোপন</a:t>
            </a:r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করে (বাংলা 'ং'-এর মতো) পড়তে হয়। একে </a:t>
            </a:r>
            <a:pPr algn="l" indent="0" marL="0">
              <a:lnSpc>
                <a:spcPct val="118000"/>
              </a:lnSpc>
              <a:buNone/>
            </a:pPr>
            <a:r>
              <a:rPr lang="en-US" sz="850" i="1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ইখফায়ে হাকিকী</a:t>
            </a:r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বলে।</a:t>
            </a:r>
            <a:endParaRPr lang="en-US" sz="850" dirty="0"/>
          </a:p>
        </p:txBody>
      </p:sp>
      <p:sp>
        <p:nvSpPr>
          <p:cNvPr id="7" name="Text 4"/>
          <p:cNvSpPr/>
          <p:nvPr/>
        </p:nvSpPr>
        <p:spPr>
          <a:xfrm>
            <a:off x="5971580" y="2826172"/>
            <a:ext cx="18139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ইখফার ১৫টি হরফ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5514380" y="3078733"/>
            <a:ext cx="3138190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8000"/>
              </a:lnSpc>
              <a:buNone/>
            </a:pPr>
            <a:r>
              <a:rPr lang="ar-SA" alt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ت ث ج د ذ ز س ش ص ض ط ظ ف ق ك</a:t>
            </a:r>
            <a:endParaRPr lang="ar-SA" sz="850" dirty="0"/>
          </a:p>
        </p:txBody>
      </p:sp>
      <p:sp>
        <p:nvSpPr>
          <p:cNvPr id="9" name="Text 6"/>
          <p:cNvSpPr/>
          <p:nvPr/>
        </p:nvSpPr>
        <p:spPr>
          <a:xfrm>
            <a:off x="6838652" y="3315072"/>
            <a:ext cx="18139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উদাহরণ</a:t>
            </a:r>
            <a:endParaRPr lang="en-US" sz="1050" dirty="0"/>
          </a:p>
        </p:txBody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23941" y="4343326"/>
            <a:ext cx="4038228" cy="40124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154094" y="4357613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10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لَن تَنَالُوا</a:t>
            </a:r>
            <a:endParaRPr lang="ar-SA" sz="1050" dirty="0"/>
          </a:p>
        </p:txBody>
      </p:sp>
      <p:sp>
        <p:nvSpPr>
          <p:cNvPr id="12" name="Text 8"/>
          <p:cNvSpPr/>
          <p:nvPr/>
        </p:nvSpPr>
        <p:spPr>
          <a:xfrm>
            <a:off x="4623941" y="4576986"/>
            <a:ext cx="3886870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লান্-তানালু — নুন সাকিন + তা</a:t>
            </a:r>
            <a:endParaRPr lang="en-US" sz="850" dirty="0"/>
          </a:p>
        </p:txBody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6119" y="4343326"/>
            <a:ext cx="4038302" cy="401241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026346" y="4357613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04000"/>
              </a:lnSpc>
              <a:buNone/>
            </a:pPr>
            <a:r>
              <a:rPr lang="ar-SA" altLang="en-US" sz="105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عَمَلًا صَالِحًا</a:t>
            </a:r>
            <a:endParaRPr lang="ar-SA" sz="1050" dirty="0"/>
          </a:p>
        </p:txBody>
      </p:sp>
      <p:sp>
        <p:nvSpPr>
          <p:cNvPr id="15" name="Text 10"/>
          <p:cNvSpPr/>
          <p:nvPr/>
        </p:nvSpPr>
        <p:spPr>
          <a:xfrm>
            <a:off x="496119" y="4576986"/>
            <a:ext cx="3886944" cy="153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আমালাঁ ছালিহাঁ — তানভীন + ছদ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981075"/>
            <a:ext cx="987177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850" dirty="0">
                <a:solidFill>
                  <a:srgbClr val="FA95A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সারসংক্ষেপ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96119" y="1261690"/>
            <a:ext cx="40013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একনজরে তাজবীদ চার্ট</a:t>
            </a:r>
            <a:endParaRPr lang="en-US" sz="2750" dirty="0"/>
          </a:p>
        </p:txBody>
      </p:sp>
      <p:sp>
        <p:nvSpPr>
          <p:cNvPr id="4" name="Shape 2"/>
          <p:cNvSpPr/>
          <p:nvPr/>
        </p:nvSpPr>
        <p:spPr>
          <a:xfrm>
            <a:off x="496119" y="1917278"/>
            <a:ext cx="8151763" cy="2287637"/>
          </a:xfrm>
          <a:prstGeom prst="roundRect">
            <a:avLst>
              <a:gd name="adj" fmla="val 930"/>
            </a:avLst>
          </a:prstGeom>
          <a:noFill/>
          <a:ln w="4763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2714" y="2011859"/>
            <a:ext cx="179970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বিধানের নাম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2273498" y="2011859"/>
            <a:ext cx="114597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হরফ সংখ্যা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3250555" y="2011859"/>
            <a:ext cx="244874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নির্দিষ্ট হরফসমূহ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5530379" y="2011859"/>
            <a:ext cx="3428181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পড়ার মূল নিয়ম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42714" y="2423071"/>
            <a:ext cx="179970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ইযহার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2273498" y="2423071"/>
            <a:ext cx="114597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৬টি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2793355" y="2423071"/>
            <a:ext cx="244874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ء هـ ع ح غ خ</a:t>
            </a:r>
            <a:endParaRPr lang="ar-SA" sz="1100" dirty="0"/>
          </a:p>
        </p:txBody>
      </p:sp>
      <p:sp>
        <p:nvSpPr>
          <p:cNvPr id="12" name="Text 10"/>
          <p:cNvSpPr/>
          <p:nvPr/>
        </p:nvSpPr>
        <p:spPr>
          <a:xfrm>
            <a:off x="5073179" y="2423071"/>
            <a:ext cx="3428181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গুননাহ ছাড়া সম্পূর্ণ স্পষ্ট করে পড়া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85514" y="2834283"/>
            <a:ext cx="179970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ইকলাব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816298" y="2834283"/>
            <a:ext cx="114597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১টি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2793355" y="2834283"/>
            <a:ext cx="244874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ب</a:t>
            </a:r>
            <a:endParaRPr lang="ar-SA" sz="1100" dirty="0"/>
          </a:p>
        </p:txBody>
      </p:sp>
      <p:sp>
        <p:nvSpPr>
          <p:cNvPr id="16" name="Text 14"/>
          <p:cNvSpPr/>
          <p:nvPr/>
        </p:nvSpPr>
        <p:spPr>
          <a:xfrm>
            <a:off x="5073179" y="2834283"/>
            <a:ext cx="3428181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নুনকে 'মীম' বানিয়ে গুননাহসহ পড়া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185514" y="3245495"/>
            <a:ext cx="179970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ইদগাম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1816298" y="3245495"/>
            <a:ext cx="114597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৬টি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2793355" y="3245495"/>
            <a:ext cx="244874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ي ر م ل و ن</a:t>
            </a:r>
            <a:endParaRPr lang="ar-SA" sz="1100" dirty="0"/>
          </a:p>
        </p:txBody>
      </p:sp>
      <p:sp>
        <p:nvSpPr>
          <p:cNvPr id="20" name="Text 18"/>
          <p:cNvSpPr/>
          <p:nvPr/>
        </p:nvSpPr>
        <p:spPr>
          <a:xfrm>
            <a:off x="5073179" y="3245495"/>
            <a:ext cx="3428181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মা'আল গুননাহ (ي م ن و) ও বিলা গুননাহ (ل ر)</a:t>
            </a:r>
            <a:endParaRPr lang="ar-SA" sz="1100" dirty="0"/>
          </a:p>
        </p:txBody>
      </p:sp>
      <p:sp>
        <p:nvSpPr>
          <p:cNvPr id="21" name="Text 19"/>
          <p:cNvSpPr/>
          <p:nvPr/>
        </p:nvSpPr>
        <p:spPr>
          <a:xfrm>
            <a:off x="185514" y="3656707"/>
            <a:ext cx="1799704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ইখফা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816298" y="3656707"/>
            <a:ext cx="1145977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১৫টি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3250555" y="3656707"/>
            <a:ext cx="1991544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ar-SA" alt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ت ث ج د ذ ز س ش ص ض ط ظ ف ق ك</a:t>
            </a:r>
            <a:endParaRPr lang="ar-SA" sz="1100" dirty="0"/>
          </a:p>
        </p:txBody>
      </p:sp>
      <p:sp>
        <p:nvSpPr>
          <p:cNvPr id="24" name="Text 22"/>
          <p:cNvSpPr/>
          <p:nvPr/>
        </p:nvSpPr>
        <p:spPr>
          <a:xfrm>
            <a:off x="5530379" y="3656707"/>
            <a:ext cx="2970981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rtl="1" algn="r" indent="0" marL="0">
              <a:lnSpc>
                <a:spcPct val="133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ইযহার ও ইদগামের মাঝামাঝি — নাকে গোপন করে গুননাহসহ পড়া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3925119" y="406896"/>
            <a:ext cx="464195" cy="197644"/>
          </a:xfrm>
          <a:prstGeom prst="roundRect">
            <a:avLst>
              <a:gd name="adj" fmla="val 6859"/>
            </a:avLst>
          </a:prstGeom>
          <a:solidFill>
            <a:srgbClr val="490315"/>
          </a:solidFill>
          <a:ln/>
        </p:spPr>
      </p:sp>
      <p:sp>
        <p:nvSpPr>
          <p:cNvPr id="4" name="Text 1"/>
          <p:cNvSpPr/>
          <p:nvPr/>
        </p:nvSpPr>
        <p:spPr>
          <a:xfrm>
            <a:off x="3992835" y="440754"/>
            <a:ext cx="785961" cy="12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70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শেষ কথা</a:t>
            </a:r>
            <a:endParaRPr lang="en-US" sz="700" dirty="0"/>
          </a:p>
        </p:txBody>
      </p:sp>
      <p:sp>
        <p:nvSpPr>
          <p:cNvPr id="5" name="Text 2"/>
          <p:cNvSpPr/>
          <p:nvPr/>
        </p:nvSpPr>
        <p:spPr>
          <a:xfrm>
            <a:off x="3925119" y="640482"/>
            <a:ext cx="3506242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00" dirty="0">
                <a:solidFill>
                  <a:srgbClr val="FA95AF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সহীহ তিলাওযাতের মূলকথা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3925119" y="1128415"/>
            <a:ext cx="4722763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নুন সাকিন ও তানভীনের এই নিয়মগুলো শুধু মুখস্থ করার মধ্যে সীমাবদ্ধ না রেখে, একজন দক্ষ ক্বারী বা শিক্ষকের তত্ত্বাবধানে </a:t>
            </a:r>
            <a:pPr algn="l" indent="0" marL="0">
              <a:lnSpc>
                <a:spcPct val="120000"/>
              </a:lnSpc>
              <a:buNone/>
            </a:pPr>
            <a:r>
              <a:rPr lang="en-US" sz="850" b="1" dirty="0">
                <a:solidFill>
                  <a:srgbClr val="FA95A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বারবার মশক বা অনুশীলন</a:t>
            </a:r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করা উচিত।</a:t>
            </a:r>
            <a:endParaRPr lang="en-US" sz="8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25119" y="1554361"/>
            <a:ext cx="225921" cy="22592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25119" y="1892796"/>
            <a:ext cx="14120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নিয়ম শিখুন</a:t>
            </a:r>
            <a:endParaRPr lang="en-US" sz="1100" dirty="0"/>
          </a:p>
        </p:txBody>
      </p:sp>
      <p:sp>
        <p:nvSpPr>
          <p:cNvPr id="9" name="Text 5"/>
          <p:cNvSpPr/>
          <p:nvPr/>
        </p:nvSpPr>
        <p:spPr>
          <a:xfrm>
            <a:off x="3925119" y="2123256"/>
            <a:ext cx="4722763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৪টি বিধান ও তাদের হরফগুলো ভালোভাবে আয়ত্ত করুন</a:t>
            </a:r>
            <a:endParaRPr lang="en-US" sz="85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25119" y="2465636"/>
            <a:ext cx="225921" cy="22592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3925119" y="2804071"/>
            <a:ext cx="14120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মশক করুন</a:t>
            </a:r>
            <a:endParaRPr lang="en-US" sz="1100" dirty="0"/>
          </a:p>
        </p:txBody>
      </p:sp>
      <p:sp>
        <p:nvSpPr>
          <p:cNvPr id="12" name="Text 7"/>
          <p:cNvSpPr/>
          <p:nvPr/>
        </p:nvSpPr>
        <p:spPr>
          <a:xfrm>
            <a:off x="3925119" y="3034531"/>
            <a:ext cx="4722763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দক্ষ শিক্ষকের কাছে নিয়মিত তিলাওযাতের অনুশীলন করুন</a:t>
            </a:r>
            <a:endParaRPr lang="en-US" sz="85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25119" y="3376910"/>
            <a:ext cx="225921" cy="22592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3925119" y="3715345"/>
            <a:ext cx="1412081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E0D6DE"/>
                </a:solidFill>
                <a:latin typeface="Anton" pitchFamily="34" charset="0"/>
                <a:ea typeface="Anton" pitchFamily="34" charset="-122"/>
                <a:cs typeface="Anton" pitchFamily="34" charset="-120"/>
              </a:rPr>
              <a:t>দোয়া করুন</a:t>
            </a:r>
            <a:endParaRPr lang="en-US" sz="1100" dirty="0"/>
          </a:p>
        </p:txBody>
      </p:sp>
      <p:sp>
        <p:nvSpPr>
          <p:cNvPr id="15" name="Text 9"/>
          <p:cNvSpPr/>
          <p:nvPr/>
        </p:nvSpPr>
        <p:spPr>
          <a:xfrm>
            <a:off x="3925119" y="3945806"/>
            <a:ext cx="4722763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আল্লাহ তাআলা সহীহ তিলাওযাতের তাওফীক দান করুন</a:t>
            </a:r>
            <a:endParaRPr lang="en-US" sz="850" dirty="0"/>
          </a:p>
        </p:txBody>
      </p:sp>
      <p:sp>
        <p:nvSpPr>
          <p:cNvPr id="16" name="Shape 10"/>
          <p:cNvSpPr/>
          <p:nvPr/>
        </p:nvSpPr>
        <p:spPr>
          <a:xfrm>
            <a:off x="3925119" y="4209380"/>
            <a:ext cx="14288" cy="527149"/>
          </a:xfrm>
          <a:prstGeom prst="roundRect">
            <a:avLst>
              <a:gd name="adj" fmla="val 59998"/>
            </a:avLst>
          </a:prstGeom>
          <a:solidFill>
            <a:srgbClr val="FA95AE"/>
          </a:solidFill>
          <a:ln/>
        </p:spPr>
      </p:sp>
      <p:sp>
        <p:nvSpPr>
          <p:cNvPr id="17" name="Text 11"/>
          <p:cNvSpPr/>
          <p:nvPr/>
        </p:nvSpPr>
        <p:spPr>
          <a:xfrm>
            <a:off x="4094559" y="4310583"/>
            <a:ext cx="4553322" cy="3247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850" dirty="0">
                <a:solidFill>
                  <a:srgbClr val="E0D6DE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আল্লাহ তাআলা আমাদের সবাইকে পবিত্র কুরআন সহীহ ও শুদ্ধভাবে তিলাওযাত করার তাওফীক দান করুন। </a:t>
            </a:r>
            <a:pPr algn="l" indent="0" marL="0">
              <a:lnSpc>
                <a:spcPct val="120000"/>
              </a:lnSpc>
              <a:buNone/>
            </a:pPr>
            <a:r>
              <a:rPr lang="en-US" sz="850" b="1" dirty="0">
                <a:solidFill>
                  <a:srgbClr val="E0D6DE"/>
                </a:solidFill>
                <a:latin typeface="Fira Sans Bold" pitchFamily="34" charset="0"/>
                <a:ea typeface="Fira Sans Bold" pitchFamily="34" charset="-122"/>
                <a:cs typeface="Fira Sans Bold" pitchFamily="34" charset="-120"/>
              </a:rPr>
              <a:t>আমীন।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2026-07-06T04:43:53Z</dcterms:created>
  <dcterms:modified xsi:type="dcterms:W3CDTF">2026-07-06T04:43:53Z</dcterms:modified>
</cp:coreProperties>
</file>