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4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09700" cy="1409700"/>
          </a:xfrm>
          <a:prstGeom prst="rect">
            <a:avLst/>
          </a:prstGeom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0"/>
            <a:ext cx="1409700" cy="1409700"/>
          </a:xfrm>
          <a:prstGeom prst="rect">
            <a:avLst/>
          </a:prstGeom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8300"/>
            <a:ext cx="1409700" cy="1409700"/>
          </a:xfrm>
          <a:prstGeom prst="rect">
            <a:avLst/>
          </a:prstGeom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5448300"/>
            <a:ext cx="1409700" cy="1409700"/>
          </a:xfrm>
          <a:prstGeom prst="rect">
            <a:avLst/>
          </a:prstGeom>
        </p:spPr>
      </p:pic>
      <p:pic>
        <p:nvPicPr>
          <p:cNvPr id="9" name="Picture 8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"/>
            <a:ext cx="9144000" cy="7086600"/>
          </a:xfrm>
          <a:prstGeom prst="rect">
            <a:avLst/>
          </a:prstGeom>
        </p:spPr>
      </p:pic>
      <p:pic>
        <p:nvPicPr>
          <p:cNvPr id="11" name="Picture 10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" cy="3352800"/>
          </a:xfrm>
          <a:prstGeom prst="rect">
            <a:avLst/>
          </a:prstGeom>
        </p:spPr>
      </p:pic>
      <p:pic>
        <p:nvPicPr>
          <p:cNvPr id="12" name="Picture 11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0"/>
            <a:ext cx="2438400" cy="3276600"/>
          </a:xfrm>
          <a:prstGeom prst="rect">
            <a:avLst/>
          </a:prstGeom>
        </p:spPr>
      </p:pic>
      <p:pic>
        <p:nvPicPr>
          <p:cNvPr id="14" name="Picture 13" descr="5918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981200" y="228600"/>
            <a:ext cx="56388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lgDashDot"/>
          </a:ln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17805936803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52600"/>
            <a:ext cx="2057400" cy="3505200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2362200" y="2286000"/>
            <a:ext cx="6553200" cy="2800767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en-US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Maksuda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Khanom</a:t>
            </a:r>
            <a:endParaRPr lang="en-US" sz="4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sistant Teacher</a:t>
            </a:r>
          </a:p>
          <a:p>
            <a:r>
              <a:rPr lang="en-US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Urura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Mohammadpur,Magura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9800" y="5105400"/>
            <a:ext cx="6705600" cy="646331"/>
          </a:xfrm>
          <a:prstGeom prst="rect">
            <a:avLst/>
          </a:prstGeom>
          <a:solidFill>
            <a:srgbClr val="00B0F0"/>
          </a:solidFill>
          <a:ln w="76200">
            <a:solidFill>
              <a:srgbClr val="C00000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Email-mkhanom.at.87@gmail.com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228600"/>
            <a:ext cx="762000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228600"/>
            <a:ext cx="685800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04800" y="533400"/>
            <a:ext cx="88392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0070C0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Introduction to the Lesson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81000"/>
            <a:ext cx="5334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533400"/>
            <a:ext cx="381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524000"/>
            <a:ext cx="476250" cy="5334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" y="3105835"/>
            <a:ext cx="3200400" cy="1569660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r>
              <a:rPr lang="en-US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Sub-English</a:t>
            </a:r>
            <a:endParaRPr lang="en-US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48200" y="2438400"/>
            <a:ext cx="4495800" cy="280076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Unit-11</a:t>
            </a:r>
          </a:p>
          <a:p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Activity-1.1,1.2</a:t>
            </a:r>
          </a:p>
          <a:p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Lesson Title-Making Requests</a:t>
            </a:r>
            <a:endParaRPr lang="en-US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Oval 5"/>
          <p:cNvSpPr/>
          <p:nvPr/>
        </p:nvSpPr>
        <p:spPr>
          <a:xfrm>
            <a:off x="304800" y="381000"/>
            <a:ext cx="8382000" cy="10668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Learning  Outcomes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14097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04800"/>
            <a:ext cx="14097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ounded Rectangular Callout 8"/>
          <p:cNvSpPr/>
          <p:nvPr/>
        </p:nvSpPr>
        <p:spPr>
          <a:xfrm>
            <a:off x="1371600" y="1752600"/>
            <a:ext cx="6477000" cy="609600"/>
          </a:xfrm>
          <a:prstGeom prst="wedgeRoundRectCallout">
            <a:avLst>
              <a:gd name="adj1" fmla="val -19758"/>
              <a:gd name="adj2" fmla="val 107276"/>
              <a:gd name="adj3" fmla="val 16667"/>
            </a:avLst>
          </a:prstGeom>
          <a:solidFill>
            <a:srgbClr val="00B0F0"/>
          </a:solidFill>
          <a:ln w="762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Students will be able to-</a:t>
            </a:r>
            <a:endParaRPr lang="en-US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457200" y="2438400"/>
            <a:ext cx="8229600" cy="41148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4.2.1 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aloud texts with proper </a:t>
            </a:r>
            <a:r>
              <a:rPr lang="en-US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stress,intonation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8.1.2 </a:t>
            </a:r>
            <a:r>
              <a:rPr lang="en-US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Recognise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use a range of words and phrases in written communication.</a:t>
            </a:r>
            <a:endParaRPr lang="en-US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066800" y="228600"/>
            <a:ext cx="7239000" cy="193899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Review of the prior knowledge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09700" cy="2209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00" y="0"/>
            <a:ext cx="1409700" cy="2209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Horizontal Scroll 8"/>
          <p:cNvSpPr/>
          <p:nvPr/>
        </p:nvSpPr>
        <p:spPr>
          <a:xfrm>
            <a:off x="304800" y="1905000"/>
            <a:ext cx="8305800" cy="52578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*How do you make requests to others?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*What do you say when you need help?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*Do you use the word please when asking for something?</a:t>
            </a:r>
            <a:endParaRPr lang="en-US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447800" y="0"/>
            <a:ext cx="7010399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Look at the picture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0"/>
            <a:ext cx="14097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100004251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295400"/>
            <a:ext cx="8534400" cy="373380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457200" y="5257800"/>
            <a:ext cx="8382000" cy="156966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a.What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do you see in the picture?</a:t>
            </a:r>
          </a:p>
          <a:p>
            <a:r>
              <a:rPr lang="en-US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b.What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do you think they are talking about?</a:t>
            </a:r>
          </a:p>
          <a:p>
            <a:r>
              <a:rPr lang="en-US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c.How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do you request someone to get something?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09600" y="304800"/>
            <a:ext cx="8153400" cy="1754326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Can you guess what may be our today’s Lesson?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100004251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514600"/>
            <a:ext cx="8534400" cy="3733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0"/>
            <a:ext cx="1676400" cy="1828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Horizontal Scroll 5"/>
          <p:cNvSpPr/>
          <p:nvPr/>
        </p:nvSpPr>
        <p:spPr>
          <a:xfrm>
            <a:off x="1143000" y="-228600"/>
            <a:ext cx="7010400" cy="2209800"/>
          </a:xfrm>
          <a:prstGeom prst="horizontalScroll">
            <a:avLst/>
          </a:prstGeom>
          <a:solidFill>
            <a:srgbClr val="FFFF00"/>
          </a:solidFill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Our Today’s Lesson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356" y="0"/>
            <a:ext cx="1148644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828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0"/>
            <a:ext cx="1148644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 descr="images 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8800"/>
            <a:ext cx="9144000" cy="50292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0" y="3124200"/>
            <a:ext cx="9144000" cy="3733800"/>
          </a:xfrm>
          <a:prstGeom prst="ellipse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100004251 (1).jpeg"/>
          <p:cNvPicPr>
            <a:picLocks noChangeAspect="1"/>
          </p:cNvPicPr>
          <p:nvPr/>
        </p:nvPicPr>
        <p:blipFill>
          <a:blip r:embed="rId5" cstate="print">
            <a:lum bright="-10000"/>
          </a:blip>
          <a:stretch>
            <a:fillRect/>
          </a:stretch>
        </p:blipFill>
        <p:spPr>
          <a:xfrm>
            <a:off x="0" y="4038600"/>
            <a:ext cx="3962400" cy="195499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Cloud Callout 16"/>
          <p:cNvSpPr/>
          <p:nvPr/>
        </p:nvSpPr>
        <p:spPr>
          <a:xfrm>
            <a:off x="4572000" y="3886200"/>
            <a:ext cx="4343400" cy="2438400"/>
          </a:xfrm>
          <a:prstGeom prst="cloudCallout">
            <a:avLst>
              <a:gd name="adj1" fmla="val -70942"/>
              <a:gd name="adj2" fmla="val 20833"/>
            </a:avLst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Makng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Requests</a:t>
            </a:r>
            <a:endParaRPr lang="en-US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200400"/>
            <a:ext cx="2057400" cy="1143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5791200"/>
            <a:ext cx="2057400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Picture 19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1200"/>
            <a:ext cx="2057400" cy="1143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905000"/>
            <a:ext cx="2057400" cy="1143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Picture 21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6124222"/>
            <a:ext cx="1981200" cy="733778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Picture 22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6124222"/>
            <a:ext cx="1981200" cy="733778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5181600"/>
            <a:ext cx="15240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loud Callout 5"/>
          <p:cNvSpPr/>
          <p:nvPr/>
        </p:nvSpPr>
        <p:spPr>
          <a:xfrm>
            <a:off x="609600" y="0"/>
            <a:ext cx="8153400" cy="1219200"/>
          </a:xfrm>
          <a:prstGeom prst="cloudCallout">
            <a:avLst>
              <a:gd name="adj1" fmla="val -13046"/>
              <a:gd name="adj2" fmla="val 88246"/>
            </a:avLst>
          </a:prstGeom>
          <a:solidFill>
            <a:srgbClr val="FFFF00"/>
          </a:solidFill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words</a:t>
            </a:r>
            <a:endParaRPr lang="en-US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1219200"/>
            <a:ext cx="5715000" cy="1107996"/>
          </a:xfrm>
          <a:prstGeom prst="rect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Request</a:t>
            </a:r>
            <a:endParaRPr lang="en-US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28600" y="5181600"/>
            <a:ext cx="9372600" cy="2123658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 ask politely for something</a:t>
            </a:r>
            <a:endParaRPr lang="en-US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100004251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362200"/>
            <a:ext cx="8001000" cy="2819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0"/>
            <a:ext cx="1148644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0"/>
            <a:ext cx="1148644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438400" y="228600"/>
            <a:ext cx="4191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Sharpener</a:t>
            </a:r>
            <a:endParaRPr lang="en-US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800600"/>
            <a:ext cx="8839200" cy="2123658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device used to sharpen pencils</a:t>
            </a:r>
            <a:endParaRPr lang="en-US" sz="6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10000425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905000"/>
            <a:ext cx="6324600" cy="2697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438400" y="381000"/>
            <a:ext cx="3962400" cy="1107996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Straight</a:t>
            </a:r>
            <a:endParaRPr lang="en-US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5562600"/>
            <a:ext cx="40386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Frontward</a:t>
            </a:r>
            <a:endParaRPr lang="en-US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100004252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312" y="1673352"/>
            <a:ext cx="6437376" cy="351129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981200" y="381000"/>
            <a:ext cx="43434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Store</a:t>
            </a:r>
            <a:endParaRPr lang="en-US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5562600"/>
            <a:ext cx="4953000" cy="1107996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Shop</a:t>
            </a:r>
            <a:endParaRPr lang="en-US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100004252 (2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28800"/>
            <a:ext cx="6858000" cy="3581400"/>
          </a:xfrm>
          <a:prstGeom prst="ellipse">
            <a:avLst/>
          </a:prstGeom>
          <a:ln w="190500" cap="rnd">
            <a:solidFill>
              <a:srgbClr val="0070C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62000" y="0"/>
            <a:ext cx="7696200" cy="92333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Teacher’s Model Reading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Gallery_17809257835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00200"/>
            <a:ext cx="4495799" cy="472440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 descr="10000425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1600200"/>
            <a:ext cx="4096512" cy="47244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00200" y="304800"/>
            <a:ext cx="5867400" cy="1107996"/>
          </a:xfrm>
          <a:prstGeom prst="rect">
            <a:avLst/>
          </a:prstGeom>
          <a:solidFill>
            <a:srgbClr val="00B0F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Choral Reading</a:t>
            </a:r>
            <a:endParaRPr lang="en-US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1000"/>
            <a:ext cx="1148644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381000"/>
            <a:ext cx="1148644" cy="1066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10000407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905000"/>
            <a:ext cx="8305800" cy="4267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295400" y="304800"/>
            <a:ext cx="66294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Student’s Reading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81000"/>
            <a:ext cx="990600" cy="1143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304800"/>
            <a:ext cx="990600" cy="1143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100004076 (1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2600"/>
            <a:ext cx="9144000" cy="441198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Oval 5"/>
          <p:cNvSpPr/>
          <p:nvPr/>
        </p:nvSpPr>
        <p:spPr>
          <a:xfrm>
            <a:off x="2133600" y="152400"/>
            <a:ext cx="6248400" cy="1066800"/>
          </a:xfrm>
          <a:prstGeom prst="ellipse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).jpg"/>
          <p:cNvPicPr>
            <a:picLocks noChangeAspect="1"/>
          </p:cNvPicPr>
          <p:nvPr/>
        </p:nvPicPr>
        <p:blipFill>
          <a:blip r:embed="rId3">
            <a:lum bright="40000"/>
          </a:blip>
          <a:stretch>
            <a:fillRect/>
          </a:stretch>
        </p:blipFill>
        <p:spPr>
          <a:xfrm>
            <a:off x="1600200" y="0"/>
            <a:ext cx="1992923" cy="1295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0" y="1524000"/>
            <a:ext cx="8763000" cy="646331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Read the text in groups and fill in the blanks.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381000" y="2209800"/>
            <a:ext cx="8305800" cy="5334000"/>
          </a:xfrm>
          <a:prstGeom prst="horizontalScroll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a.I</a:t>
            </a:r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don’t have a --------------.</a:t>
            </a:r>
          </a:p>
          <a:p>
            <a:pPr algn="ctr"/>
            <a:endParaRPr lang="en-US" sz="4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b.Here</a:t>
            </a:r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is my ------------book.</a:t>
            </a:r>
          </a:p>
          <a:p>
            <a:pPr algn="ctr"/>
            <a:endParaRPr lang="en-US" sz="4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c.-------------for your help.</a:t>
            </a:r>
            <a:endParaRPr lang="en-US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28194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sharpener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0" y="56388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Thanks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5800" y="426720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drawing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657600" y="152400"/>
            <a:ext cx="4419600" cy="1015663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schoolgirls-learning-in-classroom-2H3F5D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0"/>
            <a:ext cx="2209800" cy="1371599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28600" y="2667000"/>
            <a:ext cx="8686800" cy="1938992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Read the text in pairs and role-play the conversation.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49530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600200" y="533400"/>
            <a:ext cx="62484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38100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38200" y="2286000"/>
            <a:ext cx="2819400" cy="1015663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Extra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114800" y="2514600"/>
            <a:ext cx="1066800" cy="609600"/>
          </a:xfrm>
          <a:prstGeom prst="rightArrow">
            <a:avLst/>
          </a:prstGeom>
          <a:solidFill>
            <a:srgbClr val="C000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86400" y="2286000"/>
            <a:ext cx="25908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4114800"/>
            <a:ext cx="7391400" cy="1938992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 you have an extra</a:t>
            </a:r>
            <a:r>
              <a:rPr lang="en-US" sz="6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pen?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905000" y="304800"/>
            <a:ext cx="49530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Assessment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ownload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905000"/>
            <a:ext cx="7543800" cy="17526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2860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download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304800"/>
            <a:ext cx="1219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33400" y="3886200"/>
            <a:ext cx="7848600" cy="230832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Read the conversation individually from </a:t>
            </a:r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activity </a:t>
            </a:r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1.2 at textbook page 54-55.</a:t>
            </a:r>
            <a:endParaRPr lang="en-US" sz="4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457200"/>
            <a:ext cx="5562600" cy="1015663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Feedback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ownload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04800"/>
            <a:ext cx="1143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download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28600"/>
            <a:ext cx="1143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49530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10000424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752600"/>
            <a:ext cx="7848600" cy="25908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33400" y="4572000"/>
            <a:ext cx="8077200" cy="193899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Support the students during the class</a:t>
            </a:r>
          </a:p>
          <a:p>
            <a:pPr algn="ctr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 cannot read aloud the conversation properly.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38200" y="381000"/>
            <a:ext cx="75438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Summary of the session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228600"/>
            <a:ext cx="1143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download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28600"/>
            <a:ext cx="1143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0" y="2133600"/>
            <a:ext cx="9144000" cy="923330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“What have you learnt today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?”</a:t>
            </a:r>
            <a:endParaRPr lang="en-US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838200" y="3352800"/>
            <a:ext cx="7848600" cy="2743200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  have learnt how to make a conversation.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81000"/>
            <a:ext cx="5791200" cy="1015663"/>
          </a:xfrm>
          <a:prstGeom prst="rect">
            <a:avLst/>
          </a:prstGeom>
          <a:solidFill>
            <a:srgbClr val="92D05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ownload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"/>
            <a:ext cx="1143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518160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images (1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0"/>
            <a:ext cx="1676400" cy="1676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download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28600"/>
            <a:ext cx="11430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download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1752600"/>
            <a:ext cx="6705600" cy="2819400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/>
          <p:cNvSpPr txBox="1"/>
          <p:nvPr/>
        </p:nvSpPr>
        <p:spPr>
          <a:xfrm>
            <a:off x="381000" y="4876800"/>
            <a:ext cx="8077200" cy="1446550"/>
          </a:xfrm>
          <a:prstGeom prst="rect">
            <a:avLst/>
          </a:prstGeom>
          <a:solidFill>
            <a:srgbClr val="FFFF00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5 polite requests using “Can you…?”or “Could you…?”</a:t>
            </a:r>
            <a:endParaRPr lang="en-US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thank-you-gif-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0637"/>
            <a:ext cx="9144000" cy="4276725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221</TotalTime>
  <Words>281</Words>
  <Application>Microsoft Office PowerPoint</Application>
  <PresentationFormat>On-screen Show (4:3)</PresentationFormat>
  <Paragraphs>65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MAKSUDA</dc:creator>
  <cp:lastModifiedBy>MAKSUDA</cp:lastModifiedBy>
  <cp:revision>136</cp:revision>
  <dcterms:created xsi:type="dcterms:W3CDTF">2006-08-16T00:00:00Z</dcterms:created>
  <dcterms:modified xsi:type="dcterms:W3CDTF">2026-07-06T14:36:27Z</dcterms:modified>
</cp:coreProperties>
</file>