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82" r:id="rId10"/>
    <p:sldId id="264" r:id="rId11"/>
    <p:sldId id="274" r:id="rId12"/>
    <p:sldId id="279" r:id="rId13"/>
    <p:sldId id="277" r:id="rId14"/>
    <p:sldId id="278" r:id="rId15"/>
    <p:sldId id="273" r:id="rId16"/>
    <p:sldId id="280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319C5-8B0E-4389-8387-92AF5493A4A7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C7611-7EA2-4D61-AAE2-7E74AA61D8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1882A-7BBF-4EB2-8DBB-63ECE6A27BB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0884D-3F33-46AF-ACEC-E738A2820B6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45A1D2-505C-499E-A7C9-5DCB623380E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1800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(4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260101"/>
          </a:xfrm>
          <a:prstGeom prst="rect">
            <a:avLst/>
          </a:prstGeom>
        </p:spPr>
      </p:pic>
      <p:pic>
        <p:nvPicPr>
          <p:cNvPr id="6" name="Picture 5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33400"/>
          </a:xfrm>
          <a:prstGeom prst="rect">
            <a:avLst/>
          </a:prstGeom>
        </p:spPr>
      </p:pic>
      <p:pic>
        <p:nvPicPr>
          <p:cNvPr id="7" name="Picture 6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91300"/>
            <a:ext cx="8915400" cy="53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0" y="1981200"/>
            <a:ext cx="7543800" cy="3810000"/>
          </a:xfrm>
          <a:prstGeom prst="rect">
            <a:avLst/>
          </a:prstGeom>
          <a:noFill/>
        </p:spPr>
        <p:txBody>
          <a:bodyPr vert="horz" wrap="square" rtlCol="0">
            <a:prstTxWarp prst="textWave2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9600" b="1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62000" cy="7162800"/>
          </a:xfrm>
          <a:prstGeom prst="rect">
            <a:avLst/>
          </a:prstGeom>
        </p:spPr>
      </p:pic>
      <p:pic>
        <p:nvPicPr>
          <p:cNvPr id="11" name="Picture 10" descr="tlarkin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0"/>
            <a:ext cx="762000" cy="71628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Tilted Down 5">
            <a:extLst>
              <a:ext uri="{FF2B5EF4-FFF2-40B4-BE49-F238E27FC236}">
                <a16:creationId xmlns="" xmlns:a16="http://schemas.microsoft.com/office/drawing/2014/main" id="{E8E63C4E-D2DB-4464-A077-5F3018BE48C7}"/>
              </a:ext>
            </a:extLst>
          </p:cNvPr>
          <p:cNvSpPr/>
          <p:nvPr/>
        </p:nvSpPr>
        <p:spPr>
          <a:xfrm>
            <a:off x="2133602" y="1499022"/>
            <a:ext cx="4191001" cy="1396578"/>
          </a:xfrm>
          <a:prstGeom prst="ribb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12700">
                  <a:solidFill>
                    <a:srgbClr val="27537E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rgbClr val="27537E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A7C01700-709D-4A34-AE59-9E17E40FE8EC}"/>
              </a:ext>
            </a:extLst>
          </p:cNvPr>
          <p:cNvSpPr/>
          <p:nvPr/>
        </p:nvSpPr>
        <p:spPr>
          <a:xfrm>
            <a:off x="381002" y="3190086"/>
            <a:ext cx="5486401" cy="2677317"/>
          </a:xfrm>
          <a:prstGeom prst="roundRect">
            <a:avLst/>
          </a:prstGeom>
          <a:solidFill>
            <a:srgbClr val="F4D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Nazir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Uddin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Ahmmed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Assistant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Teacher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Halluabandha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GPS,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Chapainawabganj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C931E7B-B3B5-AB23-0430-5B91D735D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411" y="2732506"/>
            <a:ext cx="2532191" cy="34396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DE8A402-7897-86E8-8E26-86C8F7AB7A7C}"/>
              </a:ext>
            </a:extLst>
          </p:cNvPr>
          <p:cNvSpPr/>
          <p:nvPr/>
        </p:nvSpPr>
        <p:spPr>
          <a:xfrm>
            <a:off x="102480" y="163295"/>
            <a:ext cx="8902733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croll: Horizontal 10">
            <a:extLst>
              <a:ext uri="{FF2B5EF4-FFF2-40B4-BE49-F238E27FC236}">
                <a16:creationId xmlns="" xmlns:a16="http://schemas.microsoft.com/office/drawing/2014/main" id="{BE436D77-8150-FB7F-2DB1-3ADD59EE6382}"/>
              </a:ext>
            </a:extLst>
          </p:cNvPr>
          <p:cNvSpPr/>
          <p:nvPr/>
        </p:nvSpPr>
        <p:spPr>
          <a:xfrm>
            <a:off x="577996" y="368623"/>
            <a:ext cx="2054637" cy="1033272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: Four</a:t>
            </a:r>
          </a:p>
          <a:p>
            <a:pPr lvl="0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</a:t>
            </a:r>
          </a:p>
        </p:txBody>
      </p:sp>
      <p:sp>
        <p:nvSpPr>
          <p:cNvPr id="12" name="Scroll: Horizontal 11">
            <a:extLst>
              <a:ext uri="{FF2B5EF4-FFF2-40B4-BE49-F238E27FC236}">
                <a16:creationId xmlns="" xmlns:a16="http://schemas.microsoft.com/office/drawing/2014/main" id="{32E61D18-5389-3EE0-1BC0-64C68C4F0C4F}"/>
              </a:ext>
            </a:extLst>
          </p:cNvPr>
          <p:cNvSpPr/>
          <p:nvPr/>
        </p:nvSpPr>
        <p:spPr>
          <a:xfrm>
            <a:off x="5181602" y="369234"/>
            <a:ext cx="3089531" cy="1033272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: 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b="1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June, 2026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defRPr/>
            </a:pP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: 40 Minute </a:t>
            </a:r>
          </a:p>
        </p:txBody>
      </p:sp>
    </p:spTree>
    <p:extLst>
      <p:ext uri="{BB962C8B-B14F-4D97-AF65-F5344CB8AC3E}">
        <p14:creationId xmlns="" xmlns:p14="http://schemas.microsoft.com/office/powerpoint/2010/main" val="2760083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xmlns="" id="{86879561-5DB3-1D29-B5AA-3800799E4687}"/>
              </a:ext>
            </a:extLst>
          </p:cNvPr>
          <p:cNvSpPr/>
          <p:nvPr/>
        </p:nvSpPr>
        <p:spPr>
          <a:xfrm>
            <a:off x="367393" y="381000"/>
            <a:ext cx="8409215" cy="253637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Outcomes.</a:t>
            </a:r>
          </a:p>
          <a:p>
            <a:pPr algn="ctr"/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lesson, students will be able to: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DE3E51A-60A7-03C6-2820-D1277C125282}"/>
              </a:ext>
            </a:extLst>
          </p:cNvPr>
          <p:cNvSpPr txBox="1"/>
          <p:nvPr/>
        </p:nvSpPr>
        <p:spPr>
          <a:xfrm>
            <a:off x="367393" y="3078300"/>
            <a:ext cx="8543926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7.4.1 Write informal letters with clues.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7.4.2 Write informal letters without clues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EDC4D75-3819-3BFE-35E7-BCD251323F2E}"/>
              </a:ext>
            </a:extLst>
          </p:cNvPr>
          <p:cNvSpPr/>
          <p:nvPr/>
        </p:nvSpPr>
        <p:spPr>
          <a:xfrm>
            <a:off x="102475" y="163286"/>
            <a:ext cx="8927225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486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FA2E591-2751-8359-404B-B761EB520B84}"/>
              </a:ext>
            </a:extLst>
          </p:cNvPr>
          <p:cNvSpPr/>
          <p:nvPr/>
        </p:nvSpPr>
        <p:spPr>
          <a:xfrm>
            <a:off x="102479" y="163293"/>
            <a:ext cx="8927225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E5FD1DD-1848-4A92-8AD1-54A76A014E29}"/>
              </a:ext>
            </a:extLst>
          </p:cNvPr>
          <p:cNvSpPr txBox="1"/>
          <p:nvPr/>
        </p:nvSpPr>
        <p:spPr>
          <a:xfrm>
            <a:off x="-4" y="251818"/>
            <a:ext cx="9029703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today?</a:t>
            </a:r>
          </a:p>
          <a:p>
            <a:pPr algn="ctr"/>
            <a:r>
              <a:rPr lang="en-US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face any problem on the way?</a:t>
            </a:r>
            <a:endParaRPr lang="en-US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like English?</a:t>
            </a:r>
          </a:p>
          <a:p>
            <a:pPr algn="ctr"/>
            <a:r>
              <a:rPr lang="en-US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you ready for the English class?</a:t>
            </a:r>
          </a:p>
          <a:p>
            <a:pPr algn="ctr"/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043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819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Dear students, what have you learnt in the last class?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819400"/>
            <a:ext cx="9144000" cy="4038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Answer: I have learnt how to answer the questions of a personal letter.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A77945-BDAD-FBEC-6E80-D35E38957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5EBD196-B7C3-E84B-A27A-03AF7BBAD2D3}"/>
              </a:ext>
            </a:extLst>
          </p:cNvPr>
          <p:cNvSpPr/>
          <p:nvPr/>
        </p:nvSpPr>
        <p:spPr>
          <a:xfrm>
            <a:off x="102479" y="163293"/>
            <a:ext cx="8927225" cy="6442897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xmlns="" id="{4B1ABD9B-32D2-8E7D-BA7C-399DC0440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995" b="11995"/>
          <a:stretch>
            <a:fillRect/>
          </a:stretch>
        </p:blipFill>
        <p:spPr>
          <a:xfrm>
            <a:off x="570430" y="1902310"/>
            <a:ext cx="2706043" cy="3888891"/>
          </a:xfrm>
          <a:prstGeom prst="rect">
            <a:avLst/>
          </a:prstGeom>
        </p:spPr>
      </p:pic>
      <p:sp>
        <p:nvSpPr>
          <p:cNvPr id="5" name="Ribbon: Tilted Down 4">
            <a:extLst>
              <a:ext uri="{FF2B5EF4-FFF2-40B4-BE49-F238E27FC236}">
                <a16:creationId xmlns:a16="http://schemas.microsoft.com/office/drawing/2014/main" xmlns="" id="{3DE664B6-BEA7-BBBE-16E3-9F2D4654FD82}"/>
              </a:ext>
            </a:extLst>
          </p:cNvPr>
          <p:cNvSpPr/>
          <p:nvPr/>
        </p:nvSpPr>
        <p:spPr>
          <a:xfrm>
            <a:off x="2658511" y="515365"/>
            <a:ext cx="3763047" cy="1061483"/>
          </a:xfrm>
          <a:prstGeom prst="ribb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12700">
                  <a:solidFill>
                    <a:srgbClr val="27537E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rgbClr val="27537E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LESSON’S IDENTITY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C1DAF36D-746D-D6ED-C115-E7A561C4AC9A}"/>
              </a:ext>
            </a:extLst>
          </p:cNvPr>
          <p:cNvSpPr/>
          <p:nvPr/>
        </p:nvSpPr>
        <p:spPr>
          <a:xfrm>
            <a:off x="5029201" y="1826710"/>
            <a:ext cx="3544373" cy="396449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English For Today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Class-4,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Unit-10</a:t>
            </a: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Part: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&amp; 3.1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Page: 43 &amp; 44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271F9A-EE4C-CC90-788C-3271A5AE1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4163" y="2013646"/>
            <a:ext cx="939604" cy="370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2861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Group  work</a:t>
            </a:r>
            <a:endParaRPr lang="en-US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9144000" cy="548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Create small groups. You 4 make a group.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Read the letter of activity1.2 at page 42. 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See the activity1.4 at page 43.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Write the parts of the letter and complete the list in your notebook.(cross check if necessary)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Read the instruction of the activity 3.1 and write a personal letter in the same group following the instruction.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Give necessary time, guide and instructions properly.                              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Call a group to the front of the class to present their work.         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Tell other group to share and revise their letter.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Praise them for their active participation.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52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Address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44, </a:t>
            </a: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Aftabnagar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Badda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Dhaka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Salutation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Date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30 June, 2026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Dear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Hasib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First Paragraph      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 am glad to hear from you after so many days. You wanted to know how I am spending my free time.     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Body 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Now a days, I have been busy in my vegetable garden.  After school, I spend my free time in the garden. I sowed small seeds in the soil. They gave become big now. It is really exciting to watch their growth. You will find various vegetables like- tomatoes, beans, cucumbers etc, in my garden. I water the plants regularly. Soon, we will have ripe red tomatoes ready to pick from the garden.</a:t>
            </a:r>
          </a:p>
          <a:p>
            <a:endParaRPr lang="en-U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Please visit us someday. We can have the fresh vegetables from the garden. Write back soon!       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Last Paragraph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Closing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Your friend,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Name/ Signature                   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10200" y="6019800"/>
            <a:ext cx="13716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6477000" y="304800"/>
            <a:ext cx="4572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10200" y="1219200"/>
            <a:ext cx="914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15" name="Right Arrow 14"/>
          <p:cNvSpPr/>
          <p:nvPr/>
        </p:nvSpPr>
        <p:spPr>
          <a:xfrm>
            <a:off x="6324600" y="1371600"/>
            <a:ext cx="762000" cy="152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               </a:t>
            </a:r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 flipH="1">
            <a:off x="609598" y="1295400"/>
            <a:ext cx="152403" cy="6096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505200" y="1905000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 flipH="1">
            <a:off x="4572001" y="2286000"/>
            <a:ext cx="152401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914400"/>
            <a:ext cx="16764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nip Same Side Corner Rectangle 32"/>
          <p:cNvSpPr/>
          <p:nvPr/>
        </p:nvSpPr>
        <p:spPr>
          <a:xfrm>
            <a:off x="4191000" y="2895600"/>
            <a:ext cx="838200" cy="3810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 flipH="1">
            <a:off x="4495800" y="3276600"/>
            <a:ext cx="1524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nip Same Side Corner Rectangle 34"/>
          <p:cNvSpPr/>
          <p:nvPr/>
        </p:nvSpPr>
        <p:spPr>
          <a:xfrm>
            <a:off x="4876800" y="0"/>
            <a:ext cx="1600200" cy="6858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14400" y="6019800"/>
            <a:ext cx="2362200" cy="381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876800" y="6400800"/>
            <a:ext cx="21336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</a:t>
            </a:r>
            <a:endParaRPr lang="en-US" dirty="0"/>
          </a:p>
        </p:txBody>
      </p:sp>
      <p:sp>
        <p:nvSpPr>
          <p:cNvPr id="21" name="Down Arrow 20"/>
          <p:cNvSpPr/>
          <p:nvPr/>
        </p:nvSpPr>
        <p:spPr>
          <a:xfrm flipH="1" flipV="1">
            <a:off x="1981200" y="5715000"/>
            <a:ext cx="15240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781800" y="6172202"/>
            <a:ext cx="762000" cy="1219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7010400" y="6477002"/>
            <a:ext cx="762000" cy="1219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9" grpId="0" animBg="1"/>
      <p:bldP spid="33" grpId="0" animBg="1"/>
      <p:bldP spid="34" grpId="0" animBg="1"/>
      <p:bldP spid="35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1.4  Read the letter again. Find out and list the various parts of the letter. One is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done for you.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38200"/>
            <a:ext cx="9144000" cy="6019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List of the various parts of the letter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* Address of  sender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*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*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*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*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*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*</a:t>
            </a:r>
          </a:p>
          <a:p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*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0" y="16764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0" y="20574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2860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25908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0" y="28956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0" y="32004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0" y="35052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0" y="38100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0" y="41148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0" y="44196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0" y="47244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0" y="50292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0" y="53340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0" y="56388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0" y="59436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0" y="6248400"/>
            <a:ext cx="9144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-2438400" y="3886200"/>
            <a:ext cx="5943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-2361406" y="3885406"/>
            <a:ext cx="5943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0800000">
            <a:off x="0" y="11430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0800000">
            <a:off x="0" y="10668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5562600" y="3886200"/>
            <a:ext cx="5943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5639594" y="3885406"/>
            <a:ext cx="5943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How many parts are there in a personal letter?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762000"/>
            <a:ext cx="9144000" cy="685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are 8 parts in a personal letter?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447800"/>
            <a:ext cx="9144000" cy="685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are the parts of a personal letter?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133600"/>
            <a:ext cx="9144000" cy="4724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are: 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Address of sender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Date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Salutation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First Paragraph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Body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Last Paragraph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Closing</a:t>
            </a:r>
          </a:p>
          <a:p>
            <a:pPr marL="514350" indent="-514350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Name/Signature  of sender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|Language Focus: Writing a Personal Letter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71600"/>
            <a:ext cx="9144000" cy="5486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Follow the instructions given below when you write a letter to someone: 1. Write the address and the date at the top right side of the page.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Begin the letter using a greeting or salutation, like ‘dear ……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Your letter should have three paragraphs: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first paragraph, explain why you are writing.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second, Give some details. This is the body of the letter.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In the third, tell what you expect from the receiver or ask for a reply.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End the letter with-----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‘Love’ or ‘ Lots of love’ when you are writing to family or a close friend; 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‘With best wishes’ when you know the person quite well;</a:t>
            </a:r>
          </a:p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‘Yours sincerely’ when you don’t know the person very well.</a:t>
            </a:r>
          </a:p>
          <a:p>
            <a:pPr>
              <a:buFont typeface="Arial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4952" y="346530"/>
            <a:ext cx="8939050" cy="6511470"/>
            <a:chOff x="204952" y="346530"/>
            <a:chExt cx="8939050" cy="651147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7FA2E591-2751-8359-404B-B761EB520B84}"/>
                </a:ext>
              </a:extLst>
            </p:cNvPr>
            <p:cNvSpPr/>
            <p:nvPr/>
          </p:nvSpPr>
          <p:spPr>
            <a:xfrm>
              <a:off x="204952" y="346530"/>
              <a:ext cx="8939048" cy="6511470"/>
            </a:xfrm>
            <a:prstGeom prst="rect">
              <a:avLst/>
            </a:prstGeom>
            <a:noFill/>
            <a:ln w="307975" cap="flat" cmpd="thickThin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255CEB33-3C08-4AF2-8C6F-A6661BC0643C}"/>
                </a:ext>
              </a:extLst>
            </p:cNvPr>
            <p:cNvSpPr txBox="1"/>
            <p:nvPr/>
          </p:nvSpPr>
          <p:spPr>
            <a:xfrm>
              <a:off x="307182" y="1996619"/>
              <a:ext cx="8836820" cy="4708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6000" b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Suppose, you are </a:t>
              </a:r>
              <a:r>
                <a:rPr lang="en-US" sz="6000" b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Mamun</a:t>
              </a:r>
              <a:r>
                <a:rPr lang="en-US" sz="6000" b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6000" b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Hasib</a:t>
              </a:r>
              <a:r>
                <a:rPr lang="en-US" sz="6000" b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is your friend. Now, write a letter to your friend how you spend your free time?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04800" y="457200"/>
              <a:ext cx="8686800" cy="1447800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5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        Group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850094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 their group work.  Monitor and provide feedback ,If necessary.                                 </a:t>
            </a:r>
            <a:endParaRPr lang="en-US" sz="6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Share </a:t>
            </a:r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their work to each-other</a:t>
            </a:r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Monitor and support them if necessary.</a:t>
            </a:r>
            <a:endParaRPr lang="en-US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819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Dear students, what have we learnt today ?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2819400"/>
            <a:ext cx="9144000" cy="4038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Answer: We have learn how to write a personal letter.</a:t>
            </a:r>
            <a:endParaRPr lang="en-US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Namorajarampur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				                                 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Sadar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Chapainawabganj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5  July, 2026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Dear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Hasib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,,</a:t>
            </a:r>
          </a:p>
          <a:p>
            <a:pPr lvl="1"/>
            <a:endParaRPr lang="en-US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first take my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salam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I hope  you  are well. I am also  well.  You wanted to know how I spend my  free time?  Now, I am writing about it.</a:t>
            </a:r>
          </a:p>
          <a:p>
            <a:pPr lvl="1"/>
            <a:endParaRPr lang="en-US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have a vegetable garden in front of my house. I spend my free time there. I sowed  small seeds in  the  soil. They have  become big now. I water the plants regularly. I spend my free time like this.</a:t>
            </a:r>
          </a:p>
          <a:p>
            <a:pPr lvl="1"/>
            <a:endParaRPr lang="en-US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Please visit us someday. No more today . Write to me soon.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Your friend,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Mamun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381000"/>
            <a:ext cx="27432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FA2E591-2751-8359-404B-B761EB520B84}"/>
              </a:ext>
            </a:extLst>
          </p:cNvPr>
          <p:cNvSpPr/>
          <p:nvPr/>
        </p:nvSpPr>
        <p:spPr>
          <a:xfrm>
            <a:off x="102477" y="173265"/>
            <a:ext cx="8939048" cy="6511470"/>
          </a:xfrm>
          <a:prstGeom prst="rect">
            <a:avLst/>
          </a:prstGeom>
          <a:noFill/>
          <a:ln w="307975" cap="flat" cmpd="thickThin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90916B-1F79-46BE-AB2D-05B341C6B72D}"/>
              </a:ext>
            </a:extLst>
          </p:cNvPr>
          <p:cNvSpPr txBox="1"/>
          <p:nvPr/>
        </p:nvSpPr>
        <p:spPr>
          <a:xfrm>
            <a:off x="625738" y="457201"/>
            <a:ext cx="78925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See</a:t>
            </a:r>
            <a:r>
              <a:rPr kumimoji="0" lang="en-GB" sz="9600" b="1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you again in the next class. Bye.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42426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791</Words>
  <Application>Microsoft Office PowerPoint</Application>
  <PresentationFormat>On-screen Show (4:3)</PresentationFormat>
  <Paragraphs>123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U150625</dc:creator>
  <cp:lastModifiedBy>U150625</cp:lastModifiedBy>
  <cp:revision>102</cp:revision>
  <dcterms:created xsi:type="dcterms:W3CDTF">2006-08-16T00:00:00Z</dcterms:created>
  <dcterms:modified xsi:type="dcterms:W3CDTF">2026-07-06T03:31:21Z</dcterms:modified>
</cp:coreProperties>
</file>