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17"/>
  </p:notesMasterIdLst>
  <p:sldIdLst>
    <p:sldId id="257" r:id="rId3"/>
    <p:sldId id="293" r:id="rId4"/>
    <p:sldId id="259" r:id="rId5"/>
    <p:sldId id="260" r:id="rId6"/>
    <p:sldId id="285" r:id="rId7"/>
    <p:sldId id="282" r:id="rId8"/>
    <p:sldId id="287" r:id="rId9"/>
    <p:sldId id="291" r:id="rId10"/>
    <p:sldId id="294" r:id="rId11"/>
    <p:sldId id="295" r:id="rId12"/>
    <p:sldId id="296" r:id="rId13"/>
    <p:sldId id="284" r:id="rId14"/>
    <p:sldId id="283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:p15="http://schemas.microsoft.com/office/powerpoint/2012/main" xmlns="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34F"/>
    <a:srgbClr val="A3619B"/>
    <a:srgbClr val="32823F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58D44E42-C462-4105-BC86-FE75B4E3C4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croll: Vertical 7">
            <a:extLst>
              <a:ext uri="{FF2B5EF4-FFF2-40B4-BE49-F238E27FC236}">
                <a16:creationId xmlns:a16="http://schemas.microsoft.com/office/drawing/2014/main" xmlns="" id="{BDD096C4-EA0B-4A0B-A270-A33E3861416F}"/>
              </a:ext>
            </a:extLst>
          </p:cNvPr>
          <p:cNvSpPr/>
          <p:nvPr/>
        </p:nvSpPr>
        <p:spPr>
          <a:xfrm>
            <a:off x="6676704" y="1838158"/>
            <a:ext cx="5006336" cy="3181684"/>
          </a:xfrm>
          <a:prstGeom prst="vertic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400" b="1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3AA5FCD-E282-462D-9F67-474D8F260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9" y="345234"/>
            <a:ext cx="4320072" cy="4320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6039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760365" cy="861770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902735" cy="4372707"/>
          </a:xfrm>
          <a:prstGeom prst="roundRect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836" y="1752600"/>
            <a:ext cx="433929" cy="4615636"/>
          </a:xfrm>
          <a:prstGeom prst="rect">
            <a:avLst/>
          </a:prstGeom>
        </p:spPr>
      </p:pic>
      <p:pic>
        <p:nvPicPr>
          <p:cNvPr id="18" name="Content Placeholder 1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986" y="1494694"/>
            <a:ext cx="4267200" cy="4670580"/>
          </a:xfrm>
        </p:spPr>
      </p:pic>
    </p:spTree>
    <p:extLst>
      <p:ext uri="{BB962C8B-B14F-4D97-AF65-F5344CB8AC3E}">
        <p14:creationId xmlns:p14="http://schemas.microsoft.com/office/powerpoint/2010/main" val="397063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xmlns="" id="{908DA2F1-9B58-431B-A65F-A17461530469}"/>
              </a:ext>
            </a:extLst>
          </p:cNvPr>
          <p:cNvSpPr/>
          <p:nvPr/>
        </p:nvSpPr>
        <p:spPr>
          <a:xfrm>
            <a:off x="2221006" y="1013013"/>
            <a:ext cx="7749988" cy="4043082"/>
          </a:xfrm>
          <a:prstGeom prst="horizont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1430D7B-C771-4DCA-B952-345AFBA6D766}"/>
              </a:ext>
            </a:extLst>
          </p:cNvPr>
          <p:cNvSpPr txBox="1"/>
          <p:nvPr/>
        </p:nvSpPr>
        <p:spPr>
          <a:xfrm>
            <a:off x="3173506" y="2065058"/>
            <a:ext cx="6104965" cy="193899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4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১ম  </a:t>
            </a:r>
            <a:r>
              <a:rPr lang="en-US" sz="4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40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4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40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4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chemeClr val="bg2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3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rgbClr val="32823F"/>
            </a:gs>
            <a:gs pos="82000">
              <a:schemeClr val="accent6">
                <a:lumMod val="50000"/>
              </a:schemeClr>
            </a:gs>
            <a:gs pos="74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xmlns="" id="{39244A97-0ABE-43BA-81E1-8869BBC7EB69}"/>
              </a:ext>
            </a:extLst>
          </p:cNvPr>
          <p:cNvSpPr/>
          <p:nvPr/>
        </p:nvSpPr>
        <p:spPr>
          <a:xfrm>
            <a:off x="3934691" y="1510145"/>
            <a:ext cx="3909603" cy="353291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বিয়োজন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মাত্রা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</a:t>
            </a:r>
            <a:endParaRPr lang="en-US" sz="4400" b="1" baseline="-25000" dirty="0" smtClean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নির্নয়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61672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72872" y="2286001"/>
                <a:ext cx="11988800" cy="27699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 dirty="0" err="1">
                    <a:latin typeface="NikoshBAN" pitchFamily="2" charset="0"/>
                    <a:cs typeface="NikoshBAN" pitchFamily="2" charset="0"/>
                  </a:rPr>
                  <a:t>এই</a:t>
                </a:r>
                <a:r>
                  <a:rPr lang="en-US" sz="5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err="1">
                    <a:latin typeface="NikoshBAN" pitchFamily="2" charset="0"/>
                    <a:cs typeface="NikoshBAN" pitchFamily="2" charset="0"/>
                  </a:rPr>
                  <a:t>পাঠ</a:t>
                </a:r>
                <a:r>
                  <a:rPr lang="en-US" sz="5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err="1"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sz="5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err="1">
                    <a:latin typeface="NikoshBAN" pitchFamily="2" charset="0"/>
                    <a:cs typeface="NikoshBAN" pitchFamily="2" charset="0"/>
                  </a:rPr>
                  <a:t>শিক্ষার্থীরা</a:t>
                </a:r>
                <a:r>
                  <a:rPr lang="en-US" sz="5400" dirty="0">
                    <a:latin typeface="NikoshBAN" pitchFamily="2" charset="0"/>
                    <a:cs typeface="NikoshBAN" pitchFamily="2" charset="0"/>
                  </a:rPr>
                  <a:t>……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  <a:p>
                <a:pPr marL="571500" indent="-571500">
                  <a:buFont typeface="Wingdings" pitchFamily="2" charset="2"/>
                  <a:buChar char="Ø"/>
                </a:pP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সাম্যাঙ্ক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কি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বলতে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।</a:t>
                </a:r>
              </a:p>
              <a:p>
                <a:pPr marL="571500" indent="-571500">
                  <a:buFont typeface="Wingdings" pitchFamily="2" charset="2"/>
                  <a:buChar char="Ø"/>
                </a:pP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PCl</a:t>
                </a:r>
                <a:r>
                  <a:rPr lang="en-US" sz="4000" baseline="-25000" dirty="0" smtClean="0">
                    <a:latin typeface="NikoshBAN" pitchFamily="2" charset="0"/>
                    <a:cs typeface="NikoshBAN" pitchFamily="2" charset="0"/>
                  </a:rPr>
                  <a:t>5 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𝛼</m:t>
                    </m:r>
                  </m:oMath>
                </a14:m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latin typeface="NikoshBAN" pitchFamily="2" charset="0"/>
                    <a:cs typeface="NikoshBAN" pitchFamily="2" charset="0"/>
                  </a:rPr>
                  <a:t>করতে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।</a:t>
                </a:r>
              </a:p>
              <a:p>
                <a:pPr marL="571500" indent="-571500">
                  <a:buFont typeface="Wingdings" pitchFamily="2" charset="2"/>
                  <a:buChar char="Ø"/>
                </a:pP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N</a:t>
                </a:r>
                <a:r>
                  <a:rPr lang="en-US" sz="4000" baseline="-25000" dirty="0"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>
                    <a:latin typeface="NikoshBAN" pitchFamily="2" charset="0"/>
                    <a:cs typeface="NikoshBAN" pitchFamily="2" charset="0"/>
                  </a:rPr>
                  <a:t>4  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/>
                        <a:ea typeface="Cambria Math"/>
                        <a:cs typeface="NikoshBAN" pitchFamily="2" charset="0"/>
                      </a:rPr>
                      <m:t>𝛼</m:t>
                    </m:r>
                  </m:oMath>
                </a14:m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latin typeface="NikoshBAN" pitchFamily="2" charset="0"/>
                    <a:cs typeface="NikoshBAN" pitchFamily="2" charset="0"/>
                  </a:rPr>
                  <a:t>করতে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72" y="2286001"/>
                <a:ext cx="11988800" cy="2769989"/>
              </a:xfrm>
              <a:prstGeom prst="rect">
                <a:avLst/>
              </a:prstGeom>
              <a:blipFill rotWithShape="1">
                <a:blip r:embed="rId2"/>
                <a:stretch>
                  <a:fillRect l="-1576" t="-6167" b="-8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N</a:t>
            </a:r>
            <a:r>
              <a:rPr lang="en-US" baseline="-25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baseline="-25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1491"/>
                <a:ext cx="12192000" cy="5472545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১। 25</a:t>
                </a:r>
                <a:r>
                  <a:rPr lang="en-US" sz="43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তাপমাত্রায়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</a:t>
                </a:r>
                <a:r>
                  <a:rPr lang="en-US" sz="43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3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বিক্রিয়ায়</a:t>
                </a:r>
                <a:endParaRPr lang="en-US" sz="43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100cm(Hg)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চাপে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10%   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বিয়োজিত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হয়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 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চাপ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অর্ধেক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হলে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</a:p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মাত্রা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 </a:t>
                </a:r>
                <a:r>
                  <a:rPr lang="en-US" sz="39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pPr>
                  <a:buNone/>
                </a:pPr>
                <a:r>
                  <a:rPr lang="en-US" sz="39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9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বিক্রিয়াঃ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endParaRPr lang="en-US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5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</a:t>
                </a:r>
                <a:r>
                  <a:rPr lang="en-US" sz="51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5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51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US" sz="4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⇌</m:t>
                    </m:r>
                  </m:oMath>
                </a14:m>
                <a:r>
                  <a:rPr lang="en-US" sz="4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2NO</a:t>
                </a:r>
                <a:r>
                  <a:rPr lang="en-US" sz="4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</a:p>
              <a:p>
                <a:pPr>
                  <a:buNone/>
                </a:pPr>
                <a:r>
                  <a:rPr lang="en-US" sz="39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9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</a:t>
                </a:r>
                <a:r>
                  <a:rPr lang="en-US" sz="4400" baseline="-25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, T=298K </a:t>
                </a:r>
              </a:p>
              <a:p>
                <a:pPr>
                  <a:buNone/>
                </a:pP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         P=100/76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atm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	</a:t>
                </a:r>
                <a:r>
                  <a:rPr lang="en-US" sz="2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    </a:t>
                </a:r>
                <a:r>
                  <a:rPr lang="en-US" sz="4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=1.32 </a:t>
                </a:r>
                <a:r>
                  <a:rPr lang="en-US" sz="4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atm</a:t>
                </a:r>
                <a:endParaRPr lang="en-US" sz="2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1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	                        </a:t>
                </a:r>
                <a:r>
                  <a:rPr lang="en-US" sz="5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X=10%=.1</a:t>
                </a:r>
                <a:endParaRPr lang="en-US" sz="1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2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1491"/>
                <a:ext cx="12192000" cy="5472545"/>
              </a:xfrm>
              <a:blipFill rotWithShape="1">
                <a:blip r:embed="rId3"/>
                <a:stretch>
                  <a:fillRect l="-1500" t="-4120" b="-2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12192000" cy="685799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	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8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=4X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/(1-X</a:t>
            </a: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16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=4</a:t>
            </a:r>
            <a:r>
              <a:rPr lang="en-US" sz="5400" dirty="0">
                <a:solidFill>
                  <a:schemeClr val="tx1"/>
                </a:solidFill>
                <a:latin typeface="Times New Roman"/>
                <a:cs typeface="Times New Roman"/>
              </a:rPr>
              <a:t> ×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.1</a:t>
            </a:r>
            <a:r>
              <a:rPr lang="en-US" sz="5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 </a:t>
            </a:r>
            <a:r>
              <a:rPr lang="en-US" sz="5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 1.32 /(1-.1</a:t>
            </a:r>
            <a:r>
              <a:rPr lang="en-US" sz="54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r>
              <a:rPr lang="en-US" sz="5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=0.0533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atm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54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4872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"/>
                <a:ext cx="12192000" cy="6858000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</a:t>
                </a:r>
                <a:endParaRPr lang="en-US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3600" baseline="-25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=0.0533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atm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600" baseline="-25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P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=0.66atm</a:t>
                </a:r>
              </a:p>
              <a:p>
                <a:pPr>
                  <a:buNone/>
                </a:pP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X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=?</a:t>
                </a:r>
                <a:endParaRPr lang="en-US" sz="72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K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4X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/(1-X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endParaRPr lang="en-US" sz="1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 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(1-X</a:t>
                </a:r>
                <a:r>
                  <a:rPr lang="en-US" sz="4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= 4X</a:t>
                </a:r>
                <a:r>
                  <a:rPr lang="en-US" sz="4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endParaRPr lang="en-US" sz="4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X</a:t>
                </a:r>
                <a:r>
                  <a:rPr lang="en-US" sz="4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48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4800" baseline="-250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sz="4400" b="0" i="0" baseline="-25000" dirty="0" smtClean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4400" b="0" i="0" dirty="0" smtClean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3600" baseline="-250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P</m:t>
                        </m:r>
                      </m:den>
                    </m:f>
                  </m:oMath>
                </a14:m>
                <a:endParaRPr lang="en-US" sz="54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0.0198</a:t>
                </a:r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100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%</m:t>
                    </m:r>
                  </m:oMath>
                </a14:m>
                <a:endParaRPr lang="en-US" sz="5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5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</a:t>
                </a:r>
                <a:r>
                  <a:rPr lang="en-US" sz="5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5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54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=1.98%</a:t>
                </a:r>
                <a:endParaRPr lang="en-US" sz="54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54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"/>
                <a:ext cx="12192000" cy="6858000"/>
              </a:xfrm>
              <a:blipFill rotWithShape="1">
                <a:blip r:embed="rId3"/>
                <a:stretch>
                  <a:fillRect l="-900" t="-2489"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40232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Cl</a:t>
            </a:r>
            <a:r>
              <a:rPr lang="en-US" baseline="-25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5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1491"/>
                <a:ext cx="12192000" cy="5472545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১। 25</a:t>
                </a:r>
                <a:r>
                  <a:rPr lang="en-US" sz="43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তাপমাত্রায়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PCl</a:t>
                </a:r>
                <a:r>
                  <a:rPr lang="en-US" sz="43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5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বিক্রিয়ায়</a:t>
                </a:r>
                <a:endParaRPr lang="en-US" sz="43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atm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চাপে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15%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বিয়োজিত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হয়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 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চাপ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অর্ধেক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হলে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</a:p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মাত্রা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 </a:t>
                </a:r>
                <a:r>
                  <a:rPr lang="en-US" sz="39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pPr>
                  <a:buNone/>
                </a:pPr>
                <a:r>
                  <a:rPr lang="en-US" sz="39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9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PCl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5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বিক্রিয়াঃ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endParaRPr lang="en-US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5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PCl</a:t>
                </a:r>
                <a:r>
                  <a:rPr lang="en-US" sz="51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n-US" sz="4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⇌</m:t>
                    </m:r>
                  </m:oMath>
                </a14:m>
                <a:r>
                  <a:rPr lang="en-US" sz="4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PCl</a:t>
                </a:r>
                <a:r>
                  <a:rPr lang="en-US" sz="4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4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Cl</a:t>
                </a:r>
                <a:r>
                  <a:rPr lang="en-US" sz="4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endParaRPr lang="en-US" sz="4600" baseline="-25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9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9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</a:t>
                </a:r>
                <a:r>
                  <a:rPr lang="en-US" sz="4400" baseline="-25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, T=298K </a:t>
                </a:r>
              </a:p>
              <a:p>
                <a:pPr>
                  <a:buNone/>
                </a:pP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         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P=1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atm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	</a:t>
                </a:r>
                <a:endParaRPr lang="en-US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1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			                    </a:t>
                </a:r>
                <a:r>
                  <a:rPr lang="en-US" sz="1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5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X=15%=.</a:t>
                </a:r>
                <a:r>
                  <a:rPr lang="en-US" sz="5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15</a:t>
                </a:r>
                <a:endParaRPr lang="en-US" sz="1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2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1491"/>
                <a:ext cx="12192000" cy="5472545"/>
              </a:xfrm>
              <a:blipFill rotWithShape="1">
                <a:blip r:embed="rId3"/>
                <a:stretch>
                  <a:fillRect l="-1750" t="-4454" b="-1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0288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12192000" cy="685799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	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8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=X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/(1-X</a:t>
            </a: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16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15</a:t>
            </a:r>
            <a:r>
              <a:rPr lang="en-US" sz="5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 </a:t>
            </a:r>
            <a:r>
              <a:rPr lang="en-US" sz="5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 </a:t>
            </a:r>
            <a:r>
              <a:rPr lang="en-US" sz="5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 </a:t>
            </a:r>
            <a:r>
              <a:rPr lang="en-US" sz="5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/(1-</a:t>
            </a:r>
            <a:r>
              <a:rPr lang="en-US" sz="5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.15</a:t>
            </a:r>
            <a:r>
              <a:rPr lang="en-US" sz="54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r>
              <a:rPr lang="en-US" sz="5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0.023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atm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54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2487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"/>
                <a:ext cx="12192000" cy="6858000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এখানে</a:t>
                </a:r>
                <a:endParaRPr lang="en-US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3600" baseline="-25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=0.023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atm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600" baseline="-25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P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=0.5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atm</a:t>
                </a:r>
                <a:endParaRPr lang="en-US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X</a:t>
                </a:r>
                <a:r>
                  <a:rPr lang="en-US" sz="3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=?</a:t>
                </a:r>
                <a:endParaRPr lang="en-US" sz="72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K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/(1-X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endParaRPr lang="en-US" sz="1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 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(1-X</a:t>
                </a:r>
                <a:r>
                  <a:rPr lang="en-US" sz="4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=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endParaRPr lang="en-US" sz="4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X</a:t>
                </a:r>
                <a:r>
                  <a:rPr lang="en-US" sz="4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48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4800" baseline="-250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P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sz="4400" b="0" i="0" baseline="-25000" dirty="0" smtClean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4400" b="0" i="0" dirty="0" smtClean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3600" baseline="-25000" dirty="0">
                            <a:solidFill>
                              <a:schemeClr val="tx1"/>
                            </a:solidFill>
                            <a:latin typeface="NikoshBAN" pitchFamily="2" charset="0"/>
                            <a:cs typeface="NikoshBAN" pitchFamily="2" charset="0"/>
                          </a:rPr>
                          <m:t>P</m:t>
                        </m:r>
                      </m:den>
                    </m:f>
                  </m:oMath>
                </a14:m>
                <a:endParaRPr lang="en-US" sz="54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</a:t>
                </a:r>
                <a:r>
                  <a:rPr lang="en-US" sz="4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4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0.044</a:t>
                </a:r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100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%</m:t>
                    </m:r>
                  </m:oMath>
                </a14:m>
                <a:endParaRPr lang="en-US" sz="5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5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</a:t>
                </a:r>
                <a:r>
                  <a:rPr lang="en-US" sz="5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5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54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=4.4%</a:t>
                </a:r>
                <a:endParaRPr lang="en-US" sz="54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54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"/>
                <a:ext cx="12192000" cy="6858000"/>
              </a:xfrm>
              <a:blipFill rotWithShape="1">
                <a:blip r:embed="rId3"/>
                <a:stretch>
                  <a:fillRect l="-900" t="-2489"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9485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0" y="457201"/>
            <a:ext cx="5520563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3821" y="2286000"/>
                <a:ext cx="1158240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indent="-742950">
                  <a:buFont typeface="+mj-lt"/>
                  <a:buAutoNum type="arabicParenR"/>
                </a:pP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N</a:t>
                </a:r>
                <a:r>
                  <a:rPr lang="en-US" sz="4800" baseline="-25000" dirty="0" smtClean="0"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4800" dirty="0" err="1" smtClean="0">
                    <a:latin typeface="NikoshBAN" pitchFamily="2" charset="0"/>
                    <a:cs typeface="NikoshBAN" pitchFamily="2" charset="0"/>
                  </a:rPr>
                  <a:t>3H</a:t>
                </a:r>
                <a:r>
                  <a:rPr lang="en-US" sz="4800" baseline="-25000" dirty="0" err="1" smtClean="0"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800" baseline="-25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 smtClean="0">
                        <a:latin typeface="Cambria Math"/>
                        <a:ea typeface="Cambria Math"/>
                        <a:cs typeface="NikoshBAN" pitchFamily="2" charset="0"/>
                      </a:rPr>
                      <m:t>⇌</m:t>
                    </m:r>
                  </m:oMath>
                </a14:m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2NH</a:t>
                </a:r>
                <a:r>
                  <a:rPr lang="en-US" sz="4800" baseline="-25000" dirty="0" smtClean="0">
                    <a:latin typeface="NikoshBAN" pitchFamily="2" charset="0"/>
                    <a:cs typeface="NikoshBAN" pitchFamily="2" charset="0"/>
                  </a:rPr>
                  <a:t>3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K</a:t>
                </a:r>
                <a:r>
                  <a:rPr lang="en-US" sz="4800" baseline="-25000" dirty="0" smtClean="0"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,K</a:t>
                </a:r>
                <a:r>
                  <a:rPr lang="en-US" sz="4800" baseline="-25000" dirty="0" smtClean="0">
                    <a:latin typeface="NikoshBAN" pitchFamily="2" charset="0"/>
                    <a:cs typeface="NikoshBAN" pitchFamily="2" charset="0"/>
                  </a:rPr>
                  <a:t>C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err="1" smtClean="0">
                    <a:latin typeface="NikoshBAN" pitchFamily="2" charset="0"/>
                    <a:cs typeface="NikoshBAN" pitchFamily="2" charset="0"/>
                  </a:rPr>
                  <a:t>একক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?</a:t>
                </a:r>
              </a:p>
              <a:p>
                <a:pPr marL="742950" indent="-742950">
                  <a:buFont typeface="+mj-lt"/>
                  <a:buAutoNum type="arabicParenR"/>
                </a:pPr>
                <a:r>
                  <a:rPr lang="en-US" sz="5400" dirty="0" smtClean="0">
                    <a:latin typeface="NikoshBAN" pitchFamily="2" charset="0"/>
                    <a:cs typeface="NikoshBAN" pitchFamily="2" charset="0"/>
                  </a:rPr>
                  <a:t>NH</a:t>
                </a:r>
                <a:r>
                  <a:rPr lang="en-US" sz="5400" baseline="-25000" dirty="0" smtClean="0"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5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err="1" smtClean="0"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5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err="1" smtClean="0">
                    <a:latin typeface="NikoshBAN" pitchFamily="2" charset="0"/>
                    <a:cs typeface="NikoshBAN" pitchFamily="2" charset="0"/>
                  </a:rPr>
                  <a:t>বিক্রিয়ার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4800" baseline="-25000" dirty="0"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,K</a:t>
                </a:r>
                <a:r>
                  <a:rPr lang="en-US" sz="4800" baseline="-25000" dirty="0">
                    <a:latin typeface="NikoshBAN" pitchFamily="2" charset="0"/>
                    <a:cs typeface="NikoshBAN" pitchFamily="2" charset="0"/>
                  </a:rPr>
                  <a:t>C 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err="1">
                    <a:latin typeface="NikoshBAN" pitchFamily="2" charset="0"/>
                    <a:cs typeface="NikoshBAN" pitchFamily="2" charset="0"/>
                  </a:rPr>
                  <a:t>একক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?</a:t>
                </a:r>
                <a:endParaRPr lang="en-US" sz="4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21" y="2286000"/>
                <a:ext cx="11582400" cy="3139321"/>
              </a:xfrm>
              <a:prstGeom prst="rect">
                <a:avLst/>
              </a:prstGeom>
              <a:blipFill rotWithShape="1">
                <a:blip r:embed="rId2"/>
                <a:stretch>
                  <a:fillRect l="-2737" t="-4078" b="-9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7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946400" y="304801"/>
            <a:ext cx="7186256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328" y="1628241"/>
            <a:ext cx="12036981" cy="505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1.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25</a:t>
            </a:r>
            <a:r>
              <a:rPr lang="en-US" sz="4400" baseline="30000" dirty="0">
                <a:latin typeface="NikoshBAN" pitchFamily="2" charset="0"/>
                <a:cs typeface="NikoshBAN" pitchFamily="2" charset="0"/>
              </a:rPr>
              <a:t>0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C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N</a:t>
            </a:r>
            <a:r>
              <a:rPr lang="en-US" sz="4400" baseline="-25000" dirty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4400" baseline="-25000" dirty="0">
                <a:latin typeface="NikoshBAN" pitchFamily="2" charset="0"/>
                <a:cs typeface="NikoshBAN" pitchFamily="2" charset="0"/>
              </a:rPr>
              <a:t>4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বিক্রিয়ায়200cm(Hg)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চাপে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30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%   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বিয়োজিত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অর্ধেক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2.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25</a:t>
            </a:r>
            <a:r>
              <a:rPr lang="en-US" sz="4000" baseline="30000" dirty="0">
                <a:latin typeface="NikoshBAN" pitchFamily="2" charset="0"/>
                <a:cs typeface="NikoshBAN" pitchFamily="2" charset="0"/>
              </a:rPr>
              <a:t>0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C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PCl</a:t>
            </a:r>
            <a:r>
              <a:rPr lang="en-US" sz="4000" baseline="-25000" dirty="0">
                <a:latin typeface="NikoshBAN" pitchFamily="2" charset="0"/>
                <a:cs typeface="NikoshBAN" pitchFamily="2" charset="0"/>
              </a:rPr>
              <a:t>5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বিক্রিয়ায়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1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atm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চাপে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25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%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বিয়োজিত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অর্ধেক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হলে,বিক্রিয়ার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aseline="-25000" dirty="0"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baseline="-25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89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:a16="http://schemas.microsoft.com/office/drawing/2014/main" xmlns="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943176-E7E7-48EA-A0FC-9CE2A2389CAC}"/>
              </a:ext>
            </a:extLst>
          </p:cNvPr>
          <p:cNvSpPr txBox="1"/>
          <p:nvPr/>
        </p:nvSpPr>
        <p:spPr>
          <a:xfrm>
            <a:off x="692727" y="498909"/>
            <a:ext cx="97169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60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1287</TotalTime>
  <Words>271</Words>
  <Application>Microsoft Office PowerPoint</Application>
  <PresentationFormat>Custom</PresentationFormat>
  <Paragraphs>88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N2O4 বিয়োজন বিক্রিয়ার বিয়োজন মাত্রা  নির্নয়।</vt:lpstr>
      <vt:lpstr>PowerPoint Presentation</vt:lpstr>
      <vt:lpstr>PowerPoint Presentation</vt:lpstr>
      <vt:lpstr>PCl5 বিয়োজন বিক্রিয়ার বিয়োজন মাত্রা  নির্নয়।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232</cp:revision>
  <dcterms:created xsi:type="dcterms:W3CDTF">2021-07-04T04:33:59Z</dcterms:created>
  <dcterms:modified xsi:type="dcterms:W3CDTF">2026-07-06T12:44:07Z</dcterms:modified>
</cp:coreProperties>
</file>