
<file path=[Content_Types].xml><?xml version="1.0" encoding="utf-8"?>
<Types xmlns="http://schemas.openxmlformats.org/package/2006/content-types">
  <Default Extension="png" ContentType="image/png"/>
  <Default Extension="mp3" ContentType="audio/mpeg"/>
  <Default Extension="tmp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333" r:id="rId2"/>
    <p:sldId id="321" r:id="rId3"/>
    <p:sldId id="334" r:id="rId4"/>
    <p:sldId id="262" r:id="rId5"/>
    <p:sldId id="341" r:id="rId6"/>
    <p:sldId id="342" r:id="rId7"/>
    <p:sldId id="343" r:id="rId8"/>
    <p:sldId id="344" r:id="rId9"/>
    <p:sldId id="359" r:id="rId10"/>
    <p:sldId id="347" r:id="rId11"/>
    <p:sldId id="348" r:id="rId12"/>
    <p:sldId id="349" r:id="rId13"/>
    <p:sldId id="360" r:id="rId14"/>
    <p:sldId id="345" r:id="rId15"/>
    <p:sldId id="351" r:id="rId16"/>
    <p:sldId id="352" r:id="rId17"/>
    <p:sldId id="361" r:id="rId18"/>
    <p:sldId id="354" r:id="rId19"/>
    <p:sldId id="356" r:id="rId20"/>
    <p:sldId id="355" r:id="rId21"/>
    <p:sldId id="335" r:id="rId22"/>
    <p:sldId id="336" r:id="rId23"/>
    <p:sldId id="337" r:id="rId24"/>
    <p:sldId id="338" r:id="rId25"/>
    <p:sldId id="32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microsoft.com/office/2007/relationships/media" Target="../media/media2.mp3"/><Relationship Id="rId7" Type="http://schemas.microsoft.com/office/2007/relationships/hdphoto" Target="../media/hdphoto4.wdp"/><Relationship Id="rId12" Type="http://schemas.openxmlformats.org/officeDocument/2006/relationships/image" Target="../media/image28.png"/><Relationship Id="rId2" Type="http://schemas.microsoft.com/office/2007/relationships/media" Target="../media/media1.mp3"/><Relationship Id="rId16" Type="http://schemas.microsoft.com/office/2007/relationships/hdphoto" Target="../media/hdphoto5.wdp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audio" Target="../media/media2.mp3"/><Relationship Id="rId9" Type="http://schemas.openxmlformats.org/officeDocument/2006/relationships/image" Target="../media/image25.png"/><Relationship Id="rId1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9.pn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8.png"/><Relationship Id="rId3" Type="http://schemas.microsoft.com/office/2007/relationships/media" Target="../media/media4.mp3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microsoft.com/office/2007/relationships/media" Target="../media/media3.mp3"/><Relationship Id="rId16" Type="http://schemas.microsoft.com/office/2007/relationships/hdphoto" Target="../media/hdphoto7.wdp"/><Relationship Id="rId1" Type="http://schemas.openxmlformats.org/officeDocument/2006/relationships/audio" Target="NULL" TargetMode="Externa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audio" Target="../media/media4.mp3"/><Relationship Id="rId9" Type="http://schemas.openxmlformats.org/officeDocument/2006/relationships/image" Target="../media/image32.png"/><Relationship Id="rId1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9.png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tm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openxmlformats.org/officeDocument/2006/relationships/slide" Target="sl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openxmlformats.org/officeDocument/2006/relationships/slide" Target="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9324996" y="2573726"/>
            <a:ext cx="23736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১২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উ ঊ</a:t>
            </a:r>
            <a:b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নং-১৭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l="39729" t="16790" r="34558" b="22165"/>
          <a:stretch/>
        </p:blipFill>
        <p:spPr>
          <a:xfrm>
            <a:off x="6736236" y="2322309"/>
            <a:ext cx="2473751" cy="3303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853624" y="2710109"/>
            <a:ext cx="10779053" cy="962945"/>
            <a:chOff x="618509" y="2242900"/>
            <a:chExt cx="10992823" cy="1256643"/>
          </a:xfrm>
        </p:grpSpPr>
        <p:grpSp>
          <p:nvGrpSpPr>
            <p:cNvPr id="101" name="Group 100"/>
            <p:cNvGrpSpPr/>
            <p:nvPr/>
          </p:nvGrpSpPr>
          <p:grpSpPr>
            <a:xfrm>
              <a:off x="618509" y="2242900"/>
              <a:ext cx="10992823" cy="939600"/>
              <a:chOff x="618509" y="2242900"/>
              <a:chExt cx="10992823" cy="9396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3187628" y="2242900"/>
                <a:ext cx="8423704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5" name="Group 104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06" name="Group 105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10" name="Oval 109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" name="Oval 110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" name="Oval 111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13" name="Group 112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114" name="Oval 113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" name="Oval 114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6" name="Oval 115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07" name="Rounded Rectangle 106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ounded Rectangle 107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ounded Rectangle 108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2" name="Rectangle 101"/>
            <p:cNvSpPr/>
            <p:nvPr/>
          </p:nvSpPr>
          <p:spPr>
            <a:xfrm>
              <a:off x="3187628" y="2415092"/>
              <a:ext cx="8077928" cy="1084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NikoshBAN" panose="02000000000000000000"/>
                </a:rPr>
                <a:t> 	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বাক্য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ও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শব্দে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ব্যবহৃত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বাংলা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বর্ণমালার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ধ্বনি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স্পষ্ট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শুদ্ধভাবে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	 	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en-US" sz="2400" dirty="0" smtClean="0">
                  <a:latin typeface="NikoshBAN" panose="02000000000000000000"/>
                </a:rPr>
                <a:t> </a:t>
              </a:r>
              <a:endParaRPr lang="en-US" sz="2400" dirty="0">
                <a:latin typeface="NikoshBAN" panose="0200000000000000000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853624" y="1814652"/>
            <a:ext cx="10440000" cy="720000"/>
            <a:chOff x="618509" y="1211338"/>
            <a:chExt cx="10517919" cy="939600"/>
          </a:xfrm>
        </p:grpSpPr>
        <p:sp>
          <p:nvSpPr>
            <p:cNvPr id="118" name="Rectangle 117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প্রমিত</a:t>
              </a: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উচ্চারণে</a:t>
              </a: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বলা</a:t>
              </a: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বর্ণমালার</a:t>
              </a: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স্বরধ্বনি</a:t>
              </a: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মনোযোগ</a:t>
              </a: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শুনে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পাড়বে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121" name="Group 120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25" name="Oval 124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8" name="Group 127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29" name="Oval 128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Oval 129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1" name="Oval 130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22" name="Rounded Rectangle 121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ounded Rectangle 122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2" name="Group 131"/>
          <p:cNvGrpSpPr/>
          <p:nvPr/>
        </p:nvGrpSpPr>
        <p:grpSpPr>
          <a:xfrm>
            <a:off x="853624" y="4530879"/>
            <a:ext cx="10779053" cy="720000"/>
            <a:chOff x="618509" y="2242900"/>
            <a:chExt cx="10992823" cy="939600"/>
          </a:xfrm>
        </p:grpSpPr>
        <p:grpSp>
          <p:nvGrpSpPr>
            <p:cNvPr id="133" name="Group 132"/>
            <p:cNvGrpSpPr/>
            <p:nvPr/>
          </p:nvGrpSpPr>
          <p:grpSpPr>
            <a:xfrm>
              <a:off x="618509" y="2242900"/>
              <a:ext cx="10992823" cy="939600"/>
              <a:chOff x="618509" y="2242900"/>
              <a:chExt cx="10992823" cy="9396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3187628" y="2242900"/>
                <a:ext cx="8423704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37" name="Group 136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38" name="Group 137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42" name="Oval 141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3" name="Oval 142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" name="Oval 143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5" name="Group 144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146" name="Oval 145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" name="Oval 146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" name="Oval 147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9" name="Rounded Rectangle 138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Rounded Rectangle 139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ounded Rectangle 140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34" name="Rectangle 133"/>
            <p:cNvSpPr/>
            <p:nvPr/>
          </p:nvSpPr>
          <p:spPr>
            <a:xfrm>
              <a:off x="3187628" y="2415092"/>
              <a:ext cx="8077928" cy="6024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NikoshBAN" panose="02000000000000000000"/>
                </a:rPr>
                <a:t> 	</a:t>
              </a:r>
              <a:r>
                <a:rPr lang="bn-BD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শব্দ ভেঙ্গে ধ্বনি বলতে পারবে</a:t>
              </a:r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en-US" sz="2400" dirty="0" smtClean="0">
                  <a:latin typeface="NikoshBAN" panose="02000000000000000000"/>
                </a:rPr>
                <a:t> </a:t>
              </a:r>
              <a:endParaRPr lang="en-US" sz="2400" dirty="0">
                <a:latin typeface="NikoshBAN" panose="02000000000000000000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853624" y="3691984"/>
            <a:ext cx="10440000" cy="720000"/>
            <a:chOff x="618509" y="1211338"/>
            <a:chExt cx="10517919" cy="939600"/>
          </a:xfrm>
        </p:grpSpPr>
        <p:sp>
          <p:nvSpPr>
            <p:cNvPr id="150" name="Rectangle 149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বর্ণক্রম </a:t>
              </a:r>
              <a:r>
                <a:rPr lang="bn-BD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অনুসারে বাংলা বর্ণমালার ধ্বনি বলতে পারবে।</a:t>
              </a:r>
              <a:endParaRPr lang="en-US" sz="2400" dirty="0">
                <a:solidFill>
                  <a:schemeClr val="tx1"/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2" name="Group 151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153" name="Group 152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57" name="Oval 156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Oval 157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Oval 158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0" name="Group 159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61" name="Oval 160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Oval 161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Oval 162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54" name="Rounded Rectangle 153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ounded Rectangle 154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ounded Rectangle 155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DB4B26E-109A-683D-185C-3DE3232CB7F5}"/>
              </a:ext>
            </a:extLst>
          </p:cNvPr>
          <p:cNvSpPr txBox="1"/>
          <p:nvPr/>
        </p:nvSpPr>
        <p:spPr>
          <a:xfrm>
            <a:off x="2781590" y="654495"/>
            <a:ext cx="9226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একটি ভিডিও দেখি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0411A72-C8F7-748C-EDD7-076479A6B96E}"/>
              </a:ext>
            </a:extLst>
          </p:cNvPr>
          <p:cNvSpPr txBox="1"/>
          <p:nvPr/>
        </p:nvSpPr>
        <p:spPr>
          <a:xfrm>
            <a:off x="2534515" y="2778787"/>
            <a:ext cx="7161576" cy="83099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 সম্পর্কিত আলোচনা</a:t>
            </a:r>
            <a:endParaRPr lang="en-IN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lc="http://schemas.openxmlformats.org/drawingml/2006/lockedCanvas" xmlns="" xmlns:a16="http://schemas.microsoft.com/office/drawing/2014/main" id="{E4AB6DB5-64FE-441A-A455-5E7A6085678B}"/>
              </a:ext>
            </a:extLst>
          </p:cNvPr>
          <p:cNvSpPr txBox="1"/>
          <p:nvPr/>
        </p:nvSpPr>
        <p:spPr>
          <a:xfrm>
            <a:off x="2332234" y="1189771"/>
            <a:ext cx="9383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গত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পাঠে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শিখেছি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মনে আছে?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4" y="234983"/>
            <a:ext cx="1755800" cy="1627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41342" y="2236763"/>
            <a:ext cx="3559127" cy="377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239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5913" y="2220352"/>
            <a:ext cx="3559127" cy="377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2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39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</a:p>
        </p:txBody>
      </p:sp>
    </p:spTree>
    <p:extLst>
      <p:ext uri="{BB962C8B-B14F-4D97-AF65-F5344CB8AC3E}">
        <p14:creationId xmlns:p14="http://schemas.microsoft.com/office/powerpoint/2010/main" val="2961016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290" y="367644"/>
            <a:ext cx="8002004" cy="61274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71585">
            <a:off x="4883084" y="2347274"/>
            <a:ext cx="3139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3EC4F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800" b="1" dirty="0">
                <a:solidFill>
                  <a:srgbClr val="3EC4F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3EC4F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4800" b="1" dirty="0">
              <a:solidFill>
                <a:srgbClr val="3EC4F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5931">
            <a:off x="5509966" y="3654901"/>
            <a:ext cx="23567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 ঊ</a:t>
            </a:r>
            <a:endParaRPr lang="en-US" sz="11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11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83BE73-6E34-A72F-BC4E-EF87B0EADBCC}"/>
              </a:ext>
            </a:extLst>
          </p:cNvPr>
          <p:cNvSpPr txBox="1"/>
          <p:nvPr/>
        </p:nvSpPr>
        <p:spPr>
          <a:xfrm>
            <a:off x="2404613" y="2728618"/>
            <a:ext cx="7771039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চলেছে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সাগর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F29015F-0998-C724-9ADE-9C6DDB3ACA3F}"/>
              </a:ext>
            </a:extLst>
          </p:cNvPr>
          <p:cNvSpPr txBox="1"/>
          <p:nvPr/>
        </p:nvSpPr>
        <p:spPr>
          <a:xfrm>
            <a:off x="1199021" y="652169"/>
            <a:ext cx="998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F29015F-0998-C724-9ADE-9C6DDB3ACA3F}"/>
              </a:ext>
            </a:extLst>
          </p:cNvPr>
          <p:cNvSpPr txBox="1"/>
          <p:nvPr/>
        </p:nvSpPr>
        <p:spPr>
          <a:xfrm>
            <a:off x="794208" y="1590381"/>
            <a:ext cx="998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শুনতে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চাও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817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F447BB7-9C5F-65C0-A4EC-24604E027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66" y="1816423"/>
            <a:ext cx="4476883" cy="3227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DA94869-B9AC-2DEA-9ABB-0BAEDEE9DA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606" y="1816423"/>
            <a:ext cx="4323819" cy="32273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55EF1CF-092A-69C2-9721-E119190ACA26}"/>
              </a:ext>
            </a:extLst>
          </p:cNvPr>
          <p:cNvSpPr txBox="1"/>
          <p:nvPr/>
        </p:nvSpPr>
        <p:spPr>
          <a:xfrm>
            <a:off x="2847190" y="554596"/>
            <a:ext cx="88256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দেখতে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BE3AD7-F5BE-813E-B23D-C823FA0565DA}"/>
              </a:ext>
            </a:extLst>
          </p:cNvPr>
          <p:cNvSpPr txBox="1"/>
          <p:nvPr/>
        </p:nvSpPr>
        <p:spPr>
          <a:xfrm>
            <a:off x="5494049" y="5043798"/>
            <a:ext cx="2679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67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30D6E1-0807-20A0-5729-B856D03F53AB}"/>
              </a:ext>
            </a:extLst>
          </p:cNvPr>
          <p:cNvSpPr/>
          <p:nvPr/>
        </p:nvSpPr>
        <p:spPr>
          <a:xfrm>
            <a:off x="3244230" y="1751514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চলেছে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0752" t="18442" r="6420" b="34911"/>
          <a:stretch/>
        </p:blipFill>
        <p:spPr>
          <a:xfrm>
            <a:off x="483880" y="570282"/>
            <a:ext cx="1935873" cy="5065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02" y="1487891"/>
            <a:ext cx="2682428" cy="21500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E3D31D-FFAA-76DF-B08F-5D32C49988B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4" t="16760" r="20386" b="37941"/>
          <a:stretch/>
        </p:blipFill>
        <p:spPr>
          <a:xfrm>
            <a:off x="3344150" y="1874201"/>
            <a:ext cx="1185863" cy="1028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0A5C0A6-B0B9-1740-6CA3-6915B507B7B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4" t="16171" r="7472" b="42075"/>
          <a:stretch/>
        </p:blipFill>
        <p:spPr>
          <a:xfrm>
            <a:off x="3423606" y="3583112"/>
            <a:ext cx="1285876" cy="108585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48A0D4D-1210-58A2-7B01-57004B4E1DAC}"/>
              </a:ext>
            </a:extLst>
          </p:cNvPr>
          <p:cNvGrpSpPr/>
          <p:nvPr/>
        </p:nvGrpSpPr>
        <p:grpSpPr>
          <a:xfrm>
            <a:off x="4488862" y="639120"/>
            <a:ext cx="2726690" cy="1460341"/>
            <a:chOff x="4592101" y="584977"/>
            <a:chExt cx="2726690" cy="14603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570BB74D-4BA5-0026-5C1B-D7C5E66E0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5592688" flipV="1">
              <a:off x="4475381" y="1191028"/>
              <a:ext cx="971010" cy="7375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D7C42A1E-033F-5939-F6A3-9DBAE4B2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82551" y="584977"/>
              <a:ext cx="2036240" cy="93886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AEA8CE7-2F3D-F80F-134D-770E40B47DB2}"/>
              </a:ext>
            </a:extLst>
          </p:cNvPr>
          <p:cNvGrpSpPr/>
          <p:nvPr/>
        </p:nvGrpSpPr>
        <p:grpSpPr>
          <a:xfrm rot="6346666">
            <a:off x="1516301" y="3590292"/>
            <a:ext cx="1677180" cy="2036240"/>
            <a:chOff x="4681337" y="152586"/>
            <a:chExt cx="1677180" cy="203624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981D3DB1-84F3-6D65-DF7B-9970CF76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5485261">
              <a:off x="4538250" y="503975"/>
              <a:ext cx="946792" cy="66061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9737B07D-3C2A-1414-6C93-ADA8E3558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5253334">
              <a:off x="4870965" y="701273"/>
              <a:ext cx="2036240" cy="938865"/>
            </a:xfrm>
            <a:prstGeom prst="rect">
              <a:avLst/>
            </a:prstGeom>
          </p:spPr>
        </p:pic>
      </p:grpSp>
      <p:pic>
        <p:nvPicPr>
          <p:cNvPr id="13" name="bangla-sorborno-pronunciation (mp3cut.net)">
            <a:hlinkClick r:id="" action="ppaction://media"/>
            <a:extLst>
              <a:ext uri="{FF2B5EF4-FFF2-40B4-BE49-F238E27FC236}">
                <a16:creationId xmlns:a16="http://schemas.microsoft.com/office/drawing/2014/main" xmlns="" id="{138F567D-E26D-F0E6-974E-70F2EFE005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14" end="341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29459" y="484342"/>
            <a:ext cx="270360" cy="27036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3D4A0CE8-C98C-5E5A-EC21-D9BFCCC373FC}"/>
              </a:ext>
            </a:extLst>
          </p:cNvPr>
          <p:cNvSpPr/>
          <p:nvPr/>
        </p:nvSpPr>
        <p:spPr>
          <a:xfrm>
            <a:off x="11182266" y="415504"/>
            <a:ext cx="588854" cy="4080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xmlns="" id="{69CD75B9-E3B3-5103-5706-5A97D882FF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0691669" y="5433094"/>
            <a:ext cx="1092295" cy="386104"/>
          </a:xfrm>
          <a:prstGeom prst="rect">
            <a:avLst/>
          </a:prstGeom>
        </p:spPr>
      </p:pic>
      <p:pic>
        <p:nvPicPr>
          <p:cNvPr id="16" name="c1_b_s_p13_0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5607" y="1467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53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68 0.01042 L 0.01692 0.26343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2" y="12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5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3.75E-6 -3.7037E-7 L 0.40834 -0.00278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17" y="-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488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68 0.01042 L 0.01692 0.26343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2" y="12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5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3.75E-6 -3.7037E-7 L 0.40834 -0.00278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17" y="-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488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52" y="1660863"/>
            <a:ext cx="6284906" cy="43787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16026" y="3031345"/>
            <a:ext cx="68800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13100" y="3031345"/>
            <a:ext cx="63350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80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1646C5-76E6-6A9C-3257-468EEBC36024}"/>
              </a:ext>
            </a:extLst>
          </p:cNvPr>
          <p:cNvSpPr txBox="1"/>
          <p:nvPr/>
        </p:nvSpPr>
        <p:spPr>
          <a:xfrm>
            <a:off x="875514" y="214313"/>
            <a:ext cx="10968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কাঠি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হাততালির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সিলেবল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34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695" y="427037"/>
            <a:ext cx="7058257" cy="60491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756FE6-037D-EE77-F0E4-87F03887299A}"/>
              </a:ext>
            </a:extLst>
          </p:cNvPr>
          <p:cNvSpPr txBox="1"/>
          <p:nvPr/>
        </p:nvSpPr>
        <p:spPr>
          <a:xfrm>
            <a:off x="5868834" y="1969268"/>
            <a:ext cx="2613842" cy="3770263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39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GB" sz="239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239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BE202B-43EC-735C-600B-BBA71B73B72D}"/>
              </a:ext>
            </a:extLst>
          </p:cNvPr>
          <p:cNvSpPr txBox="1"/>
          <p:nvPr/>
        </p:nvSpPr>
        <p:spPr>
          <a:xfrm>
            <a:off x="223171" y="186415"/>
            <a:ext cx="2410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উচ্চারন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9713" y="522678"/>
            <a:ext cx="609600" cy="585429"/>
          </a:xfrm>
          <a:prstGeom prst="rect">
            <a:avLst/>
          </a:prstGeom>
        </p:spPr>
      </p:pic>
      <p:pic>
        <p:nvPicPr>
          <p:cNvPr id="9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3041" y="522678"/>
            <a:ext cx="609600" cy="585429"/>
          </a:xfrm>
          <a:prstGeom prst="rect">
            <a:avLst/>
          </a:prstGeom>
        </p:spPr>
      </p:pic>
      <p:pic>
        <p:nvPicPr>
          <p:cNvPr id="10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2641" y="522678"/>
            <a:ext cx="609600" cy="58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35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1691130" y="935856"/>
            <a:ext cx="998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400" b="1" smtClean="0">
                <a:latin typeface="NikoshBAN" panose="02000000000000000000" pitchFamily="2" charset="0"/>
                <a:cs typeface="NikoshBAN" panose="02000000000000000000" pitchFamily="2" charset="0"/>
              </a:rPr>
              <a:t> ছড়া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1329179" y="1874069"/>
            <a:ext cx="998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শুনতে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চাও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B83BE73-6E34-A72F-BC4E-EF87B0EADBCC}"/>
              </a:ext>
            </a:extLst>
          </p:cNvPr>
          <p:cNvSpPr txBox="1"/>
          <p:nvPr/>
        </p:nvSpPr>
        <p:spPr>
          <a:xfrm>
            <a:off x="2404613" y="2728618"/>
            <a:ext cx="7771039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চলেছে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সাগর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280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562A760-E977-1669-CCA5-437FACC78A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24" y="1663469"/>
            <a:ext cx="4389743" cy="2888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1646C5-76E6-6A9C-3257-468EEBC36024}"/>
              </a:ext>
            </a:extLst>
          </p:cNvPr>
          <p:cNvSpPr txBox="1"/>
          <p:nvPr/>
        </p:nvSpPr>
        <p:spPr>
          <a:xfrm>
            <a:off x="2783690" y="628255"/>
            <a:ext cx="89542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দেখতে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47AF110-7AE4-DF2D-198F-60D352DC4FE4}"/>
              </a:ext>
            </a:extLst>
          </p:cNvPr>
          <p:cNvSpPr txBox="1"/>
          <p:nvPr/>
        </p:nvSpPr>
        <p:spPr>
          <a:xfrm>
            <a:off x="4961640" y="4950283"/>
            <a:ext cx="18496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ঊর্মি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8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angla-sorborno-pronunciation (mp3cut.net) (2)">
            <a:hlinkClick r:id="" action="ppaction://media"/>
            <a:extLst>
              <a:ext uri="{FF2B5EF4-FFF2-40B4-BE49-F238E27FC236}">
                <a16:creationId xmlns="" xmlns:a16="http://schemas.microsoft.com/office/drawing/2014/main" id="{87579431-B592-45DA-1B53-5AC49B58DC0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2" end="10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48113" y="471855"/>
            <a:ext cx="282847" cy="28284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2A30D6E1-0807-20A0-5729-B856D03F53AB}"/>
              </a:ext>
            </a:extLst>
          </p:cNvPr>
          <p:cNvSpPr/>
          <p:nvPr/>
        </p:nvSpPr>
        <p:spPr>
          <a:xfrm>
            <a:off x="3244229" y="1751514"/>
            <a:ext cx="998599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ঊ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র্মি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সাগর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জলে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0752" t="18442" r="6420" b="34911"/>
          <a:stretch/>
        </p:blipFill>
        <p:spPr>
          <a:xfrm>
            <a:off x="468114" y="501444"/>
            <a:ext cx="1935873" cy="5065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77" y="1530365"/>
            <a:ext cx="2738611" cy="22411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DEE3D31D-FFAA-76DF-B08F-5D32C49988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76" y="1433175"/>
            <a:ext cx="2995384" cy="24726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10A5C0A6-B0B9-1740-6CA3-6915B507B7B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9" t="14547" b="38072"/>
          <a:stretch/>
        </p:blipFill>
        <p:spPr>
          <a:xfrm>
            <a:off x="3185374" y="3326147"/>
            <a:ext cx="1737412" cy="132456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048A0D4D-1210-58A2-7B01-57004B4E1DAC}"/>
              </a:ext>
            </a:extLst>
          </p:cNvPr>
          <p:cNvGrpSpPr/>
          <p:nvPr/>
        </p:nvGrpSpPr>
        <p:grpSpPr>
          <a:xfrm>
            <a:off x="3854528" y="616799"/>
            <a:ext cx="2726690" cy="1460341"/>
            <a:chOff x="4592101" y="584977"/>
            <a:chExt cx="2726690" cy="1460341"/>
          </a:xfrm>
        </p:grpSpPr>
        <p:pic>
          <p:nvPicPr>
            <p:cNvPr id="24" name="Picture 23">
              <a:extLst>
                <a:ext uri="{FF2B5EF4-FFF2-40B4-BE49-F238E27FC236}">
                  <a16:creationId xmlns="" xmlns:a16="http://schemas.microsoft.com/office/drawing/2014/main" id="{570BB74D-4BA5-0026-5C1B-D7C5E66E0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5592688" flipV="1">
              <a:off x="4475381" y="1191028"/>
              <a:ext cx="971010" cy="73757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D7C42A1E-033F-5939-F6A3-9DBAE4B2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82551" y="584977"/>
              <a:ext cx="2036240" cy="938865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4AEA8CE7-2F3D-F80F-134D-770E40B47DB2}"/>
              </a:ext>
            </a:extLst>
          </p:cNvPr>
          <p:cNvGrpSpPr/>
          <p:nvPr/>
        </p:nvGrpSpPr>
        <p:grpSpPr>
          <a:xfrm rot="5400000">
            <a:off x="1812860" y="3891940"/>
            <a:ext cx="1570501" cy="2036240"/>
            <a:chOff x="4711817" y="152586"/>
            <a:chExt cx="1570501" cy="2036240"/>
          </a:xfrm>
        </p:grpSpPr>
        <p:pic>
          <p:nvPicPr>
            <p:cNvPr id="27" name="Picture 26">
              <a:extLst>
                <a:ext uri="{FF2B5EF4-FFF2-40B4-BE49-F238E27FC236}">
                  <a16:creationId xmlns="" xmlns:a16="http://schemas.microsoft.com/office/drawing/2014/main" id="{981D3DB1-84F3-6D65-DF7B-9970CF76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6200000">
              <a:off x="4568730" y="503975"/>
              <a:ext cx="946792" cy="660617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9737B07D-3C2A-1414-6C93-ADA8E3558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16467585">
              <a:off x="4794766" y="701273"/>
              <a:ext cx="2036240" cy="938865"/>
            </a:xfrm>
            <a:prstGeom prst="rect">
              <a:avLst/>
            </a:prstGeom>
          </p:spPr>
        </p:pic>
      </p:grp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3D4A0CE8-C98C-5E5A-EC21-D9BFCCC373FC}"/>
              </a:ext>
            </a:extLst>
          </p:cNvPr>
          <p:cNvSpPr/>
          <p:nvPr/>
        </p:nvSpPr>
        <p:spPr>
          <a:xfrm>
            <a:off x="11195110" y="412781"/>
            <a:ext cx="588854" cy="4080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hlinkClick r:id="rId14" action="ppaction://hlinksldjump"/>
            <a:extLst>
              <a:ext uri="{FF2B5EF4-FFF2-40B4-BE49-F238E27FC236}">
                <a16:creationId xmlns="" xmlns:a16="http://schemas.microsoft.com/office/drawing/2014/main" id="{40CDF639-F6F5-8386-65D7-DFE21DDF2E6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0691669" y="5386954"/>
            <a:ext cx="1092295" cy="386104"/>
          </a:xfrm>
          <a:prstGeom prst="rect">
            <a:avLst/>
          </a:prstGeom>
        </p:spPr>
      </p:pic>
      <p:pic>
        <p:nvPicPr>
          <p:cNvPr id="31" name="c1_b_s_p13_0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307" y="9984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41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263 -0.0125 L 0.01263 0.2375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3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3 -0.00602 L 0.36719 0.00162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138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567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1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263 -0.0125 L 0.01263 0.2375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3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3 -0.00602 L 0.36719 0.00162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138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567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1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52" y="1660863"/>
            <a:ext cx="6284906" cy="43787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61882" y="2908797"/>
            <a:ext cx="77136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58956" y="2908797"/>
            <a:ext cx="94929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endParaRPr lang="en-US" sz="80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1646C5-76E6-6A9C-3257-468EEBC36024}"/>
              </a:ext>
            </a:extLst>
          </p:cNvPr>
          <p:cNvSpPr txBox="1"/>
          <p:nvPr/>
        </p:nvSpPr>
        <p:spPr>
          <a:xfrm>
            <a:off x="875514" y="214313"/>
            <a:ext cx="10968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কাঠি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হাততালির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সিলেবল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069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12" y="427038"/>
            <a:ext cx="6284906" cy="5386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756FE6-037D-EE77-F0E4-87F03887299A}"/>
              </a:ext>
            </a:extLst>
          </p:cNvPr>
          <p:cNvSpPr txBox="1"/>
          <p:nvPr/>
        </p:nvSpPr>
        <p:spPr>
          <a:xfrm>
            <a:off x="5783994" y="1924329"/>
            <a:ext cx="2366991" cy="3154710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199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GB" sz="199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199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BE202B-43EC-735C-600B-BBA71B73B72D}"/>
              </a:ext>
            </a:extLst>
          </p:cNvPr>
          <p:cNvSpPr txBox="1"/>
          <p:nvPr/>
        </p:nvSpPr>
        <p:spPr>
          <a:xfrm>
            <a:off x="223171" y="186416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উচ্চারন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1_b_s_p13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94704" y="427038"/>
            <a:ext cx="609600" cy="609600"/>
          </a:xfrm>
          <a:prstGeom prst="rect">
            <a:avLst/>
          </a:prstGeom>
        </p:spPr>
      </p:pic>
      <p:pic>
        <p:nvPicPr>
          <p:cNvPr id="9" name="c1_b_s_p13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7104" y="579438"/>
            <a:ext cx="609600" cy="609600"/>
          </a:xfrm>
          <a:prstGeom prst="rect">
            <a:avLst/>
          </a:prstGeom>
        </p:spPr>
      </p:pic>
      <p:pic>
        <p:nvPicPr>
          <p:cNvPr id="10" name="c1_b_s_p13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99504" y="7318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62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5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02" y="1487891"/>
            <a:ext cx="2682428" cy="21500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0752" t="18442" r="6420" b="34911"/>
          <a:stretch/>
        </p:blipFill>
        <p:spPr>
          <a:xfrm>
            <a:off x="468114" y="501444"/>
            <a:ext cx="2389386" cy="5065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A30D6E1-0807-20A0-5729-B856D03F53AB}"/>
              </a:ext>
            </a:extLst>
          </p:cNvPr>
          <p:cNvSpPr/>
          <p:nvPr/>
        </p:nvSpPr>
        <p:spPr>
          <a:xfrm>
            <a:off x="3244230" y="1751514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পশুর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765BF64-FCCE-AC1C-7961-FB9210FE1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2" y="3603986"/>
            <a:ext cx="2752898" cy="26131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A30D6E1-0807-20A0-5729-B856D03F53AB}"/>
              </a:ext>
            </a:extLst>
          </p:cNvPr>
          <p:cNvSpPr/>
          <p:nvPr/>
        </p:nvSpPr>
        <p:spPr>
          <a:xfrm>
            <a:off x="3652266" y="4187302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ঊ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র্মি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মানে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ঢেউ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3933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201"/>
                                </p:stCondLst>
                                <p:childTnLst>
                                  <p:par>
                                    <p:cTn id="8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201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A6F873D-7135-82EC-06EC-443B61B8294B}"/>
              </a:ext>
            </a:extLst>
          </p:cNvPr>
          <p:cNvSpPr/>
          <p:nvPr/>
        </p:nvSpPr>
        <p:spPr>
          <a:xfrm>
            <a:off x="2400886" y="26416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</a:t>
            </a: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পাঠ ও</a:t>
            </a:r>
          </a:p>
          <a:p>
            <a:pPr algn="ctr"/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প্রমিত উচ্চারন অনুশীলন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705EF61-9E1E-7195-1D03-A068A319E4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89" y="2265441"/>
            <a:ext cx="5899219" cy="3320075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942" y="1461167"/>
            <a:ext cx="3769124" cy="472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9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C2084A-DC42-BD1C-5F2E-226850A6F0CA}"/>
              </a:ext>
            </a:extLst>
          </p:cNvPr>
          <p:cNvSpPr txBox="1"/>
          <p:nvPr/>
        </p:nvSpPr>
        <p:spPr>
          <a:xfrm>
            <a:off x="1361661" y="286056"/>
            <a:ext cx="8554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১৭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নং পৃষ্টা বের করে পাঠ্যাংশ টুকু দলে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B5BA75A-696E-A703-3C23-26E48CA35B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306" y="1747934"/>
            <a:ext cx="8554278" cy="4682685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889323"/>
            <a:ext cx="3414713" cy="4399903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207" y="1889322"/>
            <a:ext cx="3463954" cy="447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7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F214356-0ACB-B5FF-92C1-BD095DEF66A3}"/>
              </a:ext>
            </a:extLst>
          </p:cNvPr>
          <p:cNvSpPr txBox="1"/>
          <p:nvPr/>
        </p:nvSpPr>
        <p:spPr>
          <a:xfrm>
            <a:off x="5878715" y="1972201"/>
            <a:ext cx="2265703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87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GB" sz="287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287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C756FE6-037D-EE77-F0E4-87F03887299A}"/>
              </a:ext>
            </a:extLst>
          </p:cNvPr>
          <p:cNvSpPr txBox="1"/>
          <p:nvPr/>
        </p:nvSpPr>
        <p:spPr>
          <a:xfrm>
            <a:off x="2145448" y="1917928"/>
            <a:ext cx="2366991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87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GB" sz="287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287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676635A-7F3E-0272-89D5-75297EBC5000}"/>
              </a:ext>
            </a:extLst>
          </p:cNvPr>
          <p:cNvSpPr txBox="1"/>
          <p:nvPr/>
        </p:nvSpPr>
        <p:spPr>
          <a:xfrm>
            <a:off x="3689084" y="942609"/>
            <a:ext cx="423404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6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bn-BD" sz="6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DBE202B-43EC-735C-600B-BBA71B73B72D}"/>
              </a:ext>
            </a:extLst>
          </p:cNvPr>
          <p:cNvSpPr txBox="1"/>
          <p:nvPr/>
        </p:nvSpPr>
        <p:spPr>
          <a:xfrm>
            <a:off x="1236594" y="115835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উচ্চারন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7824" y="272700"/>
            <a:ext cx="609600" cy="609600"/>
          </a:xfrm>
          <a:prstGeom prst="rect">
            <a:avLst/>
          </a:prstGeom>
        </p:spPr>
      </p:pic>
      <p:pic>
        <p:nvPicPr>
          <p:cNvPr id="19" name="c1_b_s_p13_0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26299" y="4295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8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488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988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6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AFA4095-10F8-62E3-681E-220043B24025}"/>
              </a:ext>
            </a:extLst>
          </p:cNvPr>
          <p:cNvSpPr/>
          <p:nvPr/>
        </p:nvSpPr>
        <p:spPr>
          <a:xfrm>
            <a:off x="1782214" y="4068275"/>
            <a:ext cx="919471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4B706F2-3ABB-EFC5-DBA0-68D1FB0D3013}"/>
              </a:ext>
            </a:extLst>
          </p:cNvPr>
          <p:cNvSpPr/>
          <p:nvPr/>
        </p:nvSpPr>
        <p:spPr>
          <a:xfrm>
            <a:off x="6687194" y="4248674"/>
            <a:ext cx="1144664" cy="878735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5B9DB07-1231-12BE-8F42-AE41B30B9900}"/>
              </a:ext>
            </a:extLst>
          </p:cNvPr>
          <p:cNvSpPr txBox="1"/>
          <p:nvPr/>
        </p:nvSpPr>
        <p:spPr>
          <a:xfrm>
            <a:off x="2578945" y="2016520"/>
            <a:ext cx="7034110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খালিঘরে</a:t>
            </a:r>
            <a:r>
              <a:rPr lang="en-US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বর্ণগুলো </a:t>
            </a:r>
            <a:r>
              <a:rPr lang="en-US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97D1A3D-F6E4-17CC-02A3-345BA675D0B4}"/>
              </a:ext>
            </a:extLst>
          </p:cNvPr>
          <p:cNvSpPr txBox="1"/>
          <p:nvPr/>
        </p:nvSpPr>
        <p:spPr>
          <a:xfrm>
            <a:off x="2711385" y="3813942"/>
            <a:ext cx="223111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>
                <a:ln/>
                <a:solidFill>
                  <a:srgbClr val="32081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2C22E87-C763-8D35-3FE7-17B32E816BEC}"/>
              </a:ext>
            </a:extLst>
          </p:cNvPr>
          <p:cNvSpPr txBox="1"/>
          <p:nvPr/>
        </p:nvSpPr>
        <p:spPr>
          <a:xfrm>
            <a:off x="7790839" y="3903211"/>
            <a:ext cx="2201615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endParaRPr lang="en-US" sz="9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B5BC757F-0A1C-1EB0-C2E7-4565FF02F60C}"/>
              </a:ext>
            </a:extLst>
          </p:cNvPr>
          <p:cNvCxnSpPr>
            <a:cxnSpLocks/>
          </p:cNvCxnSpPr>
          <p:nvPr/>
        </p:nvCxnSpPr>
        <p:spPr>
          <a:xfrm>
            <a:off x="1782214" y="4990743"/>
            <a:ext cx="9194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10540FC6-A36A-1E5F-2337-A09C5ADB8607}"/>
              </a:ext>
            </a:extLst>
          </p:cNvPr>
          <p:cNvCxnSpPr>
            <a:cxnSpLocks/>
          </p:cNvCxnSpPr>
          <p:nvPr/>
        </p:nvCxnSpPr>
        <p:spPr>
          <a:xfrm>
            <a:off x="6712617" y="5238737"/>
            <a:ext cx="1078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C5F3AC6-872B-6DBD-179D-AC9F64A352A4}"/>
              </a:ext>
            </a:extLst>
          </p:cNvPr>
          <p:cNvSpPr txBox="1"/>
          <p:nvPr/>
        </p:nvSpPr>
        <p:spPr>
          <a:xfrm>
            <a:off x="4948280" y="6488668"/>
            <a:ext cx="196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খালি ঘরে ক্লিক করুন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420B7F89-62E7-91A5-D04D-D0E0767FC2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2" t="11807" r="20738" b="39597"/>
          <a:stretch/>
        </p:blipFill>
        <p:spPr>
          <a:xfrm>
            <a:off x="1614488" y="3714749"/>
            <a:ext cx="1428750" cy="14001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254D0B9A-7ADA-57C2-1F81-A82B5D3BE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617" y="3840680"/>
            <a:ext cx="1834732" cy="1396970"/>
          </a:xfrm>
          <a:prstGeom prst="rect">
            <a:avLst/>
          </a:prstGeom>
        </p:spPr>
      </p:pic>
      <p:pic>
        <p:nvPicPr>
          <p:cNvPr id="26" name="Picture 25">
            <a:hlinkClick r:id="rId4" action="ppaction://hlinksldjump"/>
            <a:extLst>
              <a:ext uri="{FF2B5EF4-FFF2-40B4-BE49-F238E27FC236}">
                <a16:creationId xmlns:a16="http://schemas.microsoft.com/office/drawing/2014/main" xmlns="" id="{B5632191-F732-266B-A09A-3F0AA3248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0691669" y="5407509"/>
            <a:ext cx="1092295" cy="38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1DCD99F-C1F7-ADA6-7C0C-D84DE05F89B9}"/>
              </a:ext>
            </a:extLst>
          </p:cNvPr>
          <p:cNvSpPr/>
          <p:nvPr/>
        </p:nvSpPr>
        <p:spPr>
          <a:xfrm>
            <a:off x="1782023" y="4926048"/>
            <a:ext cx="2005963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B394991-62A2-5139-4006-123F54ABF818}"/>
              </a:ext>
            </a:extLst>
          </p:cNvPr>
          <p:cNvSpPr/>
          <p:nvPr/>
        </p:nvSpPr>
        <p:spPr>
          <a:xfrm>
            <a:off x="7797028" y="4926048"/>
            <a:ext cx="2005963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21E496D-99D3-F990-8D48-2D37D1225856}"/>
              </a:ext>
            </a:extLst>
          </p:cNvPr>
          <p:cNvSpPr txBox="1"/>
          <p:nvPr/>
        </p:nvSpPr>
        <p:spPr>
          <a:xfrm>
            <a:off x="4515745" y="1448271"/>
            <a:ext cx="316051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ছবি দেখে শব্দ বল।</a:t>
            </a:r>
            <a:endParaRPr lang="en-IN" sz="3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2B564F3-E581-9C3F-9232-07928511B4CB}"/>
              </a:ext>
            </a:extLst>
          </p:cNvPr>
          <p:cNvSpPr txBox="1"/>
          <p:nvPr/>
        </p:nvSpPr>
        <p:spPr>
          <a:xfrm>
            <a:off x="2153420" y="4945901"/>
            <a:ext cx="187745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54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BE258E3-6342-CF52-921C-2F247213C7EE}"/>
              </a:ext>
            </a:extLst>
          </p:cNvPr>
          <p:cNvSpPr txBox="1"/>
          <p:nvPr/>
        </p:nvSpPr>
        <p:spPr>
          <a:xfrm>
            <a:off x="8265027" y="4945901"/>
            <a:ext cx="181769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US" sz="54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r>
              <a:rPr lang="en-US" sz="5400" b="1" dirty="0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1DD7FE3E-0646-AC7B-C987-212092E9E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97" y="2286000"/>
            <a:ext cx="3851413" cy="2309593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2DF5500F-9EB7-1EAD-E31F-3ADB3083AF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994" y="2286000"/>
            <a:ext cx="3812919" cy="2414588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hlinkClick r:id="rId4" action="ppaction://hlinksldjump"/>
            <a:extLst>
              <a:ext uri="{FF2B5EF4-FFF2-40B4-BE49-F238E27FC236}">
                <a16:creationId xmlns:a16="http://schemas.microsoft.com/office/drawing/2014/main" xmlns="" id="{9A466886-7D9D-B77C-112D-1B3BB1DD5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1081465" y="5483127"/>
            <a:ext cx="1092295" cy="3861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1B50EAE-F287-C620-79AC-9B1A05398CF6}"/>
              </a:ext>
            </a:extLst>
          </p:cNvPr>
          <p:cNvSpPr txBox="1"/>
          <p:nvPr/>
        </p:nvSpPr>
        <p:spPr>
          <a:xfrm>
            <a:off x="4948280" y="6488668"/>
            <a:ext cx="196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খালি ঘরে ক্লিক করুন </a:t>
            </a: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/>
          <p:bldP spid="16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/>
          <p:bldP spid="16" grpId="0"/>
          <p:bldP spid="2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9562F9-23B1-EEDC-D57E-A0E7141122B7}"/>
              </a:ext>
            </a:extLst>
          </p:cNvPr>
          <p:cNvSpPr txBox="1"/>
          <p:nvPr/>
        </p:nvSpPr>
        <p:spPr>
          <a:xfrm>
            <a:off x="0" y="2413337"/>
            <a:ext cx="1190445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উচ্চারনে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 ঊ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C9F086D-F2EB-4330-BB5D-7F8D0BE128C0}"/>
              </a:ext>
            </a:extLst>
          </p:cNvPr>
          <p:cNvSpPr/>
          <p:nvPr/>
        </p:nvSpPr>
        <p:spPr>
          <a:xfrm>
            <a:off x="2409669" y="1987203"/>
            <a:ext cx="7707832" cy="2379961"/>
          </a:xfrm>
          <a:prstGeom prst="rect">
            <a:avLst/>
          </a:prstGeom>
          <a:solidFill>
            <a:srgbClr val="00B05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বর্ণটি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ভরে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="" xmlns:a16="http://schemas.microsoft.com/office/drawing/2014/main" id="{A03A52F9-F858-467C-A9A6-5C2A89A523DD}"/>
              </a:ext>
            </a:extLst>
          </p:cNvPr>
          <p:cNvSpPr/>
          <p:nvPr/>
        </p:nvSpPr>
        <p:spPr>
          <a:xfrm>
            <a:off x="708436" y="2255504"/>
            <a:ext cx="3402465" cy="1843357"/>
          </a:xfrm>
          <a:prstGeom prst="roundRect">
            <a:avLst>
              <a:gd name="adj" fmla="val 2809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ঊ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图片 6" descr="1 (1)">
            <a:extLst>
              <a:ext uri="{FF2B5EF4-FFF2-40B4-BE49-F238E27FC236}">
                <a16:creationId xmlns="" xmlns:a16="http://schemas.microsoft.com/office/drawing/2014/main" id="{B9A52C99-DEB4-4DEF-9B80-FFA24033F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2914220" y="4587615"/>
            <a:ext cx="6672848" cy="126263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5385</TotalTime>
  <Words>253</Words>
  <Application>Microsoft Office PowerPoint</Application>
  <PresentationFormat>Widescreen</PresentationFormat>
  <Paragraphs>72</Paragraphs>
  <Slides>25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416</cp:revision>
  <dcterms:created xsi:type="dcterms:W3CDTF">2021-07-26T10:09:43Z</dcterms:created>
  <dcterms:modified xsi:type="dcterms:W3CDTF">2026-07-05T17:26:57Z</dcterms:modified>
</cp:coreProperties>
</file>