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  <p:sldId id="272" r:id="rId6"/>
    <p:sldId id="258" r:id="rId7"/>
    <p:sldId id="259" r:id="rId8"/>
    <p:sldId id="260" r:id="rId9"/>
    <p:sldId id="262" r:id="rId10"/>
    <p:sldId id="263" r:id="rId11"/>
    <p:sldId id="261" r:id="rId12"/>
    <p:sldId id="265" r:id="rId13"/>
    <p:sldId id="264" r:id="rId14"/>
    <p:sldId id="267" r:id="rId15"/>
    <p:sldId id="266" r:id="rId16"/>
    <p:sldId id="271" r:id="rId17"/>
    <p:sldId id="269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F4C10B-DDC5-4EAD-8F06-7896AF964F74}" v="25" dt="2026-07-06T06:12:21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3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15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18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49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27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77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54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7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97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753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24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6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10CC0-65BE-44E2-9C1C-FF1DA2AD9867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2FD0054-D2F6-4927-994E-490D328E147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95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4WxRcglvoak?start=13&amp;feature=oembed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FC411C-D5C5-08BD-3642-53E218F740E7}"/>
              </a:ext>
            </a:extLst>
          </p:cNvPr>
          <p:cNvSpPr/>
          <p:nvPr/>
        </p:nvSpPr>
        <p:spPr>
          <a:xfrm>
            <a:off x="157162" y="200024"/>
            <a:ext cx="11844337" cy="647223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C07FAA-6BCE-DCA8-FF75-2CD500B4B7C6}"/>
              </a:ext>
            </a:extLst>
          </p:cNvPr>
          <p:cNvSpPr txBox="1"/>
          <p:nvPr/>
        </p:nvSpPr>
        <p:spPr>
          <a:xfrm>
            <a:off x="1271587" y="1171575"/>
            <a:ext cx="932973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 err="1">
                <a:latin typeface="Kalpurush" panose="02000600000000000000" pitchFamily="2" charset="0"/>
                <a:cs typeface="Kalpurush" panose="02000600000000000000" pitchFamily="2" charset="0"/>
              </a:rPr>
              <a:t>সংখ্যারেখা</a:t>
            </a:r>
            <a:r>
              <a:rPr lang="en-US" sz="13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8380FD3-F63B-5DEB-D7A1-CEA15CE1949E}"/>
              </a:ext>
            </a:extLst>
          </p:cNvPr>
          <p:cNvSpPr/>
          <p:nvPr/>
        </p:nvSpPr>
        <p:spPr>
          <a:xfrm>
            <a:off x="3714750" y="3771901"/>
            <a:ext cx="4614863" cy="24145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শ্রেণি</a:t>
            </a:r>
            <a:r>
              <a:rPr lang="en-US" sz="48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– </a:t>
            </a:r>
            <a:r>
              <a:rPr lang="en-US" sz="48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পঞ্চম</a:t>
            </a:r>
            <a:endParaRPr lang="en-US" sz="4800" dirty="0">
              <a:solidFill>
                <a:srgbClr val="00206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48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বিষয়</a:t>
            </a:r>
            <a:r>
              <a:rPr lang="en-US" sz="48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– </a:t>
            </a:r>
            <a:r>
              <a:rPr lang="en-US" sz="48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গণিত</a:t>
            </a:r>
            <a:endParaRPr lang="en-US" sz="4800" dirty="0">
              <a:solidFill>
                <a:srgbClr val="00206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48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অধ্যায়</a:t>
            </a:r>
            <a:r>
              <a:rPr lang="en-US" sz="48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- ৫</a:t>
            </a:r>
          </a:p>
        </p:txBody>
      </p:sp>
    </p:spTree>
    <p:extLst>
      <p:ext uri="{BB962C8B-B14F-4D97-AF65-F5344CB8AC3E}">
        <p14:creationId xmlns:p14="http://schemas.microsoft.com/office/powerpoint/2010/main" val="382581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1F761C-1C9E-745E-318F-19E57FDCC402}"/>
              </a:ext>
            </a:extLst>
          </p:cNvPr>
          <p:cNvSpPr txBox="1"/>
          <p:nvPr/>
        </p:nvSpPr>
        <p:spPr>
          <a:xfrm>
            <a:off x="645318" y="1536174"/>
            <a:ext cx="10901364" cy="4524315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4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শিখনফলঃ</a:t>
            </a:r>
            <a:endParaRPr lang="en-US" sz="48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sz="4800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দশমিক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ভগ্নাংশে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ব্যবহৃত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বিভিন্ন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অংকের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স্থানীয়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মান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নির্ণয়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করতে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</a:rPr>
              <a:t>পারবে</a:t>
            </a:r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।</a:t>
            </a:r>
          </a:p>
          <a:p>
            <a:pPr algn="ctr"/>
            <a:r>
              <a:rPr lang="en-US" sz="4800" dirty="0">
                <a:solidFill>
                  <a:schemeClr val="accent4">
                    <a:lumMod val="75000"/>
                  </a:schemeClr>
                </a:solidFill>
              </a:rPr>
              <a:t> 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9467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6D1E5896-6AA0-B998-9211-ABF44B28A304}"/>
              </a:ext>
            </a:extLst>
          </p:cNvPr>
          <p:cNvSpPr/>
          <p:nvPr/>
        </p:nvSpPr>
        <p:spPr>
          <a:xfrm>
            <a:off x="108487" y="3828081"/>
            <a:ext cx="11559397" cy="10273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6FC512A-5435-6032-6807-6019CE6D5126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6058546" y="3876513"/>
            <a:ext cx="15501" cy="910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702F3E8-F2FA-D7CC-B790-69876DBE4568}"/>
              </a:ext>
            </a:extLst>
          </p:cNvPr>
          <p:cNvCxnSpPr>
            <a:cxnSpLocks/>
          </p:cNvCxnSpPr>
          <p:nvPr/>
        </p:nvCxnSpPr>
        <p:spPr>
          <a:xfrm>
            <a:off x="7073684" y="3876514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C57126-57EE-5485-287A-5EC06F1D7433}"/>
              </a:ext>
            </a:extLst>
          </p:cNvPr>
          <p:cNvCxnSpPr>
            <a:cxnSpLocks/>
          </p:cNvCxnSpPr>
          <p:nvPr/>
        </p:nvCxnSpPr>
        <p:spPr>
          <a:xfrm>
            <a:off x="8064284" y="3861016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517E5CB-B0EB-0D9C-AE61-4E9C1971C730}"/>
              </a:ext>
            </a:extLst>
          </p:cNvPr>
          <p:cNvCxnSpPr>
            <a:cxnSpLocks/>
          </p:cNvCxnSpPr>
          <p:nvPr/>
        </p:nvCxnSpPr>
        <p:spPr>
          <a:xfrm>
            <a:off x="9063924" y="3850036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03E40E-9209-504C-EB5D-52495708B631}"/>
              </a:ext>
            </a:extLst>
          </p:cNvPr>
          <p:cNvCxnSpPr>
            <a:cxnSpLocks/>
          </p:cNvCxnSpPr>
          <p:nvPr/>
        </p:nvCxnSpPr>
        <p:spPr>
          <a:xfrm>
            <a:off x="10063564" y="3862307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E72DB37-00B9-06FA-288C-2F6AD419C6E9}"/>
              </a:ext>
            </a:extLst>
          </p:cNvPr>
          <p:cNvCxnSpPr>
            <a:cxnSpLocks/>
          </p:cNvCxnSpPr>
          <p:nvPr/>
        </p:nvCxnSpPr>
        <p:spPr>
          <a:xfrm>
            <a:off x="11060622" y="3861016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F991C26-1E64-B89A-11E7-D4A7D7221D5D}"/>
              </a:ext>
            </a:extLst>
          </p:cNvPr>
          <p:cNvCxnSpPr>
            <a:cxnSpLocks/>
          </p:cNvCxnSpPr>
          <p:nvPr/>
        </p:nvCxnSpPr>
        <p:spPr>
          <a:xfrm>
            <a:off x="5076986" y="3877483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0E94A0-BFCE-0452-6512-B452862DCAC1}"/>
              </a:ext>
            </a:extLst>
          </p:cNvPr>
          <p:cNvCxnSpPr>
            <a:cxnSpLocks/>
          </p:cNvCxnSpPr>
          <p:nvPr/>
        </p:nvCxnSpPr>
        <p:spPr>
          <a:xfrm>
            <a:off x="4083804" y="3847453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55B9467-706D-E417-F745-28B4BEE68261}"/>
              </a:ext>
            </a:extLst>
          </p:cNvPr>
          <p:cNvCxnSpPr>
            <a:cxnSpLocks/>
          </p:cNvCxnSpPr>
          <p:nvPr/>
        </p:nvCxnSpPr>
        <p:spPr>
          <a:xfrm>
            <a:off x="3071248" y="3861015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7C1BE3-99AD-BE99-2918-31857B01BC6E}"/>
              </a:ext>
            </a:extLst>
          </p:cNvPr>
          <p:cNvCxnSpPr>
            <a:cxnSpLocks/>
          </p:cNvCxnSpPr>
          <p:nvPr/>
        </p:nvCxnSpPr>
        <p:spPr>
          <a:xfrm>
            <a:off x="1172708" y="3828080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12D985B-2B21-84F8-F2C7-D8F84079B909}"/>
              </a:ext>
            </a:extLst>
          </p:cNvPr>
          <p:cNvCxnSpPr>
            <a:cxnSpLocks/>
          </p:cNvCxnSpPr>
          <p:nvPr/>
        </p:nvCxnSpPr>
        <p:spPr>
          <a:xfrm>
            <a:off x="2115520" y="3828081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4D87F44-F6A6-2F55-F71D-757C035A6D5D}"/>
              </a:ext>
            </a:extLst>
          </p:cNvPr>
          <p:cNvCxnSpPr>
            <a:cxnSpLocks/>
          </p:cNvCxnSpPr>
          <p:nvPr/>
        </p:nvCxnSpPr>
        <p:spPr>
          <a:xfrm>
            <a:off x="229896" y="3876513"/>
            <a:ext cx="12916" cy="972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3F62C44-108B-9142-B6DC-E5245C86EE66}"/>
              </a:ext>
            </a:extLst>
          </p:cNvPr>
          <p:cNvSpPr txBox="1"/>
          <p:nvPr/>
        </p:nvSpPr>
        <p:spPr>
          <a:xfrm>
            <a:off x="64581" y="4787278"/>
            <a:ext cx="12018932" cy="371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-১          -০</a:t>
            </a:r>
            <a:r>
              <a:rPr lang="en-US" dirty="0">
                <a:solidFill>
                  <a:srgbClr val="FF0000"/>
                </a:solidFill>
              </a:rPr>
              <a:t>+           ১              ২              ৩             ৪             ৫             ৬             ৭              ৮             ৯             ১০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4D3C05-C3A1-C342-B968-BDD38C28207B}"/>
              </a:ext>
            </a:extLst>
          </p:cNvPr>
          <p:cNvSpPr txBox="1"/>
          <p:nvPr/>
        </p:nvSpPr>
        <p:spPr>
          <a:xfrm>
            <a:off x="607179" y="283807"/>
            <a:ext cx="1086398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</a:t>
            </a:r>
            <a:r>
              <a:rPr lang="en-US" sz="3200" dirty="0" err="1">
                <a:solidFill>
                  <a:schemeClr val="accent6"/>
                </a:solidFill>
              </a:rPr>
              <a:t>সংখ্যারেখা</a:t>
            </a:r>
            <a:r>
              <a:rPr lang="en-US" sz="3200" dirty="0">
                <a:solidFill>
                  <a:schemeClr val="accent6"/>
                </a:solidFill>
              </a:rPr>
              <a:t> </a:t>
            </a:r>
            <a:r>
              <a:rPr lang="en-US" sz="3200" dirty="0" err="1">
                <a:solidFill>
                  <a:schemeClr val="accent6"/>
                </a:solidFill>
              </a:rPr>
              <a:t>কি</a:t>
            </a:r>
            <a:r>
              <a:rPr lang="en-US" sz="3200" dirty="0">
                <a:solidFill>
                  <a:schemeClr val="accent6"/>
                </a:solidFill>
              </a:rPr>
              <a:t>?</a:t>
            </a:r>
          </a:p>
          <a:p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  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সরলরেখার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ওপর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শূন্য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(০)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কেন্দ্র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মূলবিন্দু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ধরে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ডানদিকে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ধনাত্মক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(+)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সংখ্যা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বামদিকে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ঋণাত্মক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(-)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সংখ্যা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সমান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দূরত্বে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বিন্যাস্ত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জ্যামিতিকভাবে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উপস্থাপন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করা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হয়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তাকে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সংখ্যারেখা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অর্থা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ৎ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শূন্যের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ডানদিকের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সংখ্যাগুলোর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মান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ক্রমান্বয়ে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বাড়তে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থাকবে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বামদিকের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সংখ্যাগুলোর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মান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ক্রমান্বয়ে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কমতে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থাকবে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এটি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উভয়দিকেই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অসীম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পর্যন্ত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বিস্তৃত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হতে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পারে</a:t>
            </a:r>
            <a:r>
              <a:rPr lang="en-US" sz="3200" dirty="0">
                <a:solidFill>
                  <a:schemeClr val="accent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  </a:t>
            </a:r>
          </a:p>
        </p:txBody>
      </p: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D20AA0F1-5D90-A42F-3DF1-6511C12F1BB4}"/>
              </a:ext>
            </a:extLst>
          </p:cNvPr>
          <p:cNvSpPr/>
          <p:nvPr/>
        </p:nvSpPr>
        <p:spPr>
          <a:xfrm>
            <a:off x="720835" y="391386"/>
            <a:ext cx="557213" cy="28012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45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1C44B-CD20-CF46-BE2E-095F30146C71}"/>
              </a:ext>
            </a:extLst>
          </p:cNvPr>
          <p:cNvSpPr txBox="1"/>
          <p:nvPr/>
        </p:nvSpPr>
        <p:spPr>
          <a:xfrm>
            <a:off x="285750" y="400050"/>
            <a:ext cx="11520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      </a:t>
            </a:r>
            <a:r>
              <a:rPr lang="en-US" sz="2800" dirty="0" err="1">
                <a:solidFill>
                  <a:schemeClr val="accent5">
                    <a:lumMod val="75000"/>
                  </a:schemeClr>
                </a:solidFill>
              </a:rPr>
              <a:t>সংখ্যারেখার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75000"/>
                  </a:schemeClr>
                </a:solidFill>
              </a:rPr>
              <a:t>মাধ্যমে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75000"/>
                  </a:schemeClr>
                </a:solidFill>
              </a:rPr>
              <a:t>সাধারণ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75000"/>
                  </a:schemeClr>
                </a:solidFill>
              </a:rPr>
              <a:t>ভগ্নাংশ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ও </a:t>
            </a:r>
            <a:r>
              <a:rPr lang="en-US" sz="2800" dirty="0" err="1">
                <a:solidFill>
                  <a:schemeClr val="accent5">
                    <a:lumMod val="75000"/>
                  </a:schemeClr>
                </a:solidFill>
              </a:rPr>
              <a:t>দশমিক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75000"/>
                  </a:schemeClr>
                </a:solidFill>
              </a:rPr>
              <a:t>ভগ্নাংশের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75000"/>
                  </a:schemeClr>
                </a:solidFill>
              </a:rPr>
              <a:t>সম্পর্ক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75000"/>
                  </a:schemeClr>
                </a:solidFill>
              </a:rPr>
              <a:t>জানি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F6509B22-9A30-7D54-9820-8A0FF778EEAC}"/>
              </a:ext>
            </a:extLst>
          </p:cNvPr>
          <p:cNvSpPr/>
          <p:nvPr/>
        </p:nvSpPr>
        <p:spPr>
          <a:xfrm>
            <a:off x="385763" y="492919"/>
            <a:ext cx="614362" cy="33748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2309DA6-A6B9-68E3-D853-517A195643AC}"/>
              </a:ext>
            </a:extLst>
          </p:cNvPr>
          <p:cNvGrpSpPr/>
          <p:nvPr/>
        </p:nvGrpSpPr>
        <p:grpSpPr>
          <a:xfrm>
            <a:off x="285750" y="1297033"/>
            <a:ext cx="11630021" cy="5073419"/>
            <a:chOff x="116681" y="1297033"/>
            <a:chExt cx="11799090" cy="50734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F8E89AB-B313-5769-685A-A0F7EA10A7B5}"/>
                </a:ext>
              </a:extLst>
            </p:cNvPr>
            <p:cNvSpPr txBox="1"/>
            <p:nvPr/>
          </p:nvSpPr>
          <p:spPr>
            <a:xfrm>
              <a:off x="116681" y="3017050"/>
              <a:ext cx="11799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 -০+       ০.১      ০.২       ০.৩       ০.৪        ০.৫      ০.৬      ০.৭       ০.৮      ০.৯         </a:t>
              </a:r>
              <a:r>
                <a:rPr lang="en-US" dirty="0">
                  <a:solidFill>
                    <a:srgbClr val="FF0000"/>
                  </a:solidFill>
                </a:rPr>
                <a:t>১ </a:t>
              </a:r>
              <a:r>
                <a:rPr lang="en-US" dirty="0"/>
                <a:t>        ১.১        ১.২        ১.৩      ১.৪ 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4BD5900-D7B2-5AED-DB22-8FD2FDF8A21A}"/>
                </a:ext>
              </a:extLst>
            </p:cNvPr>
            <p:cNvGrpSpPr/>
            <p:nvPr/>
          </p:nvGrpSpPr>
          <p:grpSpPr>
            <a:xfrm>
              <a:off x="454818" y="1814518"/>
              <a:ext cx="11182350" cy="1171574"/>
              <a:chOff x="454818" y="1814518"/>
              <a:chExt cx="11182350" cy="1171574"/>
            </a:xfrm>
          </p:grpSpPr>
          <p:sp>
            <p:nvSpPr>
              <p:cNvPr id="4" name="Arrow: Left-Right 3">
                <a:extLst>
                  <a:ext uri="{FF2B5EF4-FFF2-40B4-BE49-F238E27FC236}">
                    <a16:creationId xmlns:a16="http://schemas.microsoft.com/office/drawing/2014/main" id="{74C17068-CEBA-45D7-A75E-0FC60BCBC7D6}"/>
                  </a:ext>
                </a:extLst>
              </p:cNvPr>
              <p:cNvSpPr/>
              <p:nvPr/>
            </p:nvSpPr>
            <p:spPr>
              <a:xfrm flipV="1">
                <a:off x="454818" y="2357439"/>
                <a:ext cx="11182350" cy="57150"/>
              </a:xfrm>
              <a:prstGeom prst="left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EB1026F-DF3D-AC2C-5100-EBF75BF0E7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96488" y="2085975"/>
                <a:ext cx="0" cy="7143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8D77C30-5E19-DE42-1D1F-D898FAC79E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34688" y="2085975"/>
                <a:ext cx="0" cy="7143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098B8D9-34AE-CE4D-D48F-2B76AB40CC39}"/>
                  </a:ext>
                </a:extLst>
              </p:cNvPr>
              <p:cNvGrpSpPr/>
              <p:nvPr/>
            </p:nvGrpSpPr>
            <p:grpSpPr>
              <a:xfrm>
                <a:off x="466723" y="1814518"/>
                <a:ext cx="8734427" cy="1171574"/>
                <a:chOff x="466723" y="1814518"/>
                <a:chExt cx="8734427" cy="1171574"/>
              </a:xfrm>
            </p:grpSpPr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CEF608EC-29B8-28C8-D12A-D27F285124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85963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FF1A6FA3-7609-AF6E-CC8A-44F951A214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24162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5B7001EF-56A6-1B00-CEF0-72B9AC6B12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6650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CA156F46-C54A-5728-504C-C9E3D702BD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1988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9159CDE1-9A5D-B642-64BB-B4802AB3A7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38750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7FF9094-181C-C4F0-4128-F3A600AE5A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45993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16EF08D5-CFB8-815D-E888-1DA7C94B81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43712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873050C-504B-3FBF-9A13-081FEA105C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96187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328B3777-9B69-F95C-486A-2F27746838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48674" y="1814518"/>
                  <a:ext cx="0" cy="1171574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6EA3AEE3-28C3-98DC-92E0-8036A34F01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01150" y="2085975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1130C660-ED07-274E-D42A-A32EBECDF3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6723" y="1814518"/>
                  <a:ext cx="0" cy="1171574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12B63D3-3E01-3263-A436-1B3410E8A3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15725" y="2085975"/>
                <a:ext cx="0" cy="7143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F76CA9A0-164A-770E-BD61-2EE66D30A9EE}"/>
                    </a:ext>
                  </a:extLst>
                </p:cNvPr>
                <p:cNvSpPr txBox="1"/>
                <p:nvPr/>
              </p:nvSpPr>
              <p:spPr>
                <a:xfrm>
                  <a:off x="116682" y="1297033"/>
                  <a:ext cx="9879806" cy="5520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  -০+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২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৩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৪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৫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৬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৭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৮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৯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</m:oMath>
                  </a14:m>
                  <a:r>
                    <a:rPr lang="en-US" dirty="0">
                      <a:latin typeface="Kalpurush" panose="02000600000000000000" pitchFamily="2" charset="0"/>
                      <a:cs typeface="Kalpurush" panose="02000600000000000000" pitchFamily="2" charset="0"/>
                    </a:rPr>
                    <a:t>      </a:t>
                  </a:r>
                  <a:r>
                    <a:rPr lang="en-US" dirty="0">
                      <a:solidFill>
                        <a:srgbClr val="FF0000"/>
                      </a:solidFill>
                      <a:latin typeface="Kalpurush" panose="02000600000000000000" pitchFamily="2" charset="0"/>
                      <a:cs typeface="Kalpurush" panose="02000600000000000000" pitchFamily="2" charset="0"/>
                    </a:rPr>
                    <a:t> ১  </a:t>
                  </a: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F76CA9A0-164A-770E-BD61-2EE66D30A9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682" y="1297033"/>
                  <a:ext cx="9879806" cy="552011"/>
                </a:xfrm>
                <a:prstGeom prst="rect">
                  <a:avLst/>
                </a:prstGeom>
                <a:blipFill>
                  <a:blip r:embed="rId2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7DE3E18-37A0-D7ED-581A-D53B5363DD45}"/>
                </a:ext>
              </a:extLst>
            </p:cNvPr>
            <p:cNvGrpSpPr/>
            <p:nvPr/>
          </p:nvGrpSpPr>
          <p:grpSpPr>
            <a:xfrm>
              <a:off x="497680" y="4467884"/>
              <a:ext cx="11182350" cy="1209674"/>
              <a:chOff x="454818" y="1814518"/>
              <a:chExt cx="11182350" cy="1209674"/>
            </a:xfrm>
          </p:grpSpPr>
          <p:sp>
            <p:nvSpPr>
              <p:cNvPr id="39" name="Arrow: Left-Right 38">
                <a:extLst>
                  <a:ext uri="{FF2B5EF4-FFF2-40B4-BE49-F238E27FC236}">
                    <a16:creationId xmlns:a16="http://schemas.microsoft.com/office/drawing/2014/main" id="{18CC8030-0576-2B57-CBC6-DB26CFE3FE4F}"/>
                  </a:ext>
                </a:extLst>
              </p:cNvPr>
              <p:cNvSpPr/>
              <p:nvPr/>
            </p:nvSpPr>
            <p:spPr>
              <a:xfrm flipV="1">
                <a:off x="454818" y="2357439"/>
                <a:ext cx="11182350" cy="57150"/>
              </a:xfrm>
              <a:prstGeom prst="left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430F6F1-C52F-8068-F523-B765005FA4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96488" y="2104372"/>
                <a:ext cx="0" cy="7143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3A1066CC-BE03-AE1C-46A8-DCC01E6DDC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91826" y="2104372"/>
                <a:ext cx="0" cy="7143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85DCAA4-92DA-4F90-DC36-D957F646772A}"/>
                  </a:ext>
                </a:extLst>
              </p:cNvPr>
              <p:cNvGrpSpPr/>
              <p:nvPr/>
            </p:nvGrpSpPr>
            <p:grpSpPr>
              <a:xfrm>
                <a:off x="466723" y="1814518"/>
                <a:ext cx="8734427" cy="1209674"/>
                <a:chOff x="466723" y="1814518"/>
                <a:chExt cx="8734427" cy="1209674"/>
              </a:xfrm>
            </p:grpSpPr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0CEAE33A-552E-2EC4-A6CB-977CAF4BA1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85976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63A6D7C9-5883-DBFC-8762-8DD28FB904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24162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8F8B0893-B783-B2E0-F143-BB3581C271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76650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A4697550-025E-8865-988D-1AF4289C9C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1988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A5D2EE47-8E28-3C65-23F7-C026B2663C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38750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F65B3DE2-DA54-CC2B-1E69-C9E6100EA0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53138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C1C813A2-32BC-3854-CC2C-A464EAAF49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43712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83EA7C93-0CBF-2C53-81AE-535082BCE5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96187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A9B008A1-148E-E25F-6440-7A20ED5DA4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05812" y="1852618"/>
                  <a:ext cx="0" cy="117157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7CEA1EE7-C439-E8CA-97DB-9A94254C2F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01150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6B8E3AA7-3932-A9BE-11B9-18F1C61C09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7300" y="2104372"/>
                  <a:ext cx="0" cy="7143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AE62F104-AD19-C512-7676-FA21EBFEC0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6723" y="1814518"/>
                  <a:ext cx="0" cy="117157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415292B0-6FB0-284A-B850-5C0D263B17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15725" y="2104372"/>
                <a:ext cx="0" cy="7143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D42DC05-3A9B-094E-2932-CF1F9EB3EF66}"/>
                </a:ext>
              </a:extLst>
            </p:cNvPr>
            <p:cNvCxnSpPr>
              <a:cxnSpLocks/>
            </p:cNvCxnSpPr>
            <p:nvPr/>
          </p:nvCxnSpPr>
          <p:spPr>
            <a:xfrm>
              <a:off x="1257300" y="2085975"/>
              <a:ext cx="0" cy="7143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CFF5EF5-AE59-DD59-7321-1E2EB20E1519}"/>
                </a:ext>
              </a:extLst>
            </p:cNvPr>
            <p:cNvSpPr txBox="1"/>
            <p:nvPr/>
          </p:nvSpPr>
          <p:spPr>
            <a:xfrm>
              <a:off x="285752" y="5724121"/>
              <a:ext cx="116300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-০+    </a:t>
              </a:r>
              <a:r>
                <a:rPr lang="en-US" dirty="0">
                  <a:solidFill>
                    <a:srgbClr val="7A0469"/>
                  </a:solidFill>
                </a:rPr>
                <a:t>০.০১    ০.০২       ০.০৩     ০.০৪    ০.০৫   ০.০৬    ০.০৭    ০.০৮     ০.০৯</a:t>
              </a:r>
              <a:r>
                <a:rPr lang="en-US" dirty="0"/>
                <a:t>      ০.১    ০.০১    ০.০২   ০.০ ৩     ০.০৪       ০.৫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3865D02-B010-82C4-EF91-491D6E20AC66}"/>
                    </a:ext>
                  </a:extLst>
                </p:cNvPr>
                <p:cNvSpPr txBox="1"/>
                <p:nvPr/>
              </p:nvSpPr>
              <p:spPr>
                <a:xfrm>
                  <a:off x="116681" y="3943350"/>
                  <a:ext cx="11563348" cy="5520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-০+      </a:t>
                  </a:r>
                  <a14:m>
                    <m:oMath xmlns:m="http://schemas.openxmlformats.org/officeDocument/2006/math">
                      <m:r>
                        <a:rPr lang="en-US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২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৩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৪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৫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৬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৭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৮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7A0469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৯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  <m:r>
                            <a:rPr lang="en-US" b="0" i="1" smtClean="0">
                              <a:solidFill>
                                <a:srgbClr val="7A0469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a14:m>
                  <a:r>
                    <a:rPr lang="en-US" dirty="0">
                      <a:solidFill>
                        <a:srgbClr val="7A0469"/>
                      </a:solidFill>
                    </a:rPr>
                    <a:t>   </a:t>
                  </a:r>
                  <a:r>
                    <a:rPr lang="en-US" dirty="0"/>
                    <a:t>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১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১০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3865D02-B010-82C4-EF91-491D6E20AC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681" y="3943350"/>
                  <a:ext cx="11563348" cy="552011"/>
                </a:xfrm>
                <a:prstGeom prst="rect">
                  <a:avLst/>
                </a:prstGeom>
                <a:blipFill>
                  <a:blip r:embed="rId3"/>
                  <a:stretch>
                    <a:fillRect l="-481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29491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EE385F-423B-DB55-B253-5D0707579525}"/>
                  </a:ext>
                </a:extLst>
              </p:cNvPr>
              <p:cNvSpPr txBox="1"/>
              <p:nvPr/>
            </p:nvSpPr>
            <p:spPr>
              <a:xfrm>
                <a:off x="500063" y="400050"/>
                <a:ext cx="11158537" cy="5331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সংখ্যারেখার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মাধ্যমে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সাধারণ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ভগ্নাংশ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ও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দশমিক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ভগ্নাংশের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সম্পর্ক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খুব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সহজেই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বোঝা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যায়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।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উভয়ই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আসলে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নির্দিষ্ট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মানের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অংশ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বিশেষ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খণ্ডিত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একক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নির্দেশ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করে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। </a:t>
                </a:r>
              </a:p>
              <a:p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একটি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সরলরেখার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ওপর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নির্দিষ্ট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দূরত্বে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পরপর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পূর্ণ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সংখ্যাগুলো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বসানো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হয়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।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এরপর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পূর্ণ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সংখ্যাগুলোর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মধ্যবর্তী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দূরত্বকে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১০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করে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ভগ্নাংশ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ও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দশমিক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এ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প্রকাশ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করা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হয়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।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যেমন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; ০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এবং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১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মধ্যবর্তী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স্থানটিকে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যদি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১০টি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সমান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করা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হয়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,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তবে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প্রত্যেক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ভাগের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মান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Kalpurush" panose="020006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Kalpurush" panose="020006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Kalpurush" panose="02000600000000000000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০.১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হয়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। </a:t>
                </a:r>
              </a:p>
              <a:p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আবার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০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এবং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১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মধ্যবর্তী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স্থানটিকে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যদি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১০০টি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সমান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করা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হয়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,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তবে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০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এবং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০.১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মধ্যবর্তী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স্থানে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১০টি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করে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হবে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।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প্রত্যেক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ভাগের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মান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Kalpurush" panose="020006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Kalpurush" panose="020006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Kalpurush" panose="02000600000000000000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০.০১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হয়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।</a:t>
                </a:r>
              </a:p>
              <a:p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সংখ্যারেখার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মাধ্যমে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এদের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সম্পর্ক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অনুধাবন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করলে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ভগ্নাংশের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প্রকৃত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মান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কোনটি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ছোট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/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বড়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সহজে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বোঝা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যায়</a:t>
                </a:r>
                <a:r>
                  <a:rPr lang="en-US" sz="2800" dirty="0">
                    <a:solidFill>
                      <a:srgbClr val="0070C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।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EE385F-423B-DB55-B253-5D0707579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63" y="400050"/>
                <a:ext cx="11158537" cy="5331331"/>
              </a:xfrm>
              <a:prstGeom prst="rect">
                <a:avLst/>
              </a:prstGeom>
              <a:blipFill>
                <a:blip r:embed="rId2"/>
                <a:stretch>
                  <a:fillRect l="-1092" t="-1259" b="-2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5245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5A827F-0B8F-FC17-6210-2155CDB8C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8" y="434121"/>
            <a:ext cx="11429999" cy="16097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10B7D0-93A4-40AE-C01B-4B7786D4C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7" y="2389125"/>
            <a:ext cx="11429999" cy="1609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532845-5D73-6719-E481-65C2445DB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8" y="4435352"/>
            <a:ext cx="11429998" cy="19885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525FCCD-0F55-BCEB-9713-B83401C6A1D4}"/>
              </a:ext>
            </a:extLst>
          </p:cNvPr>
          <p:cNvSpPr/>
          <p:nvPr/>
        </p:nvSpPr>
        <p:spPr>
          <a:xfrm>
            <a:off x="527538" y="5996354"/>
            <a:ext cx="720970" cy="4275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০.১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A950F-65E9-39CE-6BCE-5BB920656582}"/>
              </a:ext>
            </a:extLst>
          </p:cNvPr>
          <p:cNvSpPr/>
          <p:nvPr/>
        </p:nvSpPr>
        <p:spPr>
          <a:xfrm>
            <a:off x="9135755" y="5996354"/>
            <a:ext cx="720970" cy="4275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৩.৮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18EFFD-835E-D915-C6D4-CB6A310A3436}"/>
              </a:ext>
            </a:extLst>
          </p:cNvPr>
          <p:cNvSpPr/>
          <p:nvPr/>
        </p:nvSpPr>
        <p:spPr>
          <a:xfrm>
            <a:off x="5375030" y="6005695"/>
            <a:ext cx="720970" cy="4275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২.২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2893FD-1485-274B-D22D-5B5650A55CBE}"/>
              </a:ext>
            </a:extLst>
          </p:cNvPr>
          <p:cNvSpPr/>
          <p:nvPr/>
        </p:nvSpPr>
        <p:spPr>
          <a:xfrm>
            <a:off x="4288263" y="6005695"/>
            <a:ext cx="720970" cy="4275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১.৭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C9DFA3-DFF5-34B3-9643-00C27D9F5101}"/>
              </a:ext>
            </a:extLst>
          </p:cNvPr>
          <p:cNvSpPr/>
          <p:nvPr/>
        </p:nvSpPr>
        <p:spPr>
          <a:xfrm>
            <a:off x="6013937" y="2000982"/>
            <a:ext cx="1320130" cy="4275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৭.৩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E0D0502-20AF-30D1-37F4-526CA25EFD40}"/>
              </a:ext>
            </a:extLst>
          </p:cNvPr>
          <p:cNvCxnSpPr/>
          <p:nvPr/>
        </p:nvCxnSpPr>
        <p:spPr>
          <a:xfrm flipV="1">
            <a:off x="3643313" y="3429000"/>
            <a:ext cx="0" cy="300038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4D4541F-9236-7B05-6983-66F76FE44F78}"/>
              </a:ext>
            </a:extLst>
          </p:cNvPr>
          <p:cNvSpPr txBox="1"/>
          <p:nvPr/>
        </p:nvSpPr>
        <p:spPr>
          <a:xfrm>
            <a:off x="3328988" y="3059668"/>
            <a:ext cx="62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১.৩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A8D0FA9-EFEF-1339-49AC-25269EC4303E}"/>
              </a:ext>
            </a:extLst>
          </p:cNvPr>
          <p:cNvCxnSpPr/>
          <p:nvPr/>
        </p:nvCxnSpPr>
        <p:spPr>
          <a:xfrm flipV="1">
            <a:off x="6643688" y="1238983"/>
            <a:ext cx="0" cy="7041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07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BFA9D7-4711-436D-AA37-1420028AC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70" y="3938954"/>
            <a:ext cx="10965107" cy="2135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4534D0-876A-65C9-6C48-76C0BE07E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70" y="2424478"/>
            <a:ext cx="10965107" cy="135621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948B41B-81BB-A14A-EF1A-ADFD63CBD7CF}"/>
              </a:ext>
            </a:extLst>
          </p:cNvPr>
          <p:cNvGrpSpPr/>
          <p:nvPr/>
        </p:nvGrpSpPr>
        <p:grpSpPr>
          <a:xfrm>
            <a:off x="605570" y="783249"/>
            <a:ext cx="10965107" cy="1171575"/>
            <a:chOff x="605570" y="783249"/>
            <a:chExt cx="10965107" cy="117157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E99167A-91D8-CAFB-256D-552191EE9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570" y="783249"/>
              <a:ext cx="10965107" cy="117157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CDBC5D-2B77-DBE3-A763-EC766BE200FE}"/>
                </a:ext>
              </a:extLst>
            </p:cNvPr>
            <p:cNvSpPr/>
            <p:nvPr/>
          </p:nvSpPr>
          <p:spPr>
            <a:xfrm>
              <a:off x="621324" y="914400"/>
              <a:ext cx="507939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799F18-81AD-514E-335B-87189B75C8E5}"/>
              </a:ext>
            </a:extLst>
          </p:cNvPr>
          <p:cNvGrpSpPr/>
          <p:nvPr/>
        </p:nvGrpSpPr>
        <p:grpSpPr>
          <a:xfrm>
            <a:off x="1685937" y="914400"/>
            <a:ext cx="514328" cy="814388"/>
            <a:chOff x="1685937" y="914400"/>
            <a:chExt cx="514328" cy="81438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A7EAC77-9048-18B3-891D-6106B516A1DB}"/>
                </a:ext>
              </a:extLst>
            </p:cNvPr>
            <p:cNvCxnSpPr/>
            <p:nvPr/>
          </p:nvCxnSpPr>
          <p:spPr>
            <a:xfrm flipV="1">
              <a:off x="1943101" y="1371600"/>
              <a:ext cx="0" cy="3571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6AFCA0A-825B-87B0-3F36-95C1418FFBA8}"/>
                </a:ext>
              </a:extLst>
            </p:cNvPr>
            <p:cNvSpPr/>
            <p:nvPr/>
          </p:nvSpPr>
          <p:spPr>
            <a:xfrm>
              <a:off x="1685937" y="914400"/>
              <a:ext cx="514328" cy="35718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</a:rPr>
                <a:t>০.৫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4277A49-0F0D-B86F-4F5F-561F04B7314D}"/>
              </a:ext>
            </a:extLst>
          </p:cNvPr>
          <p:cNvGrpSpPr/>
          <p:nvPr/>
        </p:nvGrpSpPr>
        <p:grpSpPr>
          <a:xfrm>
            <a:off x="6603224" y="932899"/>
            <a:ext cx="514328" cy="795889"/>
            <a:chOff x="6603224" y="932899"/>
            <a:chExt cx="514328" cy="795889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87205F26-5407-5DF3-023F-0B78882EB67A}"/>
                </a:ext>
              </a:extLst>
            </p:cNvPr>
            <p:cNvCxnSpPr/>
            <p:nvPr/>
          </p:nvCxnSpPr>
          <p:spPr>
            <a:xfrm flipV="1">
              <a:off x="6877051" y="1371600"/>
              <a:ext cx="0" cy="3571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F4C5A10-A362-686C-84C1-199BFDC11852}"/>
                </a:ext>
              </a:extLst>
            </p:cNvPr>
            <p:cNvSpPr/>
            <p:nvPr/>
          </p:nvSpPr>
          <p:spPr>
            <a:xfrm>
              <a:off x="6603224" y="932899"/>
              <a:ext cx="514328" cy="35718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২.৬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1E6448-3D5F-A5B7-3C27-ECA22DD4B1BD}"/>
              </a:ext>
            </a:extLst>
          </p:cNvPr>
          <p:cNvGrpSpPr/>
          <p:nvPr/>
        </p:nvGrpSpPr>
        <p:grpSpPr>
          <a:xfrm>
            <a:off x="2588447" y="881061"/>
            <a:ext cx="514328" cy="918982"/>
            <a:chOff x="2588447" y="881061"/>
            <a:chExt cx="514328" cy="91898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26A064E-E69F-8517-753A-90F742FB1429}"/>
                </a:ext>
              </a:extLst>
            </p:cNvPr>
            <p:cNvSpPr/>
            <p:nvPr/>
          </p:nvSpPr>
          <p:spPr>
            <a:xfrm>
              <a:off x="2588447" y="881061"/>
              <a:ext cx="514328" cy="35718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C00000"/>
                  </a:solidFill>
                </a:rPr>
                <a:t>০.৯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07EAF75-4C9B-FB7A-0FCB-6DED581ADA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64695" y="1376180"/>
              <a:ext cx="0" cy="4238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CB8D510-1436-5A0F-75B6-F4A68F564D0D}"/>
              </a:ext>
            </a:extLst>
          </p:cNvPr>
          <p:cNvGrpSpPr/>
          <p:nvPr/>
        </p:nvGrpSpPr>
        <p:grpSpPr>
          <a:xfrm>
            <a:off x="8054690" y="931068"/>
            <a:ext cx="581005" cy="797720"/>
            <a:chOff x="8020061" y="931068"/>
            <a:chExt cx="581005" cy="79772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0D6A30-EAC0-BFD2-0327-D04F2C09D933}"/>
                </a:ext>
              </a:extLst>
            </p:cNvPr>
            <p:cNvSpPr/>
            <p:nvPr/>
          </p:nvSpPr>
          <p:spPr>
            <a:xfrm>
              <a:off x="8020061" y="931068"/>
              <a:ext cx="581005" cy="35718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C00000"/>
                  </a:solidFill>
                </a:rPr>
                <a:t>৩.২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7478FE9-E393-6263-527C-9BA2BC8375CC}"/>
                </a:ext>
              </a:extLst>
            </p:cNvPr>
            <p:cNvCxnSpPr/>
            <p:nvPr/>
          </p:nvCxnSpPr>
          <p:spPr>
            <a:xfrm flipV="1">
              <a:off x="8258175" y="1371600"/>
              <a:ext cx="0" cy="3571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CBC9F3D-A546-3591-2675-FAF10293AF31}"/>
              </a:ext>
            </a:extLst>
          </p:cNvPr>
          <p:cNvSpPr/>
          <p:nvPr/>
        </p:nvSpPr>
        <p:spPr>
          <a:xfrm>
            <a:off x="2743200" y="4114800"/>
            <a:ext cx="4572000" cy="3571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৫ </a:t>
            </a:r>
            <a:r>
              <a:rPr lang="en-US" dirty="0" err="1">
                <a:solidFill>
                  <a:srgbClr val="FF0000"/>
                </a:solidFill>
              </a:rPr>
              <a:t>টি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713121-4609-E457-6388-0A5D3A20028F}"/>
              </a:ext>
            </a:extLst>
          </p:cNvPr>
          <p:cNvSpPr/>
          <p:nvPr/>
        </p:nvSpPr>
        <p:spPr>
          <a:xfrm>
            <a:off x="2845611" y="5434744"/>
            <a:ext cx="4572000" cy="3571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৩৩ </a:t>
            </a:r>
            <a:r>
              <a:rPr lang="en-US" dirty="0" err="1">
                <a:solidFill>
                  <a:srgbClr val="FF0000"/>
                </a:solidFill>
              </a:rPr>
              <a:t>টি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9178BB-5AAD-F474-7D3D-5038D674244A}"/>
              </a:ext>
            </a:extLst>
          </p:cNvPr>
          <p:cNvSpPr/>
          <p:nvPr/>
        </p:nvSpPr>
        <p:spPr>
          <a:xfrm>
            <a:off x="2743200" y="4794737"/>
            <a:ext cx="4572000" cy="3571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১৮ </a:t>
            </a:r>
            <a:r>
              <a:rPr lang="en-US" dirty="0" err="1">
                <a:solidFill>
                  <a:srgbClr val="FF0000"/>
                </a:solidFill>
              </a:rPr>
              <a:t>টি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4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Help 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EBB7B7D-4CC1-31AB-3DF4-5FA14F4EB43B}"/>
              </a:ext>
            </a:extLst>
          </p:cNvPr>
          <p:cNvSpPr/>
          <p:nvPr/>
        </p:nvSpPr>
        <p:spPr>
          <a:xfrm>
            <a:off x="404812" y="371475"/>
            <a:ext cx="742950" cy="614363"/>
          </a:xfrm>
          <a:prstGeom prst="actionButtonHel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2DC91B-74BF-CC7D-8A21-032669E22490}"/>
              </a:ext>
            </a:extLst>
          </p:cNvPr>
          <p:cNvSpPr txBox="1"/>
          <p:nvPr/>
        </p:nvSpPr>
        <p:spPr>
          <a:xfrm>
            <a:off x="1257298" y="371475"/>
            <a:ext cx="10529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সংখ্যারেখার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ক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থেকে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ছ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পর্যন্ত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স্থানগুলোতে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কোন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কোন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সংখ্যাকে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প্রকাশ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ফাঁকা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স্থানে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লিখি</a:t>
            </a:r>
            <a:r>
              <a:rPr lang="en-US" sz="24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-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33AE22-F2FB-3A48-D040-6EF2374B7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4" y="1143001"/>
            <a:ext cx="11515724" cy="49863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C0E53E-A4FF-C70B-D4D4-6975CBB42C98}"/>
              </a:ext>
            </a:extLst>
          </p:cNvPr>
          <p:cNvSpPr/>
          <p:nvPr/>
        </p:nvSpPr>
        <p:spPr>
          <a:xfrm>
            <a:off x="10063162" y="5245444"/>
            <a:ext cx="1414463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০.০৩৮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8261B2-5C29-F958-9630-8370583B4C4C}"/>
              </a:ext>
            </a:extLst>
          </p:cNvPr>
          <p:cNvSpPr/>
          <p:nvPr/>
        </p:nvSpPr>
        <p:spPr>
          <a:xfrm>
            <a:off x="7698581" y="5245445"/>
            <a:ext cx="1414463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০.০২৬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353583-7418-E3C6-1F7D-EBCD074A710C}"/>
              </a:ext>
            </a:extLst>
          </p:cNvPr>
          <p:cNvSpPr/>
          <p:nvPr/>
        </p:nvSpPr>
        <p:spPr>
          <a:xfrm>
            <a:off x="5024438" y="5245446"/>
            <a:ext cx="1414463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০.০১৩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6A361C-2008-3BBA-4BAD-ED37632C8538}"/>
              </a:ext>
            </a:extLst>
          </p:cNvPr>
          <p:cNvSpPr/>
          <p:nvPr/>
        </p:nvSpPr>
        <p:spPr>
          <a:xfrm>
            <a:off x="2493168" y="5247976"/>
            <a:ext cx="1414463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০.১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610371-19A2-A6C7-CBE9-C4781F425E1B}"/>
              </a:ext>
            </a:extLst>
          </p:cNvPr>
          <p:cNvSpPr/>
          <p:nvPr/>
        </p:nvSpPr>
        <p:spPr>
          <a:xfrm>
            <a:off x="8967787" y="2859731"/>
            <a:ext cx="1414463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৭.৪৯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0CF36A-D866-E9F0-5B83-2C544F31F13C}"/>
              </a:ext>
            </a:extLst>
          </p:cNvPr>
          <p:cNvSpPr/>
          <p:nvPr/>
        </p:nvSpPr>
        <p:spPr>
          <a:xfrm>
            <a:off x="6176366" y="2859730"/>
            <a:ext cx="1414463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৭.৩৫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C9C965-E6A4-C68F-0B74-2A0C2CCC77FC}"/>
              </a:ext>
            </a:extLst>
          </p:cNvPr>
          <p:cNvSpPr/>
          <p:nvPr/>
        </p:nvSpPr>
        <p:spPr>
          <a:xfrm>
            <a:off x="3486150" y="2859731"/>
            <a:ext cx="1314450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৭.২২</a:t>
            </a:r>
          </a:p>
        </p:txBody>
      </p:sp>
    </p:spTree>
    <p:extLst>
      <p:ext uri="{BB962C8B-B14F-4D97-AF65-F5344CB8AC3E}">
        <p14:creationId xmlns:p14="http://schemas.microsoft.com/office/powerpoint/2010/main" val="219049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615FDB-70FF-120B-83D0-69C6ADAB8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33" y="190500"/>
            <a:ext cx="11657134" cy="3238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73D11C-B13F-5C41-82EF-5ECB8ADCD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33" y="3429000"/>
            <a:ext cx="1165713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13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FE7F9A-32A6-F826-6D51-EAEB1FE92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93" y="334107"/>
            <a:ext cx="11365892" cy="30948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13254E-1C89-A073-DD97-9815DED50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93" y="3429001"/>
            <a:ext cx="11365892" cy="309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11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25DAF8-6B64-0A61-A6F8-BB71C7FE3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16" y="300039"/>
            <a:ext cx="11087172" cy="59150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allout: Up Arrow 11">
            <a:extLst>
              <a:ext uri="{FF2B5EF4-FFF2-40B4-BE49-F238E27FC236}">
                <a16:creationId xmlns:a16="http://schemas.microsoft.com/office/drawing/2014/main" id="{E09A3BC8-420B-0C6D-CA8F-3E22E35F27D1}"/>
              </a:ext>
            </a:extLst>
          </p:cNvPr>
          <p:cNvSpPr/>
          <p:nvPr/>
        </p:nvSpPr>
        <p:spPr>
          <a:xfrm>
            <a:off x="4881565" y="1828800"/>
            <a:ext cx="571500" cy="438150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০.০১৫</a:t>
            </a:r>
          </a:p>
        </p:txBody>
      </p:sp>
      <p:sp>
        <p:nvSpPr>
          <p:cNvPr id="13" name="Callout: Up Arrow 12">
            <a:extLst>
              <a:ext uri="{FF2B5EF4-FFF2-40B4-BE49-F238E27FC236}">
                <a16:creationId xmlns:a16="http://schemas.microsoft.com/office/drawing/2014/main" id="{A9364B14-5B0E-61EB-A72F-5465F3D54127}"/>
              </a:ext>
            </a:extLst>
          </p:cNvPr>
          <p:cNvSpPr/>
          <p:nvPr/>
        </p:nvSpPr>
        <p:spPr>
          <a:xfrm>
            <a:off x="7291389" y="1828800"/>
            <a:ext cx="571500" cy="438150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০.০২৭</a:t>
            </a:r>
          </a:p>
        </p:txBody>
      </p:sp>
      <p:sp>
        <p:nvSpPr>
          <p:cNvPr id="15" name="Callout: Up Arrow 14">
            <a:extLst>
              <a:ext uri="{FF2B5EF4-FFF2-40B4-BE49-F238E27FC236}">
                <a16:creationId xmlns:a16="http://schemas.microsoft.com/office/drawing/2014/main" id="{6D1F0F38-22AB-68AD-4867-262360AA8757}"/>
              </a:ext>
            </a:extLst>
          </p:cNvPr>
          <p:cNvSpPr/>
          <p:nvPr/>
        </p:nvSpPr>
        <p:spPr>
          <a:xfrm>
            <a:off x="8629651" y="1828800"/>
            <a:ext cx="571500" cy="438150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০</a:t>
            </a:r>
            <a:r>
              <a:rPr lang="en-US" sz="1000" dirty="0">
                <a:solidFill>
                  <a:srgbClr val="FF0000"/>
                </a:solidFill>
              </a:rPr>
              <a:t>.০৩৪</a:t>
            </a:r>
          </a:p>
        </p:txBody>
      </p:sp>
      <p:sp>
        <p:nvSpPr>
          <p:cNvPr id="2" name="Callout: Up Arrow 1">
            <a:extLst>
              <a:ext uri="{FF2B5EF4-FFF2-40B4-BE49-F238E27FC236}">
                <a16:creationId xmlns:a16="http://schemas.microsoft.com/office/drawing/2014/main" id="{078CE180-1BCC-D91F-D1B5-ABA9A08A71DB}"/>
              </a:ext>
            </a:extLst>
          </p:cNvPr>
          <p:cNvSpPr/>
          <p:nvPr/>
        </p:nvSpPr>
        <p:spPr>
          <a:xfrm>
            <a:off x="4048128" y="1828800"/>
            <a:ext cx="571500" cy="438150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০.০০১</a:t>
            </a:r>
          </a:p>
        </p:txBody>
      </p:sp>
    </p:spTree>
    <p:extLst>
      <p:ext uri="{BB962C8B-B14F-4D97-AF65-F5344CB8AC3E}">
        <p14:creationId xmlns:p14="http://schemas.microsoft.com/office/powerpoint/2010/main" val="252490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908F02-8B03-9E7E-7192-2A3954551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1" y="985838"/>
            <a:ext cx="11272838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0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C5E57B-74FC-4589-3369-F5EE4506A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04" y="763204"/>
            <a:ext cx="8622792" cy="461772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8CA0085-1419-5D37-E538-E5A23242190B}"/>
              </a:ext>
            </a:extLst>
          </p:cNvPr>
          <p:cNvCxnSpPr/>
          <p:nvPr/>
        </p:nvCxnSpPr>
        <p:spPr>
          <a:xfrm>
            <a:off x="2833321" y="2936631"/>
            <a:ext cx="0" cy="13716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A470FE2-AE8B-9C5B-95D2-551812A1825F}"/>
              </a:ext>
            </a:extLst>
          </p:cNvPr>
          <p:cNvCxnSpPr>
            <a:cxnSpLocks/>
          </p:cNvCxnSpPr>
          <p:nvPr/>
        </p:nvCxnSpPr>
        <p:spPr>
          <a:xfrm>
            <a:off x="3757613" y="2914650"/>
            <a:ext cx="971550" cy="1371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CD50812-9025-EA78-A0E7-00DD5F800C90}"/>
              </a:ext>
            </a:extLst>
          </p:cNvPr>
          <p:cNvCxnSpPr>
            <a:cxnSpLocks/>
          </p:cNvCxnSpPr>
          <p:nvPr/>
        </p:nvCxnSpPr>
        <p:spPr>
          <a:xfrm>
            <a:off x="4729163" y="2914649"/>
            <a:ext cx="2271712" cy="1371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04CF84A-315F-7425-A811-DB028E8F8377}"/>
              </a:ext>
            </a:extLst>
          </p:cNvPr>
          <p:cNvCxnSpPr/>
          <p:nvPr/>
        </p:nvCxnSpPr>
        <p:spPr>
          <a:xfrm>
            <a:off x="5786438" y="2936631"/>
            <a:ext cx="4243387" cy="13496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64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Math is Fun Song | Kidz Zone | Robert Batchelor">
            <a:hlinkClick r:id="" action="ppaction://media"/>
            <a:extLst>
              <a:ext uri="{FF2B5EF4-FFF2-40B4-BE49-F238E27FC236}">
                <a16:creationId xmlns:a16="http://schemas.microsoft.com/office/drawing/2014/main" id="{DE28787E-1135-447A-0714-8C0C9D92BEC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84603" y="763203"/>
            <a:ext cx="8622792" cy="46177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8FE4CC-432B-CA7A-E3D5-9A78F5719FDA}"/>
              </a:ext>
            </a:extLst>
          </p:cNvPr>
          <p:cNvSpPr txBox="1"/>
          <p:nvPr/>
        </p:nvSpPr>
        <p:spPr>
          <a:xfrm>
            <a:off x="2073400" y="5376661"/>
            <a:ext cx="80451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THANK YOU ALL</a:t>
            </a:r>
          </a:p>
        </p:txBody>
      </p:sp>
    </p:spTree>
    <p:extLst>
      <p:ext uri="{BB962C8B-B14F-4D97-AF65-F5344CB8AC3E}">
        <p14:creationId xmlns:p14="http://schemas.microsoft.com/office/powerpoint/2010/main" val="303715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64C0B6-A43C-1897-C220-1E67C4105DDC}"/>
              </a:ext>
            </a:extLst>
          </p:cNvPr>
          <p:cNvSpPr txBox="1"/>
          <p:nvPr/>
        </p:nvSpPr>
        <p:spPr>
          <a:xfrm>
            <a:off x="1371600" y="2828925"/>
            <a:ext cx="9729788" cy="2862322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পরিচিতঃ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            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রৌশন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আরা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বেগম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                     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সহকারি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            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বদলপুরা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সরকারি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প্রাথমিক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বিদ্যালয়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</a:p>
          <a:p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                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আনোয়ারা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চট্টগ্রাম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F84207-2F40-F94C-70EA-52F6945EA3AD}"/>
              </a:ext>
            </a:extLst>
          </p:cNvPr>
          <p:cNvSpPr txBox="1"/>
          <p:nvPr/>
        </p:nvSpPr>
        <p:spPr>
          <a:xfrm>
            <a:off x="2386013" y="705088"/>
            <a:ext cx="7700962" cy="92333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3"/>
                </a:solidFill>
              </a:rPr>
              <a:t>THANK YOU ALL</a:t>
            </a:r>
          </a:p>
        </p:txBody>
      </p:sp>
    </p:spTree>
    <p:extLst>
      <p:ext uri="{BB962C8B-B14F-4D97-AF65-F5344CB8AC3E}">
        <p14:creationId xmlns:p14="http://schemas.microsoft.com/office/powerpoint/2010/main" val="392084243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8bafe73-4da6-4351-b386-81ff7cfb418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15D13419E2FE40845009DF19AB2E64" ma:contentTypeVersion="5" ma:contentTypeDescription="Create a new document." ma:contentTypeScope="" ma:versionID="928b00c8b26baf9e56a07e8e47ff9c57">
  <xsd:schema xmlns:xsd="http://www.w3.org/2001/XMLSchema" xmlns:xs="http://www.w3.org/2001/XMLSchema" xmlns:p="http://schemas.microsoft.com/office/2006/metadata/properties" xmlns:ns3="e8bafe73-4da6-4351-b386-81ff7cfb4186" targetNamespace="http://schemas.microsoft.com/office/2006/metadata/properties" ma:root="true" ma:fieldsID="e80d04067db38b3914ef25675d60d800" ns3:_="">
    <xsd:import namespace="e8bafe73-4da6-4351-b386-81ff7cfb41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bafe73-4da6-4351-b386-81ff7cfb41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D6C65C-BAD4-4039-BCD6-C002D3EC2608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e8bafe73-4da6-4351-b386-81ff7cfb4186"/>
    <ds:schemaRef ds:uri="http://purl.org/dc/dcmitype/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4CB906E-9701-4544-B543-97CDEC1F96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6A3C1F-07DD-4291-863A-43744D3DFC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bafe73-4da6-4351-b386-81ff7cfb41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784</TotalTime>
  <Words>375</Words>
  <Application>Microsoft Office PowerPoint</Application>
  <PresentationFormat>Widescreen</PresentationFormat>
  <Paragraphs>53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Cambria Math</vt:lpstr>
      <vt:lpstr>Gill Sans MT</vt:lpstr>
      <vt:lpstr>Kalpurush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 WPBX5105GRF032215048</dc:creator>
  <cp:lastModifiedBy>Pedp4  WPBX5105GRF032215048</cp:lastModifiedBy>
  <cp:revision>5</cp:revision>
  <dcterms:created xsi:type="dcterms:W3CDTF">2026-06-27T06:43:28Z</dcterms:created>
  <dcterms:modified xsi:type="dcterms:W3CDTF">2026-07-06T07:25:23Z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0x010100B215D13419E2FE40845009DF19AB2E64</vt:lpwstr>
  </property>
</Properties>
</file>