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49" d="100"/>
          <a:sy n="49" d="100"/>
        </p:scale>
        <p:origin x="-1518" y="-63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6096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609600"/>
          </a:xfrm>
          <a:prstGeom prst="rect">
            <a:avLst/>
          </a:prstGeom>
        </p:spPr>
        <p:txBody>
          <a:bodyPr vert="horz" lIns="91440" tIns="45720" rIns="91440" bIns="45720" rtlCol="0"/>
          <a:lstStyle>
            <a:lvl1pPr algn="r">
              <a:defRPr sz="1200"/>
            </a:lvl1pPr>
          </a:lstStyle>
          <a:p>
            <a:fld id="{550738E5-8571-4236-AB3E-86A218986128}" type="datetimeFigureOut">
              <a:rPr lang="en-US" smtClean="0"/>
              <a:t>7/5/2026</a:t>
            </a:fld>
            <a:endParaRPr lang="en-US"/>
          </a:p>
        </p:txBody>
      </p:sp>
      <p:sp>
        <p:nvSpPr>
          <p:cNvPr id="4" name="Slide Image Placeholder 3"/>
          <p:cNvSpPr>
            <a:spLocks noGrp="1" noRot="1" noChangeAspect="1"/>
          </p:cNvSpPr>
          <p:nvPr>
            <p:ph type="sldImg" idx="2"/>
          </p:nvPr>
        </p:nvSpPr>
        <p:spPr>
          <a:xfrm>
            <a:off x="-635000" y="914400"/>
            <a:ext cx="8128000" cy="4572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5791200"/>
            <a:ext cx="5486400" cy="54864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11580813"/>
            <a:ext cx="2971800" cy="6096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11580813"/>
            <a:ext cx="2971800" cy="609600"/>
          </a:xfrm>
          <a:prstGeom prst="rect">
            <a:avLst/>
          </a:prstGeom>
        </p:spPr>
        <p:txBody>
          <a:bodyPr vert="horz" lIns="91440" tIns="45720" rIns="91440" bIns="45720" rtlCol="0" anchor="b"/>
          <a:lstStyle>
            <a:lvl1pPr algn="r">
              <a:defRPr sz="1200"/>
            </a:lvl1pPr>
          </a:lstStyle>
          <a:p>
            <a:fld id="{8511FAFB-C644-4CB2-90E7-F8A932C0B2A1}" type="slidenum">
              <a:rPr lang="en-US" smtClean="0"/>
              <a:t>‹#›</a:t>
            </a:fld>
            <a:endParaRPr lang="en-US"/>
          </a:p>
        </p:txBody>
      </p:sp>
    </p:spTree>
    <p:extLst>
      <p:ext uri="{BB962C8B-B14F-4D97-AF65-F5344CB8AC3E}">
        <p14:creationId xmlns:p14="http://schemas.microsoft.com/office/powerpoint/2010/main" val="11066085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সবাইকে স্বাগতম জানিয়ে শুরু করব। নিজের পরিচয় দেব এবং আজকের প্রশিক্ষণের বিষয়বস্তু সংক্ষেপে বলব। বলব যে ৪০ মিনিটের এই সেশনে আমরা Claude AI সম্পর্কে হাতে-কলমে শিখব, যা শিক্ষকতা ও গবেষণার কাজে ব্যবহার করা যায়। সবাইকে সক্রিয়ভাবে অংশগ্রহণের আমন্ত্রণ জানাব।</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শুরুতে বলব আজকের সেশনের লক্ষ্য কী। পাঁচটি মূল Learning Outcome তুলে ধরব যাতে শিক্ষকরা বুঝতে পারেন সেশন শেষে তারা কী শিখবেন। তাদের আশ্বস্ত করব যে প্রযুক্তিগত পটভূমি ছাড়াই সবাই এটি সহজে শিখতে পারবেন।</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AI-এর একটি সহজ সংজ্ঞা দিয়ে শুরু করব, যাতে যাদের প্রযুক্তিগত পটভূমি নেই তারাও বুঝতে পারেন। দৈনন্দিন জীবনের পরিচিত উদাহরণ (Face Unlock, Google Maps) দিয়ে ধারণাটি সহজ করে তুলব।</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Generative AI-কে সাধারণ AI থেকে আলাদা করে বোঝাব — এটি নতুন কনটেন্ট 'তৈরি' করে। কয়েকটি পরিচিত টুলের নাম বলব যাতে শ্রোতারা প্রসঙ্গ বুঝতে পারেন, এবং এখান থেকেই Claude প্রসঙ্গে প্রবেশ করব।</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Claude-কে পরিচয় করিয়ে দেব মূল বিষয় হিসেবে। বলব এটি কে তৈরি করেছে, এটি কী কাজ করে এবং কেন এটি শিক্ষকদের জন্য উপযোগী হতে পারে। Claude নামের প্রেক্ষাপট শ্রোতাদের আগ্রহ বাড়াবে।</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সংক্ষেপে Claude-এর যাত্রা তুলে ধরব — কবে প্রতিষ্ঠিত হলো, কীভাবে ধাপে ধাপে উন্নত হয়েছে। খুব বেশি তারিখ-নির্ভর তথ্যে না গিয়ে সামগ্রিক অগ্রগতির চিত্র দেব।</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Anthropic প্রতিষ্ঠানটি কেমন, তাদের লক্ষ্য কী তা সংক্ষেপে বলব। বিশেষভাবে জোর দেব যে তারা নিরাপদ ও দায়িত্বশীল AI তৈরির উপর গুরুত্ব দেয়, যা শিক্ষকদের আস্থা তৈরি করবে।</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তিনটি সংস্করণের পার্থক্য সংক্ষেপে তুলনা করব। বলব যে নতুন সংস্করণ মানেই আরও দ্রুত, আরও নির্ভুল এবং আরও জটিল কাজ করার সক্ষমতা। শিক্ষকদের বলব তারা যেকোনো সংস্করণ দিয়েই শুরু করতে পারেন।</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Claude-এর পাঁচটি মূল বৈশিষ্ট্য তুলে ধরব, প্রতিটির সঙ্গে সংক্ষিপ্ত ব্যাখ্যা দেব। বাংলা ভাষায় দক্ষতার বিষয়টি বিশেষভাবে উল্লেখ করব যেহেতু আমরা বাংলাদেশের প্রেক্ষাপটে কথা বলছি।</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দুটি জনপ্রিয় টুলের একটি সুষ্ঠু তুলনা দেব — কোনোটিকে ছোট না করে। বলব উভয়েরই নিজস্ব শক্তির জায়গা আছে এবং প্রয়োজন অনুযায়ী বেছে নেওয়া যায়। আমাদের সেশনে যেহেতু Claude নিয়ে আলোচনা, তাই এর দীর্ঘ-লেখা বিশ্লেষণ ক্ষমতার উপর একটু জোর দেব।</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Claude-এর Interface কেমন দেখতে তা বর্ণনা করব — চাইলে স্ক্রিন শেয়ার করে সরাসরি দেখাতে পারি। Chat Box, History Panel এবং File Upload অপশনগুলো তুলে ধরব যাতে সবাই সহজে নিজে ব্যবহার শুরু করতে পারেন।</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Prompt Engineering ধারণাটি প্রবর্তন করব, যা এই সেশনের সবচেয়ে ব্যবহারিক অংশগুলোর একটি। বলব যে এটি কোনো কঠিন কারিগরি বিষয় নয়, বরং স্পষ্টভাবে চিন্তা প্রকাশ করার একটি দক্ষতা। শ্রোতাদের কাছে প্রশ্ন ছুঁড়ে দিয়ে আলোচনা শুরু করব।</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ভালো Prompt লেখার চারটি মূল নিয়ম ব্যাখ্যা করব এবং একটি বাস্তব উদাহরণ দেখাব। এই স্লাইডটি সেশনের কেন্দ্রীয় বার্তাগুলোর একটি, তাই একটু সময় নিয়ে ব্যাখ্যা করব এবং শ্রোতাদের নিজের বিষয়ে একটি Prompt ভাবতে বলব।</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একটি পাশাপাশি তুলনা দেখাব — কীভাবে একই বিষয়ে দুর্বল ও কার্যকর Prompt ভিন্ন ফলাফল দেয়। এটি শ্রোতাদের কাছে সবচেয়ে চাক্ষুষ ও মনে রাখার মতো উদাহরণ হবে।</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এই স্লাইডে সরাসরি Claude খুলে Live Demo দেখাব। প্রথমে Prompt টাইপ করব, তারপর ফলাফল বিশ্লেষণ করব। এরপর একটি Follow-up প্রশ্ন করে দেখাব কীভাবে কথোপকথন অব্যাহত রাখা যায়। সময় বাঁচাতে আগে থেকে ব্রাউজার ট্যাব প্রস্তুত রাখব।</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শিক্ষকদের দৈনন্দিন কাজের প্রেক্ষাপটে Claude কীভাবে সময় বাঁচাতে পারে তা তুলে ধরব। প্রতিটি ব্যবহারের ক্ষেত্র সংক্ষেপে বর্ণনা করব এবং বলব যে পরের কয়েকটি স্লাইডে আমরা বিষয়ভিত্তিক উদাহরণ দেখব।</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যেহেতু আমি রসায়নের শিক্ষক, তাই এই স্লাইডে নিজের বিষয়ের প্রাসঙ্গিক উদাহরণ তুলে ধরব যাতে সহকর্মীরা সরাসরি বুঝতে পারেন কীভাবে এটি তাদের নিজ নিজ বিষয়েও প্রযোজ্য হতে পারে।</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গবেষণা-সংশ্লিষ্ট শিক্ষকদের জন্য এই স্লাইড বিশেষভাবে গুরুত্বপূর্ণ। প্রতিটি ব্যবহারের ক্ষেত্র সংক্ষেপে ব্যাখ্যা করব, এবং তথ্য যাচাইয়ের গুরুত্বের কথাও উল্লেখ করব — যা পরে সীমাবদ্ধতা স্লাইডে আরও বিস্তারিত আলোচনা হবে।</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কলেজের প্রশাসনিক দায়িত্ব পালনকারী শিক্ষকদের জন্য এই স্লাইড প্রাসঙ্গিক। বলব কীভাবে Claude দিয়ে দ্রুত মানসম্মত চিঠি, নোটিশ বা প্রতিবেদনের খসড়া তৈরি করা যায়, যা পরে সম্পাদনা করে চূড়ান্ত করা যায়।</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এই স্লাইডে বলব কীভাবে একটি সম্পূর্ণ Presentation ধাপে ধাপে তৈরি করা যায়। মজার ছলে জানাব যে আজকের এই Presentation-টিও Claude-এর সহায়তায় তৈরি, যা শ্রোতাদের কাছে বাস্তব প্রমাণ হিসেবে কাজ করবে।</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পরীক্ষার ফলাফল বিশ্লেষণ বা রুটিন প্রশাসনিক ডেটা কাজে Claude কীভাবে সাহায্য করতে পারে তা দেখাব। বলব যে ফাইল Upload করে সরাসরি বিশ্লেষণ করা যায়, যা সময় অনেক বাঁচায়।</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এই স্লাইডে ভারসাম্যপূর্ণভাবে Claude-এর সীমাবদ্ধতা তুলে ধরব যাতে শিক্ষকরা বাস্তবসম্মত প্রত্যাশা রাখেন। এখানে একটি গুরুত্বপূর্ণ প্রশ্ন ছুঁড়ে দেব আলোচনার জন্য — এটি শিক্ষকদের সবচেয়ে সাধারণ উদ্বেগের জায়গা।</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নৈতিকতার পাঁচটি গুরুত্বপূর্ণ দিক তুলে ধরব। প্রতিটি বিষয়ে সংক্ষিপ্ত ব্যাখ্যা দেব এবং বলব কেন শিক্ষাপ্রতিষ্ঠানে এই বিষয়গুলো নিয়ে সচেতন থাকা জরুরি, বিশেষত শিক্ষার্থীদের AI ব্যবহার শেখানোর ক্ষেত্রে।</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এই স্লাইডে আগের সব শিক্ষা একত্র করে ব্যবহারিক পরামর্শ আকারে উপস্থাপন করব। এটি শিক্ষকদের জন্য একটি কার্যকর 'Checklist' হিসেবে কাজ করবে যা তারা প্রতিদিনের ব্যবহারে মনে রাখতে পারেন।</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এখন শ্রোতাদের নিজেদের মোবাইল বা ল্যাপটপে Claude খুলে সরাসরি অনুশীলন করতে বলব। পাঁচ মিনিট সময় দেব যেন তারা যেকোনো একটি বা একাধিক Prompt চেষ্টা করে দেখেন। এরপর কয়েকজনের অভিজ্ঞতা শুনব।</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এই টেবিলে ব্যবহারিক Prompt Template-এর প্রথম আটটি তুলে ধরব যা শিক্ষকরা সরাসরি নিজের বিষয়ে প্রয়োগ করতে পারবেন।</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বাকি সাতটি Prompt Template দেখাব। এই দুইটি স্লাইড মিলিয়ে মোট ১৫টি Template হলো।</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স্থানীয় প্রেক্ষাপটে এই আলোচনাটি সবচেয়ে বাস্তবসম্মত হবে। নিজের কলেজের উদাহরণ দিয়ে বলব কীভাবে সীমিত রিসোর্সের মধ্যেও Claude ব্যবহার করে শিক্ষার মান উন্নত করা যায়।</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পুরো সেশনের সারসংক্ষেপ দেব যাতে শ্রোতারা মূল বার্তাগুলো মনে রাখতে পারেন। প্রতিটি পয়েন্ট আগের আলোচনার সঙ্গে সংযুক্ত করে সংক্ষেপে পুনরাবৃত্তি করব।</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প্রশ্নোত্তর পর্বের জন্য পরিবেশ স্বস্তিদায়ক করব। কেউ প্রশ্ন করতে দ্বিধা করলে নিজে থেকে সাধারণ কিছু প্রশ্ন তুলে ধরে আলোচনা শুরু করব।</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প্রথম পাঁচটি সাধারণ প্রশ্নের উত্তর দেব, যা প্রায়শই নতুন ব্যবহারকারীদের মনে আসে। প্রয়োজনে আরও বিস্তারিত ব্যাখ্যা যোগ করব।</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বাকি পাঁচটি প্রশ্নের উত্তর দেব, যেগুলো ব্যবহারিক প্রয়োগ ও নিরাপত্তা সংক্রান্ত। শিক্ষার্থীদের AI শেখানোর প্রসঙ্গটি একটু গুরুত্ব দিয়ে বলব।</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এই স্লাইডে সংক্ষেপে ভালো ও খারাপ অভ্যাসের একটি Checklist দেব, যা শিক্ষকরা প্রতিদিনের ব্যবহারে স্মরণ রাখতে পারেন।</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নতুন ব্যবহারকারীদের জন্য একটি সহজ ধাপে-ধাপে Checklist দেব, যাতে তারা কোথা থেকে শুরু করবেন তা নিয়ে বিভ্রান্ত না হন।</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যারা ইতিমধ্যে Claude ব্যবহারে স্বাচ্ছন্দ্য বোধ করেন, তাদের জন্য কিছু উন্নত কৌশল তুলে ধরব — বিশেষত Role Prompting ও Chain Prompting।</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যেহেতু আমরা বাংলা ভাষায় কাজ করব, তাই এই স্লাইডে বাংলা ও ইংরেজি মিশ্র ব্যবহারের ব্যবহারিক দিকগুলো তুলে ধরব।</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এই অংশে তৈরি রেডিমেড ২০টি Prompt-এর প্রথম দশটি তুলে ধরব, যা শিক্ষকরা সরাসরি কপি করে ব্যবহার করতে পারবেন — শুধু বর্গাকার বন্ধনীর জায়গায় নিজের তথ্য বসিয়ে।</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বাকি দশটি Ready-made Prompt দেখাব। শ্রোতাদের বলব এই সম্পূর্ণ তালিকাটি Slide আকারে সংরক্ষণ করে রাখতে পারেন এবং ভবিষ্যতে সরাসরি ব্যবহার করতে পারেন।</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46.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49.png"/></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5.png"/></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3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52.png"/></Relationships>
</file>

<file path=ppt/slides/_rels/slide3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46.png"/></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9418320" y="-1463040"/>
            <a:ext cx="4114800" cy="4114800"/>
          </a:xfrm>
          <a:prstGeom prst="ellipse">
            <a:avLst/>
          </a:prstGeom>
          <a:solidFill>
            <a:srgbClr val="141B47"/>
          </a:solidFill>
          <a:ln/>
        </p:spPr>
      </p:sp>
      <p:sp>
        <p:nvSpPr>
          <p:cNvPr id="3" name="Shape 1"/>
          <p:cNvSpPr/>
          <p:nvPr/>
        </p:nvSpPr>
        <p:spPr>
          <a:xfrm>
            <a:off x="-1463040" y="4846320"/>
            <a:ext cx="3291840" cy="3291840"/>
          </a:xfrm>
          <a:prstGeom prst="ellipse">
            <a:avLst/>
          </a:prstGeom>
          <a:solidFill>
            <a:srgbClr val="141B47"/>
          </a:solidFill>
          <a:ln/>
        </p:spPr>
      </p:sp>
      <p:sp>
        <p:nvSpPr>
          <p:cNvPr id="4" name="Shape 2"/>
          <p:cNvSpPr/>
          <p:nvPr/>
        </p:nvSpPr>
        <p:spPr>
          <a:xfrm>
            <a:off x="5394960" y="685800"/>
            <a:ext cx="1371600" cy="1371600"/>
          </a:xfrm>
          <a:prstGeom prst="ellipse">
            <a:avLst/>
          </a:prstGeom>
          <a:solidFill>
            <a:srgbClr val="CADCFC"/>
          </a:solidFill>
          <a:ln/>
          <a:effectLst>
            <a:outerShdw blurRad="76200" dist="25400" dir="2700000" algn="bl" rotWithShape="0">
              <a:srgbClr val="000000">
                <a:alpha val="12000"/>
              </a:srgbClr>
            </a:outerShdw>
          </a:effectLst>
        </p:spPr>
      </p:sp>
      <p:pic>
        <p:nvPicPr>
          <p:cNvPr id="5" name="Image 0" descr="/home/claude/icons/robot_1E2761.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51576" y="1042416"/>
            <a:ext cx="658368" cy="658368"/>
          </a:xfrm>
          <a:prstGeom prst="rect">
            <a:avLst/>
          </a:prstGeom>
        </p:spPr>
      </p:pic>
      <p:sp>
        <p:nvSpPr>
          <p:cNvPr id="6" name="Text 3"/>
          <p:cNvSpPr/>
          <p:nvPr/>
        </p:nvSpPr>
        <p:spPr>
          <a:xfrm>
            <a:off x="0" y="2331720"/>
            <a:ext cx="12161520" cy="365760"/>
          </a:xfrm>
          <a:prstGeom prst="rect">
            <a:avLst/>
          </a:prstGeom>
          <a:noFill/>
          <a:ln/>
        </p:spPr>
        <p:txBody>
          <a:bodyPr wrap="square" lIns="0" tIns="0" rIns="0" bIns="0" rtlCol="0" anchor="ctr"/>
          <a:lstStyle/>
          <a:p>
            <a:pPr marL="0" indent="0" algn="ctr">
              <a:buNone/>
            </a:pPr>
            <a:r>
              <a:rPr lang="en-US" sz="1500" kern="0" spc="300" dirty="0">
                <a:solidFill>
                  <a:srgbClr val="CADCFC"/>
                </a:solidFill>
                <a:latin typeface="Calibri" pitchFamily="34" charset="0"/>
                <a:ea typeface="Calibri" pitchFamily="34" charset="-122"/>
                <a:cs typeface="Calibri" pitchFamily="34" charset="-120"/>
              </a:rPr>
              <a:t>প্রশিক্ষণ কর্মশালা</a:t>
            </a:r>
            <a:endParaRPr lang="en-US" sz="1500" dirty="0"/>
          </a:p>
        </p:txBody>
      </p:sp>
      <p:sp>
        <p:nvSpPr>
          <p:cNvPr id="7" name="Text 4"/>
          <p:cNvSpPr/>
          <p:nvPr/>
        </p:nvSpPr>
        <p:spPr>
          <a:xfrm>
            <a:off x="0" y="2697480"/>
            <a:ext cx="12161520" cy="914400"/>
          </a:xfrm>
          <a:prstGeom prst="rect">
            <a:avLst/>
          </a:prstGeom>
          <a:noFill/>
          <a:ln/>
        </p:spPr>
        <p:txBody>
          <a:bodyPr wrap="square" lIns="0" tIns="0" rIns="0" bIns="0" rtlCol="0" anchor="ctr"/>
          <a:lstStyle/>
          <a:p>
            <a:pPr marL="0" indent="0" algn="ctr">
              <a:buNone/>
            </a:pPr>
            <a:r>
              <a:rPr lang="en-US" sz="4600" b="1" dirty="0">
                <a:solidFill>
                  <a:srgbClr val="FFFFFF"/>
                </a:solidFill>
                <a:latin typeface="Bookman Old Style" pitchFamily="34" charset="0"/>
                <a:ea typeface="Bookman Old Style" pitchFamily="34" charset="-122"/>
                <a:cs typeface="Bookman Old Style" pitchFamily="34" charset="-120"/>
              </a:rPr>
              <a:t>Claude AI</a:t>
            </a:r>
            <a:endParaRPr lang="en-US" sz="4600" dirty="0"/>
          </a:p>
        </p:txBody>
      </p:sp>
      <p:sp>
        <p:nvSpPr>
          <p:cNvPr id="8" name="Text 5"/>
          <p:cNvSpPr/>
          <p:nvPr/>
        </p:nvSpPr>
        <p:spPr>
          <a:xfrm>
            <a:off x="0" y="3566160"/>
            <a:ext cx="12161520" cy="548640"/>
          </a:xfrm>
          <a:prstGeom prst="rect">
            <a:avLst/>
          </a:prstGeom>
          <a:noFill/>
          <a:ln/>
        </p:spPr>
        <p:txBody>
          <a:bodyPr wrap="square" lIns="0" tIns="0" rIns="0" bIns="0" rtlCol="0" anchor="ctr"/>
          <a:lstStyle/>
          <a:p>
            <a:pPr marL="0" indent="0" algn="ctr">
              <a:buNone/>
            </a:pPr>
            <a:r>
              <a:rPr lang="en-US" sz="2000" dirty="0">
                <a:solidFill>
                  <a:srgbClr val="CADCFC"/>
                </a:solidFill>
                <a:latin typeface="Calibri" pitchFamily="34" charset="0"/>
                <a:ea typeface="Calibri" pitchFamily="34" charset="-122"/>
                <a:cs typeface="Calibri" pitchFamily="34" charset="-120"/>
              </a:rPr>
              <a:t>পরিচিতি, ব্যবহার ও শিক্ষাক্ষেত্রে প্রয়োগ</a:t>
            </a:r>
            <a:endParaRPr lang="en-US" sz="2000" dirty="0"/>
          </a:p>
        </p:txBody>
      </p:sp>
      <p:sp>
        <p:nvSpPr>
          <p:cNvPr id="9" name="Shape 6"/>
          <p:cNvSpPr/>
          <p:nvPr/>
        </p:nvSpPr>
        <p:spPr>
          <a:xfrm>
            <a:off x="4023360" y="4343400"/>
            <a:ext cx="4114800" cy="1417320"/>
          </a:xfrm>
          <a:prstGeom prst="roundRect">
            <a:avLst>
              <a:gd name="adj" fmla="val 7742"/>
            </a:avLst>
          </a:prstGeom>
          <a:solidFill>
            <a:srgbClr val="141B47"/>
          </a:solidFill>
          <a:ln/>
        </p:spPr>
      </p:sp>
      <p:sp>
        <p:nvSpPr>
          <p:cNvPr id="10" name="Text 7"/>
          <p:cNvSpPr/>
          <p:nvPr/>
        </p:nvSpPr>
        <p:spPr>
          <a:xfrm>
            <a:off x="4206240" y="4480560"/>
            <a:ext cx="3749040" cy="1188720"/>
          </a:xfrm>
          <a:prstGeom prst="rect">
            <a:avLst/>
          </a:prstGeom>
          <a:noFill/>
          <a:ln/>
        </p:spPr>
        <p:txBody>
          <a:bodyPr wrap="square" lIns="0" tIns="0" rIns="0" bIns="0" rtlCol="0" anchor="ctr"/>
          <a:lstStyle/>
          <a:p>
            <a:pPr marL="0" indent="0" algn="ctr">
              <a:lnSpc>
                <a:spcPct val="115000"/>
              </a:lnSpc>
              <a:buNone/>
            </a:pPr>
            <a:r>
              <a:rPr lang="en-US" sz="1600" b="1" dirty="0">
                <a:solidFill>
                  <a:srgbClr val="FFFFFF"/>
                </a:solidFill>
                <a:latin typeface="Calibri" pitchFamily="34" charset="0"/>
                <a:ea typeface="Calibri" pitchFamily="34" charset="-122"/>
                <a:cs typeface="Calibri" pitchFamily="34" charset="-120"/>
              </a:rPr>
              <a:t>রাম দাস পাল</a:t>
            </a:r>
            <a:endParaRPr lang="en-US" sz="1600" dirty="0"/>
          </a:p>
          <a:p>
            <a:pPr marL="0" indent="0" algn="ctr">
              <a:lnSpc>
                <a:spcPct val="115000"/>
              </a:lnSpc>
              <a:buNone/>
            </a:pPr>
            <a:r>
              <a:rPr lang="en-US" sz="1250" dirty="0">
                <a:solidFill>
                  <a:srgbClr val="FFFFFF"/>
                </a:solidFill>
                <a:latin typeface="Calibri" pitchFamily="34" charset="0"/>
                <a:ea typeface="Calibri" pitchFamily="34" charset="-122"/>
                <a:cs typeface="Calibri" pitchFamily="34" charset="-120"/>
              </a:rPr>
              <a:t>সহকারী অধ্যাপক (রসায়ন বিজ্ঞান)</a:t>
            </a:r>
            <a:endParaRPr lang="en-US" sz="1600" dirty="0"/>
          </a:p>
          <a:p>
            <a:pPr marL="0" indent="0" algn="ctr">
              <a:lnSpc>
                <a:spcPct val="115000"/>
              </a:lnSpc>
              <a:buNone/>
            </a:pPr>
            <a:r>
              <a:rPr lang="en-US" sz="1250" dirty="0">
                <a:solidFill>
                  <a:srgbClr val="FFFFFF"/>
                </a:solidFill>
                <a:latin typeface="Calibri" pitchFamily="34" charset="0"/>
                <a:ea typeface="Calibri" pitchFamily="34" charset="-122"/>
                <a:cs typeface="Calibri" pitchFamily="34" charset="-120"/>
              </a:rPr>
              <a:t>ধোবাউড়া মহিলা ডিগ্রী কলেজ, ধোবাউড়া, ময়মনসিংহ</a:t>
            </a:r>
            <a:endParaRPr lang="en-US" sz="16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1E2761"/>
          </a:solidFill>
          <a:ln/>
          <a:effectLst>
            <a:outerShdw blurRad="76200" dist="25400" dir="2700000" algn="bl" rotWithShape="0">
              <a:srgbClr val="000000">
                <a:alpha val="12000"/>
              </a:srgbClr>
            </a:outerShdw>
          </a:effectLst>
        </p:spPr>
      </p:sp>
      <p:pic>
        <p:nvPicPr>
          <p:cNvPr id="3" name="Image 0" descr="/home/claude/icons/target_FFFFFF.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722" y="705002"/>
            <a:ext cx="373075" cy="373075"/>
          </a:xfrm>
          <a:prstGeom prst="rect">
            <a:avLst/>
          </a:prstGeom>
        </p:spPr>
      </p:pic>
      <p:sp>
        <p:nvSpPr>
          <p:cNvPr id="4" name="Text 1"/>
          <p:cNvSpPr/>
          <p:nvPr/>
        </p:nvSpPr>
        <p:spPr>
          <a:xfrm>
            <a:off x="1508760" y="457200"/>
            <a:ext cx="10058400" cy="868680"/>
          </a:xfrm>
          <a:prstGeom prst="rect">
            <a:avLst/>
          </a:prstGeom>
          <a:noFill/>
          <a:ln/>
        </p:spPr>
        <p:txBody>
          <a:bodyPr wrap="square" lIns="0" tIns="0" rIns="0" bIns="0" rtlCol="0" anchor="ctr"/>
          <a:lstStyle/>
          <a:p>
            <a:pPr marL="0" indent="0">
              <a:buNone/>
            </a:pPr>
            <a:r>
              <a:rPr lang="en-US" sz="3000" b="1" dirty="0">
                <a:solidFill>
                  <a:srgbClr val="1E2761"/>
                </a:solidFill>
                <a:latin typeface="Bookman Old Style" pitchFamily="34" charset="0"/>
                <a:ea typeface="Bookman Old Style" pitchFamily="34" charset="-122"/>
                <a:cs typeface="Bookman Old Style" pitchFamily="34" charset="-120"/>
              </a:rPr>
              <a:t>পরিচয় ও Learning Outcomes</a:t>
            </a:r>
            <a:endParaRPr lang="en-US" sz="3000" dirty="0"/>
          </a:p>
        </p:txBody>
      </p:sp>
      <p:sp>
        <p:nvSpPr>
          <p:cNvPr id="5" name="Shape 2"/>
          <p:cNvSpPr/>
          <p:nvPr/>
        </p:nvSpPr>
        <p:spPr>
          <a:xfrm>
            <a:off x="548640" y="1554480"/>
            <a:ext cx="7223760" cy="4526280"/>
          </a:xfrm>
          <a:prstGeom prst="roundRect">
            <a:avLst>
              <a:gd name="adj" fmla="val 2020"/>
            </a:avLst>
          </a:prstGeom>
          <a:solidFill>
            <a:srgbClr val="EAF0FD"/>
          </a:solidFill>
          <a:ln/>
          <a:effectLst>
            <a:outerShdw blurRad="101600" dist="25400" dir="2700000" algn="bl" rotWithShape="0">
              <a:srgbClr val="000000">
                <a:alpha val="8000"/>
              </a:srgbClr>
            </a:outerShdw>
          </a:effectLst>
        </p:spPr>
      </p:sp>
      <p:sp>
        <p:nvSpPr>
          <p:cNvPr id="6" name="Text 3"/>
          <p:cNvSpPr/>
          <p:nvPr/>
        </p:nvSpPr>
        <p:spPr>
          <a:xfrm>
            <a:off x="868680" y="1783080"/>
            <a:ext cx="6583680" cy="4069080"/>
          </a:xfrm>
          <a:prstGeom prst="rect">
            <a:avLst/>
          </a:prstGeom>
          <a:noFill/>
          <a:ln/>
        </p:spPr>
        <p:txBody>
          <a:bodyPr wrap="square" lIns="0" tIns="0" rIns="0" bIns="0" rtlCol="0" anchor="t"/>
          <a:lstStyle/>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আজকের সেশন শেষে আপনি Claude AI কী এবং কেন ব্যবহার করা হয় তা বুঝতে পারবেন</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Claude-এর প্রধান বৈশিষ্ট্যগুলো সম্পর্কে স্পষ্ট ধারণা পাবেন</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একটি কার্যকর ও সুনির্দিষ্ট Prompt কীভাবে লিখতে হয় তা শিখবেন</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শিক্ষকতা, গবেষণা ও প্রশাসনিক কাজে Claude ব্যবহারের বাস্তব কৌশল জানবেন</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AI ব্যবহারের নৈতিকতা ও সীমাবদ্ধতা সম্পর্কে সচেতন হবেন</a:t>
            </a:r>
            <a:endParaRPr lang="en-US" sz="1550" dirty="0"/>
          </a:p>
        </p:txBody>
      </p:sp>
      <p:sp>
        <p:nvSpPr>
          <p:cNvPr id="7" name="Shape 4"/>
          <p:cNvSpPr/>
          <p:nvPr/>
        </p:nvSpPr>
        <p:spPr>
          <a:xfrm>
            <a:off x="8229600" y="2651760"/>
            <a:ext cx="2926080" cy="2926080"/>
          </a:xfrm>
          <a:prstGeom prst="ellipse">
            <a:avLst/>
          </a:prstGeom>
          <a:solidFill>
            <a:srgbClr val="E3ECFE"/>
          </a:solidFill>
          <a:ln/>
        </p:spPr>
      </p:sp>
      <p:sp>
        <p:nvSpPr>
          <p:cNvPr id="8" name="Shape 5"/>
          <p:cNvSpPr/>
          <p:nvPr/>
        </p:nvSpPr>
        <p:spPr>
          <a:xfrm>
            <a:off x="9189720" y="3611880"/>
            <a:ext cx="1005840" cy="1005840"/>
          </a:xfrm>
          <a:prstGeom prst="ellipse">
            <a:avLst/>
          </a:prstGeom>
          <a:solidFill>
            <a:srgbClr val="1E2761"/>
          </a:solidFill>
          <a:ln/>
          <a:effectLst>
            <a:outerShdw blurRad="76200" dist="25400" dir="2700000" algn="bl" rotWithShape="0">
              <a:srgbClr val="000000">
                <a:alpha val="12000"/>
              </a:srgbClr>
            </a:outerShdw>
          </a:effectLst>
        </p:spPr>
      </p:sp>
      <p:pic>
        <p:nvPicPr>
          <p:cNvPr id="9" name="Image 1" descr="/home/claude/icons/grad_FFFFFF.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51238" y="3873398"/>
            <a:ext cx="482803" cy="482803"/>
          </a:xfrm>
          <a:prstGeom prst="rect">
            <a:avLst/>
          </a:prstGeom>
        </p:spPr>
      </p:pic>
      <p:sp>
        <p:nvSpPr>
          <p:cNvPr id="10" name="Text 6"/>
          <p:cNvSpPr/>
          <p:nvPr/>
        </p:nvSpPr>
        <p:spPr>
          <a:xfrm>
            <a:off x="7955280" y="4892040"/>
            <a:ext cx="3474720" cy="1005840"/>
          </a:xfrm>
          <a:prstGeom prst="rect">
            <a:avLst/>
          </a:prstGeom>
          <a:noFill/>
          <a:ln/>
        </p:spPr>
        <p:txBody>
          <a:bodyPr wrap="square" lIns="0" tIns="0" rIns="0" bIns="0" rtlCol="0" anchor="t"/>
          <a:lstStyle/>
          <a:p>
            <a:pPr marL="0" indent="0" algn="ctr">
              <a:buNone/>
            </a:pPr>
            <a:r>
              <a:rPr lang="en-US" sz="1300" i="1" dirty="0">
                <a:solidFill>
                  <a:srgbClr val="1E2761"/>
                </a:solidFill>
                <a:latin typeface="Calibri" pitchFamily="34" charset="0"/>
                <a:ea typeface="Calibri" pitchFamily="34" charset="-122"/>
                <a:cs typeface="Calibri" pitchFamily="34" charset="-120"/>
              </a:rPr>
              <a:t>৪০ মিনিটের এই কর্মশালাটি সম্পূর্ণ Interactive — প্রশ্ন করুন যেকোনো সময়</a:t>
            </a:r>
            <a:endParaRPr lang="en-US" sz="1300" dirty="0"/>
          </a:p>
        </p:txBody>
      </p:sp>
      <p:sp>
        <p:nvSpPr>
          <p:cNvPr id="11" name="Text 7"/>
          <p:cNvSpPr/>
          <p:nvPr/>
        </p:nvSpPr>
        <p:spPr>
          <a:xfrm>
            <a:off x="548640" y="6473952"/>
            <a:ext cx="6400800" cy="292608"/>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Claude AI: পরিচিতি ও প্রয়োগ</a:t>
            </a:r>
            <a:endParaRPr lang="en-US" sz="900" dirty="0"/>
          </a:p>
        </p:txBody>
      </p:sp>
      <p:sp>
        <p:nvSpPr>
          <p:cNvPr id="12" name="Text 8"/>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900" dirty="0">
                <a:solidFill>
                  <a:srgbClr val="5B6478"/>
                </a:solidFill>
                <a:latin typeface="Calibri" pitchFamily="34" charset="0"/>
                <a:ea typeface="Calibri" pitchFamily="34" charset="-122"/>
                <a:cs typeface="Calibri" pitchFamily="34" charset="-120"/>
              </a:rPr>
              <a:t>1</a:t>
            </a:r>
            <a:endParaRPr lang="en-US" sz="9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1E2761"/>
          </a:solidFill>
          <a:ln/>
          <a:effectLst>
            <a:outerShdw blurRad="76200" dist="25400" dir="2700000" algn="bl" rotWithShape="0">
              <a:srgbClr val="000000">
                <a:alpha val="12000"/>
              </a:srgbClr>
            </a:outerShdw>
          </a:effectLst>
        </p:spPr>
      </p:sp>
      <p:pic>
        <p:nvPicPr>
          <p:cNvPr id="3" name="Image 0" descr="/home/claude/icons/brain_FFFFFF.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722" y="705002"/>
            <a:ext cx="373075" cy="373075"/>
          </a:xfrm>
          <a:prstGeom prst="rect">
            <a:avLst/>
          </a:prstGeom>
        </p:spPr>
      </p:pic>
      <p:sp>
        <p:nvSpPr>
          <p:cNvPr id="4" name="Text 1"/>
          <p:cNvSpPr/>
          <p:nvPr/>
        </p:nvSpPr>
        <p:spPr>
          <a:xfrm>
            <a:off x="1508760" y="457200"/>
            <a:ext cx="10058400" cy="868680"/>
          </a:xfrm>
          <a:prstGeom prst="rect">
            <a:avLst/>
          </a:prstGeom>
          <a:noFill/>
          <a:ln/>
        </p:spPr>
        <p:txBody>
          <a:bodyPr wrap="square" lIns="0" tIns="0" rIns="0" bIns="0" rtlCol="0" anchor="ctr"/>
          <a:lstStyle/>
          <a:p>
            <a:pPr marL="0" indent="0">
              <a:buNone/>
            </a:pPr>
            <a:r>
              <a:rPr lang="en-US" sz="3000" b="1" dirty="0">
                <a:solidFill>
                  <a:srgbClr val="1E2761"/>
                </a:solidFill>
                <a:latin typeface="Bookman Old Style" pitchFamily="34" charset="0"/>
                <a:ea typeface="Bookman Old Style" pitchFamily="34" charset="-122"/>
                <a:cs typeface="Bookman Old Style" pitchFamily="34" charset="-120"/>
              </a:rPr>
              <a:t>AI (Artificial Intelligence) কী?</a:t>
            </a:r>
            <a:endParaRPr lang="en-US" sz="3000" dirty="0"/>
          </a:p>
        </p:txBody>
      </p:sp>
      <p:sp>
        <p:nvSpPr>
          <p:cNvPr id="5" name="Shape 2"/>
          <p:cNvSpPr/>
          <p:nvPr/>
        </p:nvSpPr>
        <p:spPr>
          <a:xfrm>
            <a:off x="548640" y="1554480"/>
            <a:ext cx="7223760" cy="4526280"/>
          </a:xfrm>
          <a:prstGeom prst="roundRect">
            <a:avLst>
              <a:gd name="adj" fmla="val 2020"/>
            </a:avLst>
          </a:prstGeom>
          <a:solidFill>
            <a:srgbClr val="EAF0FD"/>
          </a:solidFill>
          <a:ln/>
          <a:effectLst>
            <a:outerShdw blurRad="101600" dist="25400" dir="2700000" algn="bl" rotWithShape="0">
              <a:srgbClr val="000000">
                <a:alpha val="8000"/>
              </a:srgbClr>
            </a:outerShdw>
          </a:effectLst>
        </p:spPr>
      </p:sp>
      <p:sp>
        <p:nvSpPr>
          <p:cNvPr id="6" name="Text 3"/>
          <p:cNvSpPr/>
          <p:nvPr/>
        </p:nvSpPr>
        <p:spPr>
          <a:xfrm>
            <a:off x="868680" y="1783080"/>
            <a:ext cx="6583680" cy="4069080"/>
          </a:xfrm>
          <a:prstGeom prst="rect">
            <a:avLst/>
          </a:prstGeom>
          <a:noFill/>
          <a:ln/>
        </p:spPr>
        <p:txBody>
          <a:bodyPr wrap="square" lIns="0" tIns="0" rIns="0" bIns="0" rtlCol="0" anchor="t"/>
          <a:lstStyle/>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AI বা কৃত্রিম বুদ্ধিমত্তা হলো কম্পিউটারকে মানুষের মতো চিন্তা, বিশ্লেষণ ও সিদ্ধান্ত নেওয়ার ক্ষমতা দেওয়ার প্রযুক্তি</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এটি বিপুল পরিমাণ তথ্য থেকে প্যাটার্ন শিখে এবং সেই শেখার ভিত্তিতে কাজ করে</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উদাহরণ: মোবাইলের Face Unlock, Google Maps-এর রাস্তা খোঁজা, YouTube-এর Recommendation</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AI মানুষের কাজকে প্রতিস্থাপন নয়, বরং দ্রুত ও সহজ করার একটি সহায়ক প্রযুক্তি</a:t>
            </a:r>
            <a:endParaRPr lang="en-US" sz="1550" dirty="0"/>
          </a:p>
        </p:txBody>
      </p:sp>
      <p:sp>
        <p:nvSpPr>
          <p:cNvPr id="7" name="Shape 4"/>
          <p:cNvSpPr/>
          <p:nvPr/>
        </p:nvSpPr>
        <p:spPr>
          <a:xfrm>
            <a:off x="8229600" y="2651760"/>
            <a:ext cx="2926080" cy="2926080"/>
          </a:xfrm>
          <a:prstGeom prst="ellipse">
            <a:avLst/>
          </a:prstGeom>
          <a:solidFill>
            <a:srgbClr val="E3ECFE"/>
          </a:solidFill>
          <a:ln/>
        </p:spPr>
      </p:sp>
      <p:sp>
        <p:nvSpPr>
          <p:cNvPr id="8" name="Shape 5"/>
          <p:cNvSpPr/>
          <p:nvPr/>
        </p:nvSpPr>
        <p:spPr>
          <a:xfrm>
            <a:off x="9189720" y="3611880"/>
            <a:ext cx="1005840" cy="1005840"/>
          </a:xfrm>
          <a:prstGeom prst="ellipse">
            <a:avLst/>
          </a:prstGeom>
          <a:solidFill>
            <a:srgbClr val="1E2761"/>
          </a:solidFill>
          <a:ln/>
          <a:effectLst>
            <a:outerShdw blurRad="76200" dist="25400" dir="2700000" algn="bl" rotWithShape="0">
              <a:srgbClr val="000000">
                <a:alpha val="12000"/>
              </a:srgbClr>
            </a:outerShdw>
          </a:effectLst>
        </p:spPr>
      </p:sp>
      <p:pic>
        <p:nvPicPr>
          <p:cNvPr id="9" name="Image 1" descr="/home/claude/icons/robot_FFFFFF.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51238" y="3873398"/>
            <a:ext cx="482803" cy="482803"/>
          </a:xfrm>
          <a:prstGeom prst="rect">
            <a:avLst/>
          </a:prstGeom>
        </p:spPr>
      </p:pic>
      <p:sp>
        <p:nvSpPr>
          <p:cNvPr id="10" name="Text 6"/>
          <p:cNvSpPr/>
          <p:nvPr/>
        </p:nvSpPr>
        <p:spPr>
          <a:xfrm>
            <a:off x="7955280" y="4892040"/>
            <a:ext cx="3474720" cy="1005840"/>
          </a:xfrm>
          <a:prstGeom prst="rect">
            <a:avLst/>
          </a:prstGeom>
          <a:noFill/>
          <a:ln/>
        </p:spPr>
        <p:txBody>
          <a:bodyPr wrap="square" lIns="0" tIns="0" rIns="0" bIns="0" rtlCol="0" anchor="t"/>
          <a:lstStyle/>
          <a:p>
            <a:pPr marL="0" indent="0" algn="ctr">
              <a:buNone/>
            </a:pPr>
            <a:r>
              <a:rPr lang="en-US" sz="1300" i="1" dirty="0">
                <a:solidFill>
                  <a:srgbClr val="1E2761"/>
                </a:solidFill>
                <a:latin typeface="Calibri" pitchFamily="34" charset="0"/>
                <a:ea typeface="Calibri" pitchFamily="34" charset="-122"/>
                <a:cs typeface="Calibri" pitchFamily="34" charset="-120"/>
              </a:rPr>
              <a:t>AI = ডেটা + অ্যালগরিদম + শেখার ক্ষমতা</a:t>
            </a:r>
            <a:endParaRPr lang="en-US" sz="1300" dirty="0"/>
          </a:p>
        </p:txBody>
      </p:sp>
      <p:sp>
        <p:nvSpPr>
          <p:cNvPr id="11" name="Text 7"/>
          <p:cNvSpPr/>
          <p:nvPr/>
        </p:nvSpPr>
        <p:spPr>
          <a:xfrm>
            <a:off x="548640" y="6473952"/>
            <a:ext cx="6400800" cy="292608"/>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Claude AI: পরিচিতি ও প্রয়োগ</a:t>
            </a:r>
            <a:endParaRPr lang="en-US" sz="900" dirty="0"/>
          </a:p>
        </p:txBody>
      </p:sp>
      <p:sp>
        <p:nvSpPr>
          <p:cNvPr id="12" name="Text 8"/>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900" dirty="0">
                <a:solidFill>
                  <a:srgbClr val="5B6478"/>
                </a:solidFill>
                <a:latin typeface="Calibri" pitchFamily="34" charset="0"/>
                <a:ea typeface="Calibri" pitchFamily="34" charset="-122"/>
                <a:cs typeface="Calibri" pitchFamily="34" charset="-120"/>
              </a:rPr>
              <a:t>2</a:t>
            </a:r>
            <a:endParaRPr lang="en-US" sz="9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1E2761"/>
          </a:solidFill>
          <a:ln/>
          <a:effectLst>
            <a:outerShdw blurRad="76200" dist="25400" dir="2700000" algn="bl" rotWithShape="0">
              <a:srgbClr val="000000">
                <a:alpha val="12000"/>
              </a:srgbClr>
            </a:outerShdw>
          </a:effectLst>
        </p:spPr>
      </p:sp>
      <p:pic>
        <p:nvPicPr>
          <p:cNvPr id="3" name="Image 0" descr="/home/claude/icons/magic_FFFFFF.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722" y="705002"/>
            <a:ext cx="373075" cy="373075"/>
          </a:xfrm>
          <a:prstGeom prst="rect">
            <a:avLst/>
          </a:prstGeom>
        </p:spPr>
      </p:pic>
      <p:sp>
        <p:nvSpPr>
          <p:cNvPr id="4" name="Text 1"/>
          <p:cNvSpPr/>
          <p:nvPr/>
        </p:nvSpPr>
        <p:spPr>
          <a:xfrm>
            <a:off x="1508760" y="457200"/>
            <a:ext cx="10058400" cy="868680"/>
          </a:xfrm>
          <a:prstGeom prst="rect">
            <a:avLst/>
          </a:prstGeom>
          <a:noFill/>
          <a:ln/>
        </p:spPr>
        <p:txBody>
          <a:bodyPr wrap="square" lIns="0" tIns="0" rIns="0" bIns="0" rtlCol="0" anchor="ctr"/>
          <a:lstStyle/>
          <a:p>
            <a:pPr marL="0" indent="0">
              <a:buNone/>
            </a:pPr>
            <a:r>
              <a:rPr lang="en-US" sz="3000" b="1" dirty="0">
                <a:solidFill>
                  <a:srgbClr val="1E2761"/>
                </a:solidFill>
                <a:latin typeface="Bookman Old Style" pitchFamily="34" charset="0"/>
                <a:ea typeface="Bookman Old Style" pitchFamily="34" charset="-122"/>
                <a:cs typeface="Bookman Old Style" pitchFamily="34" charset="-120"/>
              </a:rPr>
              <a:t>Generative AI কী?</a:t>
            </a:r>
            <a:endParaRPr lang="en-US" sz="3000" dirty="0"/>
          </a:p>
        </p:txBody>
      </p:sp>
      <p:sp>
        <p:nvSpPr>
          <p:cNvPr id="5" name="Shape 2"/>
          <p:cNvSpPr/>
          <p:nvPr/>
        </p:nvSpPr>
        <p:spPr>
          <a:xfrm>
            <a:off x="548640" y="1554480"/>
            <a:ext cx="7223760" cy="4526280"/>
          </a:xfrm>
          <a:prstGeom prst="roundRect">
            <a:avLst>
              <a:gd name="adj" fmla="val 2020"/>
            </a:avLst>
          </a:prstGeom>
          <a:solidFill>
            <a:srgbClr val="EAF0FD"/>
          </a:solidFill>
          <a:ln/>
          <a:effectLst>
            <a:outerShdw blurRad="101600" dist="25400" dir="2700000" algn="bl" rotWithShape="0">
              <a:srgbClr val="000000">
                <a:alpha val="8000"/>
              </a:srgbClr>
            </a:outerShdw>
          </a:effectLst>
        </p:spPr>
      </p:sp>
      <p:sp>
        <p:nvSpPr>
          <p:cNvPr id="6" name="Text 3"/>
          <p:cNvSpPr/>
          <p:nvPr/>
        </p:nvSpPr>
        <p:spPr>
          <a:xfrm>
            <a:off x="868680" y="1783080"/>
            <a:ext cx="6583680" cy="4069080"/>
          </a:xfrm>
          <a:prstGeom prst="rect">
            <a:avLst/>
          </a:prstGeom>
          <a:noFill/>
          <a:ln/>
        </p:spPr>
        <p:txBody>
          <a:bodyPr wrap="square" lIns="0" tIns="0" rIns="0" bIns="0" rtlCol="0" anchor="t"/>
          <a:lstStyle/>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Generative AI হলো AI-এর এমন একটি শাখা যা সম্পূর্ণ নতুন কনটেন্ট তৈরি করতে পারে — টেক্সট, ছবি, কোড, অডিও</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এটি বিদ্যমান তথ্য বিশ্লেষণ করে নতুন, মৌলিক আউটপুট তৈরি করে, শুধু অনুলিপি করে না</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উদাহরণ: ChatGPT, Claude, Gemini — টেক্সট তৈরি করে; Midjourney, DALL·E — ছবি তৈরি করে</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শিক্ষকদের জন্য এটি Lesson Plan, প্রশ্নপত্র, সারসংক্ষেপ তৈরিতে বিশেষভাবে সহায়ক</a:t>
            </a:r>
            <a:endParaRPr lang="en-US" sz="1550" dirty="0"/>
          </a:p>
        </p:txBody>
      </p:sp>
      <p:sp>
        <p:nvSpPr>
          <p:cNvPr id="7" name="Shape 4"/>
          <p:cNvSpPr/>
          <p:nvPr/>
        </p:nvSpPr>
        <p:spPr>
          <a:xfrm>
            <a:off x="8229600" y="2651760"/>
            <a:ext cx="2926080" cy="2926080"/>
          </a:xfrm>
          <a:prstGeom prst="ellipse">
            <a:avLst/>
          </a:prstGeom>
          <a:solidFill>
            <a:srgbClr val="E3ECFE"/>
          </a:solidFill>
          <a:ln/>
        </p:spPr>
      </p:sp>
      <p:sp>
        <p:nvSpPr>
          <p:cNvPr id="8" name="Shape 5"/>
          <p:cNvSpPr/>
          <p:nvPr/>
        </p:nvSpPr>
        <p:spPr>
          <a:xfrm>
            <a:off x="9189720" y="3611880"/>
            <a:ext cx="1005840" cy="1005840"/>
          </a:xfrm>
          <a:prstGeom prst="ellipse">
            <a:avLst/>
          </a:prstGeom>
          <a:solidFill>
            <a:srgbClr val="1E2761"/>
          </a:solidFill>
          <a:ln/>
          <a:effectLst>
            <a:outerShdw blurRad="76200" dist="25400" dir="2700000" algn="bl" rotWithShape="0">
              <a:srgbClr val="000000">
                <a:alpha val="12000"/>
              </a:srgbClr>
            </a:outerShdw>
          </a:effectLst>
        </p:spPr>
      </p:sp>
      <p:pic>
        <p:nvPicPr>
          <p:cNvPr id="9" name="Image 1" descr="/home/claude/icons/puzzle_FFFFFF.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51238" y="3873398"/>
            <a:ext cx="482803" cy="482803"/>
          </a:xfrm>
          <a:prstGeom prst="rect">
            <a:avLst/>
          </a:prstGeom>
        </p:spPr>
      </p:pic>
      <p:sp>
        <p:nvSpPr>
          <p:cNvPr id="10" name="Text 6"/>
          <p:cNvSpPr/>
          <p:nvPr/>
        </p:nvSpPr>
        <p:spPr>
          <a:xfrm>
            <a:off x="7955280" y="4892040"/>
            <a:ext cx="3474720" cy="1005840"/>
          </a:xfrm>
          <a:prstGeom prst="rect">
            <a:avLst/>
          </a:prstGeom>
          <a:noFill/>
          <a:ln/>
        </p:spPr>
        <p:txBody>
          <a:bodyPr wrap="square" lIns="0" tIns="0" rIns="0" bIns="0" rtlCol="0" anchor="t"/>
          <a:lstStyle/>
          <a:p>
            <a:pPr marL="0" indent="0" algn="ctr">
              <a:buNone/>
            </a:pPr>
            <a:r>
              <a:rPr lang="en-US" sz="1300" i="1" dirty="0">
                <a:solidFill>
                  <a:srgbClr val="1E2761"/>
                </a:solidFill>
                <a:latin typeface="Calibri" pitchFamily="34" charset="0"/>
                <a:ea typeface="Calibri" pitchFamily="34" charset="-122"/>
                <a:cs typeface="Calibri" pitchFamily="34" charset="-120"/>
              </a:rPr>
              <a:t>Claude একটি Generative AI — যা ভাষাভিত্তিক (Text-based) কাজে বিশেষভাবে দক্ষ</a:t>
            </a:r>
            <a:endParaRPr lang="en-US" sz="1300" dirty="0"/>
          </a:p>
        </p:txBody>
      </p:sp>
      <p:sp>
        <p:nvSpPr>
          <p:cNvPr id="11" name="Text 7"/>
          <p:cNvSpPr/>
          <p:nvPr/>
        </p:nvSpPr>
        <p:spPr>
          <a:xfrm>
            <a:off x="548640" y="6473952"/>
            <a:ext cx="6400800" cy="292608"/>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Claude AI: পরিচিতি ও প্রয়োগ</a:t>
            </a:r>
            <a:endParaRPr lang="en-US" sz="900" dirty="0"/>
          </a:p>
        </p:txBody>
      </p:sp>
      <p:sp>
        <p:nvSpPr>
          <p:cNvPr id="12" name="Text 8"/>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900" dirty="0">
                <a:solidFill>
                  <a:srgbClr val="5B6478"/>
                </a:solidFill>
                <a:latin typeface="Calibri" pitchFamily="34" charset="0"/>
                <a:ea typeface="Calibri" pitchFamily="34" charset="-122"/>
                <a:cs typeface="Calibri" pitchFamily="34" charset="-120"/>
              </a:rPr>
              <a:t>3</a:t>
            </a:r>
            <a:endParaRPr lang="en-US" sz="9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1E2761"/>
          </a:solidFill>
          <a:ln/>
          <a:effectLst>
            <a:outerShdw blurRad="76200" dist="25400" dir="2700000" algn="bl" rotWithShape="0">
              <a:srgbClr val="000000">
                <a:alpha val="12000"/>
              </a:srgbClr>
            </a:outerShdw>
          </a:effectLst>
        </p:spPr>
      </p:sp>
      <p:pic>
        <p:nvPicPr>
          <p:cNvPr id="3" name="Image 0" descr="/home/claude/icons/comments_FFFFFF.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722" y="705002"/>
            <a:ext cx="373075" cy="373075"/>
          </a:xfrm>
          <a:prstGeom prst="rect">
            <a:avLst/>
          </a:prstGeom>
        </p:spPr>
      </p:pic>
      <p:sp>
        <p:nvSpPr>
          <p:cNvPr id="4" name="Text 1"/>
          <p:cNvSpPr/>
          <p:nvPr/>
        </p:nvSpPr>
        <p:spPr>
          <a:xfrm>
            <a:off x="1508760" y="457200"/>
            <a:ext cx="10058400" cy="868680"/>
          </a:xfrm>
          <a:prstGeom prst="rect">
            <a:avLst/>
          </a:prstGeom>
          <a:noFill/>
          <a:ln/>
        </p:spPr>
        <p:txBody>
          <a:bodyPr wrap="square" lIns="0" tIns="0" rIns="0" bIns="0" rtlCol="0" anchor="ctr"/>
          <a:lstStyle/>
          <a:p>
            <a:pPr marL="0" indent="0">
              <a:buNone/>
            </a:pPr>
            <a:r>
              <a:rPr lang="en-US" sz="3000" b="1" dirty="0">
                <a:solidFill>
                  <a:srgbClr val="1E2761"/>
                </a:solidFill>
                <a:latin typeface="Bookman Old Style" pitchFamily="34" charset="0"/>
                <a:ea typeface="Bookman Old Style" pitchFamily="34" charset="-122"/>
                <a:cs typeface="Bookman Old Style" pitchFamily="34" charset="-120"/>
              </a:rPr>
              <a:t>Claude AI কী?</a:t>
            </a:r>
            <a:endParaRPr lang="en-US" sz="3000" dirty="0"/>
          </a:p>
        </p:txBody>
      </p:sp>
      <p:sp>
        <p:nvSpPr>
          <p:cNvPr id="5" name="Shape 2"/>
          <p:cNvSpPr/>
          <p:nvPr/>
        </p:nvSpPr>
        <p:spPr>
          <a:xfrm>
            <a:off x="548640" y="1554480"/>
            <a:ext cx="7223760" cy="4526280"/>
          </a:xfrm>
          <a:prstGeom prst="roundRect">
            <a:avLst>
              <a:gd name="adj" fmla="val 2020"/>
            </a:avLst>
          </a:prstGeom>
          <a:solidFill>
            <a:srgbClr val="EAF0FD"/>
          </a:solidFill>
          <a:ln/>
          <a:effectLst>
            <a:outerShdw blurRad="101600" dist="25400" dir="2700000" algn="bl" rotWithShape="0">
              <a:srgbClr val="000000">
                <a:alpha val="8000"/>
              </a:srgbClr>
            </a:outerShdw>
          </a:effectLst>
        </p:spPr>
      </p:sp>
      <p:sp>
        <p:nvSpPr>
          <p:cNvPr id="6" name="Text 3"/>
          <p:cNvSpPr/>
          <p:nvPr/>
        </p:nvSpPr>
        <p:spPr>
          <a:xfrm>
            <a:off x="868680" y="1783080"/>
            <a:ext cx="6583680" cy="4069080"/>
          </a:xfrm>
          <a:prstGeom prst="rect">
            <a:avLst/>
          </a:prstGeom>
          <a:noFill/>
          <a:ln/>
        </p:spPr>
        <p:txBody>
          <a:bodyPr wrap="square" lIns="0" tIns="0" rIns="0" bIns="0" rtlCol="0" anchor="t"/>
          <a:lstStyle/>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Claude হলো Anthropic কোম্পানির তৈরি একটি অত্যাধুনিক Generative AI ভাষা মডেল (Large Language Model)</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এটি প্রশ্নের উত্তর দেয়, লেখা তৈরি করে, বিশ্লেষণ করে, অনুবাদ করে এবং যুক্তিসঙ্গতভাবে চিন্তা করতে সাহায্য করে</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Claude দীর্ঘ ও জটিল লেখা বুঝতে এবং সুনির্ভুল, সংগঠিত উত্তর দিতে বিশেষভাবে দক্ষ</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নিরাপদ ও দায়িত্বশীল AI তৈরির লক্ষ্য নিয়ে Claude ডিজাইন করা হয়েছে</a:t>
            </a:r>
            <a:endParaRPr lang="en-US" sz="1550" dirty="0"/>
          </a:p>
        </p:txBody>
      </p:sp>
      <p:sp>
        <p:nvSpPr>
          <p:cNvPr id="7" name="Shape 4"/>
          <p:cNvSpPr/>
          <p:nvPr/>
        </p:nvSpPr>
        <p:spPr>
          <a:xfrm>
            <a:off x="8229600" y="2651760"/>
            <a:ext cx="2926080" cy="2926080"/>
          </a:xfrm>
          <a:prstGeom prst="ellipse">
            <a:avLst/>
          </a:prstGeom>
          <a:solidFill>
            <a:srgbClr val="E3ECFE"/>
          </a:solidFill>
          <a:ln/>
        </p:spPr>
      </p:sp>
      <p:sp>
        <p:nvSpPr>
          <p:cNvPr id="8" name="Shape 5"/>
          <p:cNvSpPr/>
          <p:nvPr/>
        </p:nvSpPr>
        <p:spPr>
          <a:xfrm>
            <a:off x="9189720" y="3611880"/>
            <a:ext cx="1005840" cy="1005840"/>
          </a:xfrm>
          <a:prstGeom prst="ellipse">
            <a:avLst/>
          </a:prstGeom>
          <a:solidFill>
            <a:srgbClr val="1E2761"/>
          </a:solidFill>
          <a:ln/>
          <a:effectLst>
            <a:outerShdw blurRad="76200" dist="25400" dir="2700000" algn="bl" rotWithShape="0">
              <a:srgbClr val="000000">
                <a:alpha val="12000"/>
              </a:srgbClr>
            </a:outerShdw>
          </a:effectLst>
        </p:spPr>
      </p:sp>
      <p:pic>
        <p:nvPicPr>
          <p:cNvPr id="9" name="Image 1" descr="/home/claude/icons/bookopen_FFFFFF.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51238" y="3873398"/>
            <a:ext cx="482803" cy="482803"/>
          </a:xfrm>
          <a:prstGeom prst="rect">
            <a:avLst/>
          </a:prstGeom>
        </p:spPr>
      </p:pic>
      <p:sp>
        <p:nvSpPr>
          <p:cNvPr id="10" name="Text 6"/>
          <p:cNvSpPr/>
          <p:nvPr/>
        </p:nvSpPr>
        <p:spPr>
          <a:xfrm>
            <a:off x="7955280" y="4892040"/>
            <a:ext cx="3474720" cy="1005840"/>
          </a:xfrm>
          <a:prstGeom prst="rect">
            <a:avLst/>
          </a:prstGeom>
          <a:noFill/>
          <a:ln/>
        </p:spPr>
        <p:txBody>
          <a:bodyPr wrap="square" lIns="0" tIns="0" rIns="0" bIns="0" rtlCol="0" anchor="t"/>
          <a:lstStyle/>
          <a:p>
            <a:pPr marL="0" indent="0" algn="ctr">
              <a:buNone/>
            </a:pPr>
            <a:r>
              <a:rPr lang="en-US" sz="1300" i="1" dirty="0">
                <a:solidFill>
                  <a:srgbClr val="1E2761"/>
                </a:solidFill>
                <a:latin typeface="Calibri" pitchFamily="34" charset="0"/>
                <a:ea typeface="Calibri" pitchFamily="34" charset="-122"/>
                <a:cs typeface="Calibri" pitchFamily="34" charset="-120"/>
              </a:rPr>
              <a:t>নামটি এসেছে বিখ্যাত গণিতবিদ ও কম্পিউটার বিজ্ঞানী Claude Shannon-এর নাম থেকে</a:t>
            </a:r>
            <a:endParaRPr lang="en-US" sz="1300" dirty="0"/>
          </a:p>
        </p:txBody>
      </p:sp>
      <p:sp>
        <p:nvSpPr>
          <p:cNvPr id="11" name="Text 7"/>
          <p:cNvSpPr/>
          <p:nvPr/>
        </p:nvSpPr>
        <p:spPr>
          <a:xfrm>
            <a:off x="548640" y="6473952"/>
            <a:ext cx="6400800" cy="292608"/>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Claude AI: পরিচিতি ও প্রয়োগ</a:t>
            </a:r>
            <a:endParaRPr lang="en-US" sz="900" dirty="0"/>
          </a:p>
        </p:txBody>
      </p:sp>
      <p:sp>
        <p:nvSpPr>
          <p:cNvPr id="12" name="Text 8"/>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900" dirty="0">
                <a:solidFill>
                  <a:srgbClr val="5B6478"/>
                </a:solidFill>
                <a:latin typeface="Calibri" pitchFamily="34" charset="0"/>
                <a:ea typeface="Calibri" pitchFamily="34" charset="-122"/>
                <a:cs typeface="Calibri" pitchFamily="34" charset="-120"/>
              </a:rPr>
              <a:t>4</a:t>
            </a:r>
            <a:endParaRPr lang="en-US" sz="9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1E2761"/>
          </a:solidFill>
          <a:ln/>
          <a:effectLst>
            <a:outerShdw blurRad="76200" dist="25400" dir="2700000" algn="bl" rotWithShape="0">
              <a:srgbClr val="000000">
                <a:alpha val="12000"/>
              </a:srgbClr>
            </a:outerShdw>
          </a:effectLst>
        </p:spPr>
      </p:sp>
      <p:pic>
        <p:nvPicPr>
          <p:cNvPr id="3" name="Image 0" descr="/home/claude/icons/history_FFFFFF.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722" y="705002"/>
            <a:ext cx="373075" cy="373075"/>
          </a:xfrm>
          <a:prstGeom prst="rect">
            <a:avLst/>
          </a:prstGeom>
        </p:spPr>
      </p:pic>
      <p:sp>
        <p:nvSpPr>
          <p:cNvPr id="4" name="Text 1"/>
          <p:cNvSpPr/>
          <p:nvPr/>
        </p:nvSpPr>
        <p:spPr>
          <a:xfrm>
            <a:off x="1508760" y="457200"/>
            <a:ext cx="10058400" cy="868680"/>
          </a:xfrm>
          <a:prstGeom prst="rect">
            <a:avLst/>
          </a:prstGeom>
          <a:noFill/>
          <a:ln/>
        </p:spPr>
        <p:txBody>
          <a:bodyPr wrap="square" lIns="0" tIns="0" rIns="0" bIns="0" rtlCol="0" anchor="ctr"/>
          <a:lstStyle/>
          <a:p>
            <a:pPr marL="0" indent="0">
              <a:buNone/>
            </a:pPr>
            <a:r>
              <a:rPr lang="en-US" sz="3000" b="1" dirty="0">
                <a:solidFill>
                  <a:srgbClr val="1E2761"/>
                </a:solidFill>
                <a:latin typeface="Bookman Old Style" pitchFamily="34" charset="0"/>
                <a:ea typeface="Bookman Old Style" pitchFamily="34" charset="-122"/>
                <a:cs typeface="Bookman Old Style" pitchFamily="34" charset="-120"/>
              </a:rPr>
              <a:t>Claude-এর ইতিহাস</a:t>
            </a:r>
            <a:endParaRPr lang="en-US" sz="3000" dirty="0"/>
          </a:p>
        </p:txBody>
      </p:sp>
      <p:sp>
        <p:nvSpPr>
          <p:cNvPr id="5" name="Shape 2"/>
          <p:cNvSpPr/>
          <p:nvPr/>
        </p:nvSpPr>
        <p:spPr>
          <a:xfrm>
            <a:off x="548640" y="1554480"/>
            <a:ext cx="7223760" cy="4526280"/>
          </a:xfrm>
          <a:prstGeom prst="roundRect">
            <a:avLst>
              <a:gd name="adj" fmla="val 2020"/>
            </a:avLst>
          </a:prstGeom>
          <a:solidFill>
            <a:srgbClr val="EAF0FD"/>
          </a:solidFill>
          <a:ln/>
          <a:effectLst>
            <a:outerShdw blurRad="101600" dist="25400" dir="2700000" algn="bl" rotWithShape="0">
              <a:srgbClr val="000000">
                <a:alpha val="8000"/>
              </a:srgbClr>
            </a:outerShdw>
          </a:effectLst>
        </p:spPr>
      </p:sp>
      <p:sp>
        <p:nvSpPr>
          <p:cNvPr id="6" name="Text 3"/>
          <p:cNvSpPr/>
          <p:nvPr/>
        </p:nvSpPr>
        <p:spPr>
          <a:xfrm>
            <a:off x="868680" y="1783080"/>
            <a:ext cx="6583680" cy="4069080"/>
          </a:xfrm>
          <a:prstGeom prst="rect">
            <a:avLst/>
          </a:prstGeom>
          <a:noFill/>
          <a:ln/>
        </p:spPr>
        <p:txBody>
          <a:bodyPr wrap="square" lIns="0" tIns="0" rIns="0" bIns="0" rtlCol="0" anchor="t"/>
          <a:lstStyle/>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২০২১ সালে সাবেক OpenAI কর্মীরা মিলে Anthropic প্রতিষ্ঠা করেন</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২০২৩ সালের মার্চে প্রথম Claude মডেল প্রকাশিত হয়</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এরপর ধারাবাহিকভাবে Claude 2, Claude 3, Claude 3.5 এবং Claude 4 সিরিজ প্রকাশিত হয়েছে</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প্রতিটি নতুন সংস্করণে যুক্তি, নির্ভুলতা, দীর্ঘ লেখা বোঝার ক্ষমতা ও নিরাপত্তা আরও উন্নত হয়েছে</a:t>
            </a:r>
            <a:endParaRPr lang="en-US" sz="1550" dirty="0"/>
          </a:p>
        </p:txBody>
      </p:sp>
      <p:sp>
        <p:nvSpPr>
          <p:cNvPr id="7" name="Shape 4"/>
          <p:cNvSpPr/>
          <p:nvPr/>
        </p:nvSpPr>
        <p:spPr>
          <a:xfrm>
            <a:off x="8229600" y="2651760"/>
            <a:ext cx="2926080" cy="2926080"/>
          </a:xfrm>
          <a:prstGeom prst="ellipse">
            <a:avLst/>
          </a:prstGeom>
          <a:solidFill>
            <a:srgbClr val="E3ECFE"/>
          </a:solidFill>
          <a:ln/>
        </p:spPr>
      </p:sp>
      <p:sp>
        <p:nvSpPr>
          <p:cNvPr id="8" name="Shape 5"/>
          <p:cNvSpPr/>
          <p:nvPr/>
        </p:nvSpPr>
        <p:spPr>
          <a:xfrm>
            <a:off x="9189720" y="3611880"/>
            <a:ext cx="1005840" cy="1005840"/>
          </a:xfrm>
          <a:prstGeom prst="ellipse">
            <a:avLst/>
          </a:prstGeom>
          <a:solidFill>
            <a:srgbClr val="1E2761"/>
          </a:solidFill>
          <a:ln/>
          <a:effectLst>
            <a:outerShdw blurRad="76200" dist="25400" dir="2700000" algn="bl" rotWithShape="0">
              <a:srgbClr val="000000">
                <a:alpha val="12000"/>
              </a:srgbClr>
            </a:outerShdw>
          </a:effectLst>
        </p:spPr>
      </p:sp>
      <p:pic>
        <p:nvPicPr>
          <p:cNvPr id="9" name="Image 1" descr="/home/claude/icons/rocket_FFFFFF.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51238" y="3873398"/>
            <a:ext cx="482803" cy="482803"/>
          </a:xfrm>
          <a:prstGeom prst="rect">
            <a:avLst/>
          </a:prstGeom>
        </p:spPr>
      </p:pic>
      <p:sp>
        <p:nvSpPr>
          <p:cNvPr id="10" name="Text 6"/>
          <p:cNvSpPr/>
          <p:nvPr/>
        </p:nvSpPr>
        <p:spPr>
          <a:xfrm>
            <a:off x="7955280" y="4892040"/>
            <a:ext cx="3474720" cy="1005840"/>
          </a:xfrm>
          <a:prstGeom prst="rect">
            <a:avLst/>
          </a:prstGeom>
          <a:noFill/>
          <a:ln/>
        </p:spPr>
        <p:txBody>
          <a:bodyPr wrap="square" lIns="0" tIns="0" rIns="0" bIns="0" rtlCol="0" anchor="t"/>
          <a:lstStyle/>
          <a:p>
            <a:pPr marL="0" indent="0" algn="ctr">
              <a:buNone/>
            </a:pPr>
            <a:r>
              <a:rPr lang="en-US" sz="1300" i="1" dirty="0">
                <a:solidFill>
                  <a:srgbClr val="1E2761"/>
                </a:solidFill>
                <a:latin typeface="Calibri" pitchFamily="34" charset="0"/>
                <a:ea typeface="Calibri" pitchFamily="34" charset="-122"/>
                <a:cs typeface="Calibri" pitchFamily="34" charset="-120"/>
              </a:rPr>
              <a:t>মাত্র কয়েক বছরে Claude বিশ্বের সেরা AI মডেলগুলোর একটিতে পরিণত হয়েছে</a:t>
            </a:r>
            <a:endParaRPr lang="en-US" sz="1300" dirty="0"/>
          </a:p>
        </p:txBody>
      </p:sp>
      <p:sp>
        <p:nvSpPr>
          <p:cNvPr id="11" name="Text 7"/>
          <p:cNvSpPr/>
          <p:nvPr/>
        </p:nvSpPr>
        <p:spPr>
          <a:xfrm>
            <a:off x="548640" y="6473952"/>
            <a:ext cx="6400800" cy="292608"/>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Claude AI: পরিচিতি ও প্রয়োগ</a:t>
            </a:r>
            <a:endParaRPr lang="en-US" sz="900" dirty="0"/>
          </a:p>
        </p:txBody>
      </p:sp>
      <p:sp>
        <p:nvSpPr>
          <p:cNvPr id="12" name="Text 8"/>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900" dirty="0">
                <a:solidFill>
                  <a:srgbClr val="5B6478"/>
                </a:solidFill>
                <a:latin typeface="Calibri" pitchFamily="34" charset="0"/>
                <a:ea typeface="Calibri" pitchFamily="34" charset="-122"/>
                <a:cs typeface="Calibri" pitchFamily="34" charset="-120"/>
              </a:rPr>
              <a:t>5</a:t>
            </a:r>
            <a:endParaRPr lang="en-US" sz="9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1E2761"/>
          </a:solidFill>
          <a:ln/>
          <a:effectLst>
            <a:outerShdw blurRad="76200" dist="25400" dir="2700000" algn="bl" rotWithShape="0">
              <a:srgbClr val="000000">
                <a:alpha val="12000"/>
              </a:srgbClr>
            </a:outerShdw>
          </a:effectLst>
        </p:spPr>
      </p:sp>
      <p:pic>
        <p:nvPicPr>
          <p:cNvPr id="3" name="Image 0" descr="/home/claude/icons/building_FFFFFF.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722" y="705002"/>
            <a:ext cx="373075" cy="373075"/>
          </a:xfrm>
          <a:prstGeom prst="rect">
            <a:avLst/>
          </a:prstGeom>
        </p:spPr>
      </p:pic>
      <p:sp>
        <p:nvSpPr>
          <p:cNvPr id="4" name="Text 1"/>
          <p:cNvSpPr/>
          <p:nvPr/>
        </p:nvSpPr>
        <p:spPr>
          <a:xfrm>
            <a:off x="1508760" y="457200"/>
            <a:ext cx="10058400" cy="868680"/>
          </a:xfrm>
          <a:prstGeom prst="rect">
            <a:avLst/>
          </a:prstGeom>
          <a:noFill/>
          <a:ln/>
        </p:spPr>
        <p:txBody>
          <a:bodyPr wrap="square" lIns="0" tIns="0" rIns="0" bIns="0" rtlCol="0" anchor="ctr"/>
          <a:lstStyle/>
          <a:p>
            <a:pPr marL="0" indent="0">
              <a:buNone/>
            </a:pPr>
            <a:r>
              <a:rPr lang="en-US" sz="3000" b="1" dirty="0">
                <a:solidFill>
                  <a:srgbClr val="1E2761"/>
                </a:solidFill>
                <a:latin typeface="Bookman Old Style" pitchFamily="34" charset="0"/>
                <a:ea typeface="Bookman Old Style" pitchFamily="34" charset="-122"/>
                <a:cs typeface="Bookman Old Style" pitchFamily="34" charset="-120"/>
              </a:rPr>
              <a:t>Anthropic সম্পর্কে সংক্ষিপ্ত পরিচিতি</a:t>
            </a:r>
            <a:endParaRPr lang="en-US" sz="3000" dirty="0"/>
          </a:p>
        </p:txBody>
      </p:sp>
      <p:sp>
        <p:nvSpPr>
          <p:cNvPr id="5" name="Shape 2"/>
          <p:cNvSpPr/>
          <p:nvPr/>
        </p:nvSpPr>
        <p:spPr>
          <a:xfrm>
            <a:off x="548640" y="1554480"/>
            <a:ext cx="7223760" cy="4526280"/>
          </a:xfrm>
          <a:prstGeom prst="roundRect">
            <a:avLst>
              <a:gd name="adj" fmla="val 2020"/>
            </a:avLst>
          </a:prstGeom>
          <a:solidFill>
            <a:srgbClr val="EAF0FD"/>
          </a:solidFill>
          <a:ln/>
          <a:effectLst>
            <a:outerShdw blurRad="101600" dist="25400" dir="2700000" algn="bl" rotWithShape="0">
              <a:srgbClr val="000000">
                <a:alpha val="8000"/>
              </a:srgbClr>
            </a:outerShdw>
          </a:effectLst>
        </p:spPr>
      </p:sp>
      <p:sp>
        <p:nvSpPr>
          <p:cNvPr id="6" name="Text 3"/>
          <p:cNvSpPr/>
          <p:nvPr/>
        </p:nvSpPr>
        <p:spPr>
          <a:xfrm>
            <a:off x="868680" y="1783080"/>
            <a:ext cx="6583680" cy="4069080"/>
          </a:xfrm>
          <a:prstGeom prst="rect">
            <a:avLst/>
          </a:prstGeom>
          <a:noFill/>
          <a:ln/>
        </p:spPr>
        <p:txBody>
          <a:bodyPr wrap="square" lIns="0" tIns="0" rIns="0" bIns="0" rtlCol="0" anchor="t"/>
          <a:lstStyle/>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Anthropic যুক্তরাষ্ট্রের একটি AI গবেষণা প্রতিষ্ঠান, যার সদর দপ্তর সান ফ্রান্সিসকোতে</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প্রতিষ্ঠানটির মূলমন্ত্র হলো নিরাপদ (Safe), সহায়ক (Helpful) ও সৎ (Honest) AI তৈরি করা</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তারা AI Safety ও Responsible AI গবেষণায় বিশ্বব্যাপী স্বীকৃত</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শিক্ষা, গবেষণা, স্বাস্থ্যসেবা ও ব্যবসায়িক খাতে Claude ব্যাপকভাবে ব্যবহৃত হচ্ছে</a:t>
            </a:r>
            <a:endParaRPr lang="en-US" sz="1550" dirty="0"/>
          </a:p>
        </p:txBody>
      </p:sp>
      <p:sp>
        <p:nvSpPr>
          <p:cNvPr id="7" name="Shape 4"/>
          <p:cNvSpPr/>
          <p:nvPr/>
        </p:nvSpPr>
        <p:spPr>
          <a:xfrm>
            <a:off x="8229600" y="2651760"/>
            <a:ext cx="2926080" cy="2926080"/>
          </a:xfrm>
          <a:prstGeom prst="ellipse">
            <a:avLst/>
          </a:prstGeom>
          <a:solidFill>
            <a:srgbClr val="E3ECFE"/>
          </a:solidFill>
          <a:ln/>
        </p:spPr>
      </p:sp>
      <p:sp>
        <p:nvSpPr>
          <p:cNvPr id="8" name="Shape 5"/>
          <p:cNvSpPr/>
          <p:nvPr/>
        </p:nvSpPr>
        <p:spPr>
          <a:xfrm>
            <a:off x="9189720" y="3611880"/>
            <a:ext cx="1005840" cy="1005840"/>
          </a:xfrm>
          <a:prstGeom prst="ellipse">
            <a:avLst/>
          </a:prstGeom>
          <a:solidFill>
            <a:srgbClr val="1E2761"/>
          </a:solidFill>
          <a:ln/>
          <a:effectLst>
            <a:outerShdw blurRad="76200" dist="25400" dir="2700000" algn="bl" rotWithShape="0">
              <a:srgbClr val="000000">
                <a:alpha val="12000"/>
              </a:srgbClr>
            </a:outerShdw>
          </a:effectLst>
        </p:spPr>
      </p:sp>
      <p:pic>
        <p:nvPicPr>
          <p:cNvPr id="9" name="Image 1" descr="/home/claude/icons/shield_FFFFFF.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51238" y="3873398"/>
            <a:ext cx="482803" cy="482803"/>
          </a:xfrm>
          <a:prstGeom prst="rect">
            <a:avLst/>
          </a:prstGeom>
        </p:spPr>
      </p:pic>
      <p:sp>
        <p:nvSpPr>
          <p:cNvPr id="10" name="Text 6"/>
          <p:cNvSpPr/>
          <p:nvPr/>
        </p:nvSpPr>
        <p:spPr>
          <a:xfrm>
            <a:off x="7955280" y="4892040"/>
            <a:ext cx="3474720" cy="1005840"/>
          </a:xfrm>
          <a:prstGeom prst="rect">
            <a:avLst/>
          </a:prstGeom>
          <a:noFill/>
          <a:ln/>
        </p:spPr>
        <p:txBody>
          <a:bodyPr wrap="square" lIns="0" tIns="0" rIns="0" bIns="0" rtlCol="0" anchor="t"/>
          <a:lstStyle/>
          <a:p>
            <a:pPr marL="0" indent="0" algn="ctr">
              <a:buNone/>
            </a:pPr>
            <a:r>
              <a:rPr lang="en-US" sz="1300" i="1" dirty="0">
                <a:solidFill>
                  <a:srgbClr val="1E2761"/>
                </a:solidFill>
                <a:latin typeface="Calibri" pitchFamily="34" charset="0"/>
                <a:ea typeface="Calibri" pitchFamily="34" charset="-122"/>
                <a:cs typeface="Calibri" pitchFamily="34" charset="-120"/>
              </a:rPr>
              <a:t>'Safety First' — Anthropic-এর AI দর্শনের কেন্দ্রীয় ভিত্তি</a:t>
            </a:r>
            <a:endParaRPr lang="en-US" sz="1300" dirty="0"/>
          </a:p>
        </p:txBody>
      </p:sp>
      <p:sp>
        <p:nvSpPr>
          <p:cNvPr id="11" name="Text 7"/>
          <p:cNvSpPr/>
          <p:nvPr/>
        </p:nvSpPr>
        <p:spPr>
          <a:xfrm>
            <a:off x="548640" y="6473952"/>
            <a:ext cx="6400800" cy="292608"/>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Claude AI: পরিচিতি ও প্রয়োগ</a:t>
            </a:r>
            <a:endParaRPr lang="en-US" sz="900" dirty="0"/>
          </a:p>
        </p:txBody>
      </p:sp>
      <p:sp>
        <p:nvSpPr>
          <p:cNvPr id="12" name="Text 8"/>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900" dirty="0">
                <a:solidFill>
                  <a:srgbClr val="5B6478"/>
                </a:solidFill>
                <a:latin typeface="Calibri" pitchFamily="34" charset="0"/>
                <a:ea typeface="Calibri" pitchFamily="34" charset="-122"/>
                <a:cs typeface="Calibri" pitchFamily="34" charset="-120"/>
              </a:rPr>
              <a:t>6</a:t>
            </a:r>
            <a:endParaRPr lang="en-US" sz="9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1E2761"/>
          </a:solidFill>
          <a:ln/>
          <a:effectLst>
            <a:outerShdw blurRad="76200" dist="25400" dir="2700000" algn="bl" rotWithShape="0">
              <a:srgbClr val="000000">
                <a:alpha val="12000"/>
              </a:srgbClr>
            </a:outerShdw>
          </a:effectLst>
        </p:spPr>
      </p:sp>
      <p:pic>
        <p:nvPicPr>
          <p:cNvPr id="3" name="Image 0" descr="/home/claude/icons/layer_FFFFFF.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722" y="705002"/>
            <a:ext cx="373075" cy="373075"/>
          </a:xfrm>
          <a:prstGeom prst="rect">
            <a:avLst/>
          </a:prstGeom>
        </p:spPr>
      </p:pic>
      <p:sp>
        <p:nvSpPr>
          <p:cNvPr id="4" name="Text 1"/>
          <p:cNvSpPr/>
          <p:nvPr/>
        </p:nvSpPr>
        <p:spPr>
          <a:xfrm>
            <a:off x="1508760" y="457200"/>
            <a:ext cx="10058400" cy="868680"/>
          </a:xfrm>
          <a:prstGeom prst="rect">
            <a:avLst/>
          </a:prstGeom>
          <a:noFill/>
          <a:ln/>
        </p:spPr>
        <p:txBody>
          <a:bodyPr wrap="square" lIns="0" tIns="0" rIns="0" bIns="0" rtlCol="0" anchor="ctr"/>
          <a:lstStyle/>
          <a:p>
            <a:pPr marL="0" indent="0">
              <a:buNone/>
            </a:pPr>
            <a:r>
              <a:rPr lang="en-US" sz="2800" b="1" dirty="0">
                <a:solidFill>
                  <a:srgbClr val="1E2761"/>
                </a:solidFill>
                <a:latin typeface="Bookman Old Style" pitchFamily="34" charset="0"/>
                <a:ea typeface="Bookman Old Style" pitchFamily="34" charset="-122"/>
                <a:cs typeface="Bookman Old Style" pitchFamily="34" charset="-120"/>
              </a:rPr>
              <a:t>Claude-এর বিভিন্ন Version</a:t>
            </a:r>
            <a:endParaRPr lang="en-US" sz="28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548640" y="1600200"/>
          <a:ext cx="11064240" cy="1417320"/>
        </p:xfrm>
        <a:graphic>
          <a:graphicData uri="http://schemas.openxmlformats.org/drawingml/2006/table">
            <a:tbl>
              <a:tblPr/>
              <a:tblGrid>
                <a:gridCol w="2377440"/>
                <a:gridCol w="5486400"/>
                <a:gridCol w="3200400"/>
              </a:tblGrid>
              <a:tr h="0">
                <a:tc>
                  <a:txBody>
                    <a:bodyPr/>
                    <a:lstStyle/>
                    <a:p>
                      <a:pPr marL="0" indent="0" algn="ctr">
                        <a:buNone/>
                      </a:pPr>
                      <a:r>
                        <a:rPr lang="en-US" sz="1400" b="1" dirty="0">
                          <a:solidFill>
                            <a:srgbClr val="FFFFFF"/>
                          </a:solidFill>
                        </a:rPr>
                        <a:t>সংস্করণ</a:t>
                      </a:r>
                      <a:endParaRPr lang="en-US" sz="14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1E2761"/>
                    </a:solidFill>
                  </a:tcPr>
                </a:tc>
                <a:tc>
                  <a:txBody>
                    <a:bodyPr/>
                    <a:lstStyle/>
                    <a:p>
                      <a:pPr marL="0" indent="0" algn="ctr">
                        <a:buNone/>
                      </a:pPr>
                      <a:r>
                        <a:rPr lang="en-US" sz="1400" b="1" dirty="0">
                          <a:solidFill>
                            <a:srgbClr val="FFFFFF"/>
                          </a:solidFill>
                        </a:rPr>
                        <a:t>মূল বৈশিষ্ট্য</a:t>
                      </a:r>
                      <a:endParaRPr lang="en-US" sz="14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1E2761"/>
                    </a:solidFill>
                  </a:tcPr>
                </a:tc>
                <a:tc>
                  <a:txBody>
                    <a:bodyPr/>
                    <a:lstStyle/>
                    <a:p>
                      <a:pPr marL="0" indent="0" algn="ctr">
                        <a:buNone/>
                      </a:pPr>
                      <a:r>
                        <a:rPr lang="en-US" sz="1400" b="1" dirty="0">
                          <a:solidFill>
                            <a:srgbClr val="FFFFFF"/>
                          </a:solidFill>
                        </a:rPr>
                        <a:t>উপযোগী ক্ষেত্র</a:t>
                      </a:r>
                      <a:endParaRPr lang="en-US" sz="14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1E2761"/>
                    </a:solidFill>
                  </a:tcPr>
                </a:tc>
              </a:tr>
              <a:tr h="0">
                <a:tc>
                  <a:txBody>
                    <a:bodyPr/>
                    <a:lstStyle/>
                    <a:p>
                      <a:pPr marL="0" indent="0" algn="l">
                        <a:buNone/>
                      </a:pPr>
                      <a:r>
                        <a:rPr lang="en-US" sz="1300" dirty="0">
                          <a:solidFill>
                            <a:srgbClr val="1E293B"/>
                          </a:solidFill>
                        </a:rPr>
                        <a:t>Claude 3</a:t>
                      </a:r>
                      <a:endParaRPr lang="en-US" sz="13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c>
                  <a:txBody>
                    <a:bodyPr/>
                    <a:lstStyle/>
                    <a:p>
                      <a:pPr marL="0" indent="0" algn="l">
                        <a:buNone/>
                      </a:pPr>
                      <a:r>
                        <a:rPr lang="en-US" sz="1300" dirty="0">
                          <a:solidFill>
                            <a:srgbClr val="1E293B"/>
                          </a:solidFill>
                        </a:rPr>
                        <a:t>শক্তিশালী ভাষাজ্ঞান, নির্ভরযোগ্য উত্তর, প্রাথমিক Reasoning ক্ষমতা</a:t>
                      </a:r>
                      <a:endParaRPr lang="en-US" sz="13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c>
                  <a:txBody>
                    <a:bodyPr/>
                    <a:lstStyle/>
                    <a:p>
                      <a:pPr marL="0" indent="0" algn="l">
                        <a:buNone/>
                      </a:pPr>
                      <a:r>
                        <a:rPr lang="en-US" sz="1300" dirty="0">
                          <a:solidFill>
                            <a:srgbClr val="1E293B"/>
                          </a:solidFill>
                        </a:rPr>
                        <a:t>সাধারণ লেখা, প্রশ্নোত্তর</a:t>
                      </a:r>
                      <a:endParaRPr lang="en-US" sz="13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r>
              <a:tr h="0">
                <a:tc>
                  <a:txBody>
                    <a:bodyPr/>
                    <a:lstStyle/>
                    <a:p>
                      <a:pPr marL="0" indent="0" algn="l">
                        <a:buNone/>
                      </a:pPr>
                      <a:r>
                        <a:rPr lang="en-US" sz="1300" dirty="0">
                          <a:solidFill>
                            <a:srgbClr val="1E293B"/>
                          </a:solidFill>
                        </a:rPr>
                        <a:t>Claude 3.5</a:t>
                      </a:r>
                      <a:endParaRPr lang="en-US" sz="13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c>
                  <a:txBody>
                    <a:bodyPr/>
                    <a:lstStyle/>
                    <a:p>
                      <a:pPr marL="0" indent="0" algn="l">
                        <a:buNone/>
                      </a:pPr>
                      <a:r>
                        <a:rPr lang="en-US" sz="1300" dirty="0">
                          <a:solidFill>
                            <a:srgbClr val="1E293B"/>
                          </a:solidFill>
                        </a:rPr>
                        <a:t>দ্রুততর, উন্নত যুক্তি ও কোডিং সক্ষমতা, দীর্ঘ কনটেন্ট বিশ্লেষণ</a:t>
                      </a:r>
                      <a:endParaRPr lang="en-US" sz="13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c>
                  <a:txBody>
                    <a:bodyPr/>
                    <a:lstStyle/>
                    <a:p>
                      <a:pPr marL="0" indent="0" algn="l">
                        <a:buNone/>
                      </a:pPr>
                      <a:r>
                        <a:rPr lang="en-US" sz="1300" dirty="0">
                          <a:solidFill>
                            <a:srgbClr val="1E293B"/>
                          </a:solidFill>
                        </a:rPr>
                        <a:t>গবেষণা, লেসন প্ল্যান, বিশ্লেষণ</a:t>
                      </a:r>
                      <a:endParaRPr lang="en-US" sz="13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r>
              <a:tr h="0">
                <a:tc>
                  <a:txBody>
                    <a:bodyPr/>
                    <a:lstStyle/>
                    <a:p>
                      <a:pPr marL="0" indent="0" algn="l">
                        <a:buNone/>
                      </a:pPr>
                      <a:r>
                        <a:rPr lang="en-US" sz="1300" dirty="0">
                          <a:solidFill>
                            <a:srgbClr val="1E293B"/>
                          </a:solidFill>
                        </a:rPr>
                        <a:t>Claude 4</a:t>
                      </a:r>
                      <a:endParaRPr lang="en-US" sz="13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c>
                  <a:txBody>
                    <a:bodyPr/>
                    <a:lstStyle/>
                    <a:p>
                      <a:pPr marL="0" indent="0" algn="l">
                        <a:buNone/>
                      </a:pPr>
                      <a:r>
                        <a:rPr lang="en-US" sz="1300" dirty="0">
                          <a:solidFill>
                            <a:srgbClr val="1E293B"/>
                          </a:solidFill>
                        </a:rPr>
                        <a:t>সর্বোচ্চ Reasoning, জটিল সমস্যা সমাধান, বহু-ধাপের কাজ পরিচালনা</a:t>
                      </a:r>
                      <a:endParaRPr lang="en-US" sz="13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c>
                  <a:txBody>
                    <a:bodyPr/>
                    <a:lstStyle/>
                    <a:p>
                      <a:pPr marL="0" indent="0" algn="l">
                        <a:buNone/>
                      </a:pPr>
                      <a:r>
                        <a:rPr lang="en-US" sz="1300" dirty="0">
                          <a:solidFill>
                            <a:srgbClr val="1E293B"/>
                          </a:solidFill>
                        </a:rPr>
                        <a:t>উচ্চতর গবেষণা, প্রশাসনিক কাজ</a:t>
                      </a:r>
                      <a:endParaRPr lang="en-US" sz="13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r>
            </a:tbl>
          </a:graphicData>
        </a:graphic>
      </p:graphicFrame>
      <p:sp>
        <p:nvSpPr>
          <p:cNvPr id="6" name="Text 2"/>
          <p:cNvSpPr/>
          <p:nvPr/>
        </p:nvSpPr>
        <p:spPr>
          <a:xfrm>
            <a:off x="548640" y="6473952"/>
            <a:ext cx="6400800" cy="292608"/>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Claude AI: পরিচিতি ও প্রয়োগ</a:t>
            </a:r>
            <a:endParaRPr lang="en-US" sz="900" dirty="0"/>
          </a:p>
        </p:txBody>
      </p:sp>
      <p:sp>
        <p:nvSpPr>
          <p:cNvPr id="7" name="Text 3"/>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900" dirty="0">
                <a:solidFill>
                  <a:srgbClr val="5B6478"/>
                </a:solidFill>
                <a:latin typeface="Calibri" pitchFamily="34" charset="0"/>
                <a:ea typeface="Calibri" pitchFamily="34" charset="-122"/>
                <a:cs typeface="Calibri" pitchFamily="34" charset="-120"/>
              </a:rPr>
              <a:t>7</a:t>
            </a:r>
            <a:endParaRPr lang="en-US" sz="9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1E2761"/>
          </a:solidFill>
          <a:ln/>
          <a:effectLst>
            <a:outerShdw blurRad="76200" dist="25400" dir="2700000" algn="bl" rotWithShape="0">
              <a:srgbClr val="000000">
                <a:alpha val="12000"/>
              </a:srgbClr>
            </a:outerShdw>
          </a:effectLst>
        </p:spPr>
      </p:sp>
      <p:pic>
        <p:nvPicPr>
          <p:cNvPr id="3" name="Image 0" descr="/home/claude/icons/star_FFFFFF.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722" y="705002"/>
            <a:ext cx="373075" cy="373075"/>
          </a:xfrm>
          <a:prstGeom prst="rect">
            <a:avLst/>
          </a:prstGeom>
        </p:spPr>
      </p:pic>
      <p:sp>
        <p:nvSpPr>
          <p:cNvPr id="4" name="Text 1"/>
          <p:cNvSpPr/>
          <p:nvPr/>
        </p:nvSpPr>
        <p:spPr>
          <a:xfrm>
            <a:off x="1508760" y="457200"/>
            <a:ext cx="10058400" cy="868680"/>
          </a:xfrm>
          <a:prstGeom prst="rect">
            <a:avLst/>
          </a:prstGeom>
          <a:noFill/>
          <a:ln/>
        </p:spPr>
        <p:txBody>
          <a:bodyPr wrap="square" lIns="0" tIns="0" rIns="0" bIns="0" rtlCol="0" anchor="ctr"/>
          <a:lstStyle/>
          <a:p>
            <a:pPr marL="0" indent="0">
              <a:buNone/>
            </a:pPr>
            <a:r>
              <a:rPr lang="en-US" sz="3000" b="1" dirty="0">
                <a:solidFill>
                  <a:srgbClr val="1E2761"/>
                </a:solidFill>
                <a:latin typeface="Bookman Old Style" pitchFamily="34" charset="0"/>
                <a:ea typeface="Bookman Old Style" pitchFamily="34" charset="-122"/>
                <a:cs typeface="Bookman Old Style" pitchFamily="34" charset="-120"/>
              </a:rPr>
              <a:t>Claude-এর প্রধান বৈশিষ্ট্য</a:t>
            </a:r>
            <a:endParaRPr lang="en-US" sz="3000" dirty="0"/>
          </a:p>
        </p:txBody>
      </p:sp>
      <p:sp>
        <p:nvSpPr>
          <p:cNvPr id="5" name="Shape 2"/>
          <p:cNvSpPr/>
          <p:nvPr/>
        </p:nvSpPr>
        <p:spPr>
          <a:xfrm>
            <a:off x="548640" y="1554480"/>
            <a:ext cx="7223760" cy="4526280"/>
          </a:xfrm>
          <a:prstGeom prst="roundRect">
            <a:avLst>
              <a:gd name="adj" fmla="val 2020"/>
            </a:avLst>
          </a:prstGeom>
          <a:solidFill>
            <a:srgbClr val="EAF0FD"/>
          </a:solidFill>
          <a:ln/>
          <a:effectLst>
            <a:outerShdw blurRad="101600" dist="25400" dir="2700000" algn="bl" rotWithShape="0">
              <a:srgbClr val="000000">
                <a:alpha val="8000"/>
              </a:srgbClr>
            </a:outerShdw>
          </a:effectLst>
        </p:spPr>
      </p:sp>
      <p:sp>
        <p:nvSpPr>
          <p:cNvPr id="6" name="Text 3"/>
          <p:cNvSpPr/>
          <p:nvPr/>
        </p:nvSpPr>
        <p:spPr>
          <a:xfrm>
            <a:off x="868680" y="1783080"/>
            <a:ext cx="6583680" cy="4069080"/>
          </a:xfrm>
          <a:prstGeom prst="rect">
            <a:avLst/>
          </a:prstGeom>
          <a:noFill/>
          <a:ln/>
        </p:spPr>
        <p:txBody>
          <a:bodyPr wrap="square" lIns="0" tIns="0" rIns="0" bIns="0" rtlCol="0" anchor="t"/>
          <a:lstStyle/>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দীর্ঘ লেখা (বই, প্রবন্ধ, গবেষণাপত্র) পড়ে বিশ্লেষণ ও সারসংক্ষেপ করার ক্ষমতা</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যৌক্তিক ও ধাপে-ধাপে চিন্তা করে সুনির্ভুল উত্তর প্রদান</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একাধিক ভাষায় (বাংলাসহ) দক্ষতার সঙ্গে কাজ করার সক্ষমতা</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লেখা, কোড, ছক, উপস্থাপনা তৈরিতে সহায়তা</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নিরাপদ, নীতিনৈতিকতা-সচেতন এবং প্রসঙ্গ-সংবেদনশীল উত্তর</a:t>
            </a:r>
            <a:endParaRPr lang="en-US" sz="1550" dirty="0"/>
          </a:p>
        </p:txBody>
      </p:sp>
      <p:sp>
        <p:nvSpPr>
          <p:cNvPr id="7" name="Shape 4"/>
          <p:cNvSpPr/>
          <p:nvPr/>
        </p:nvSpPr>
        <p:spPr>
          <a:xfrm>
            <a:off x="8229600" y="2651760"/>
            <a:ext cx="2926080" cy="2926080"/>
          </a:xfrm>
          <a:prstGeom prst="ellipse">
            <a:avLst/>
          </a:prstGeom>
          <a:solidFill>
            <a:srgbClr val="E3ECFE"/>
          </a:solidFill>
          <a:ln/>
        </p:spPr>
      </p:sp>
      <p:sp>
        <p:nvSpPr>
          <p:cNvPr id="8" name="Shape 5"/>
          <p:cNvSpPr/>
          <p:nvPr/>
        </p:nvSpPr>
        <p:spPr>
          <a:xfrm>
            <a:off x="9189720" y="3611880"/>
            <a:ext cx="1005840" cy="1005840"/>
          </a:xfrm>
          <a:prstGeom prst="ellipse">
            <a:avLst/>
          </a:prstGeom>
          <a:solidFill>
            <a:srgbClr val="1E2761"/>
          </a:solidFill>
          <a:ln/>
          <a:effectLst>
            <a:outerShdw blurRad="76200" dist="25400" dir="2700000" algn="bl" rotWithShape="0">
              <a:srgbClr val="000000">
                <a:alpha val="12000"/>
              </a:srgbClr>
            </a:outerShdw>
          </a:effectLst>
        </p:spPr>
      </p:sp>
      <p:pic>
        <p:nvPicPr>
          <p:cNvPr id="9" name="Image 1" descr="/home/claude/icons/check_FFFFFF.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51238" y="3873398"/>
            <a:ext cx="482803" cy="482803"/>
          </a:xfrm>
          <a:prstGeom prst="rect">
            <a:avLst/>
          </a:prstGeom>
        </p:spPr>
      </p:pic>
      <p:sp>
        <p:nvSpPr>
          <p:cNvPr id="10" name="Text 6"/>
          <p:cNvSpPr/>
          <p:nvPr/>
        </p:nvSpPr>
        <p:spPr>
          <a:xfrm>
            <a:off x="7955280" y="4892040"/>
            <a:ext cx="3474720" cy="1005840"/>
          </a:xfrm>
          <a:prstGeom prst="rect">
            <a:avLst/>
          </a:prstGeom>
          <a:noFill/>
          <a:ln/>
        </p:spPr>
        <p:txBody>
          <a:bodyPr wrap="square" lIns="0" tIns="0" rIns="0" bIns="0" rtlCol="0" anchor="t"/>
          <a:lstStyle/>
          <a:p>
            <a:pPr marL="0" indent="0" algn="ctr">
              <a:buNone/>
            </a:pPr>
            <a:r>
              <a:rPr lang="en-US" sz="1300" i="1" dirty="0">
                <a:solidFill>
                  <a:srgbClr val="1E2761"/>
                </a:solidFill>
                <a:latin typeface="Calibri" pitchFamily="34" charset="0"/>
                <a:ea typeface="Calibri" pitchFamily="34" charset="-122"/>
                <a:cs typeface="Calibri" pitchFamily="34" charset="-120"/>
              </a:rPr>
              <a:t>Claude শুধু উত্তর দেয় না — প্রসঙ্গ বুঝে চিন্তাশীল উত্তর দেয়</a:t>
            </a:r>
            <a:endParaRPr lang="en-US" sz="1300" dirty="0"/>
          </a:p>
        </p:txBody>
      </p:sp>
      <p:sp>
        <p:nvSpPr>
          <p:cNvPr id="11" name="Text 7"/>
          <p:cNvSpPr/>
          <p:nvPr/>
        </p:nvSpPr>
        <p:spPr>
          <a:xfrm>
            <a:off x="548640" y="6473952"/>
            <a:ext cx="6400800" cy="292608"/>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Claude AI: পরিচিতি ও প্রয়োগ</a:t>
            </a:r>
            <a:endParaRPr lang="en-US" sz="900" dirty="0"/>
          </a:p>
        </p:txBody>
      </p:sp>
      <p:sp>
        <p:nvSpPr>
          <p:cNvPr id="12" name="Text 8"/>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900" dirty="0">
                <a:solidFill>
                  <a:srgbClr val="5B6478"/>
                </a:solidFill>
                <a:latin typeface="Calibri" pitchFamily="34" charset="0"/>
                <a:ea typeface="Calibri" pitchFamily="34" charset="-122"/>
                <a:cs typeface="Calibri" pitchFamily="34" charset="-120"/>
              </a:rPr>
              <a:t>8</a:t>
            </a:r>
            <a:endParaRPr lang="en-US" sz="9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1E2761"/>
          </a:solidFill>
          <a:ln/>
          <a:effectLst>
            <a:outerShdw blurRad="76200" dist="25400" dir="2700000" algn="bl" rotWithShape="0">
              <a:srgbClr val="000000">
                <a:alpha val="12000"/>
              </a:srgbClr>
            </a:outerShdw>
          </a:effectLst>
        </p:spPr>
      </p:sp>
      <p:pic>
        <p:nvPicPr>
          <p:cNvPr id="3" name="Image 0" descr="/home/claude/icons/balance_FFFFFF.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722" y="705002"/>
            <a:ext cx="373075" cy="373075"/>
          </a:xfrm>
          <a:prstGeom prst="rect">
            <a:avLst/>
          </a:prstGeom>
        </p:spPr>
      </p:pic>
      <p:sp>
        <p:nvSpPr>
          <p:cNvPr id="4" name="Text 1"/>
          <p:cNvSpPr/>
          <p:nvPr/>
        </p:nvSpPr>
        <p:spPr>
          <a:xfrm>
            <a:off x="1508760" y="457200"/>
            <a:ext cx="10058400" cy="868680"/>
          </a:xfrm>
          <a:prstGeom prst="rect">
            <a:avLst/>
          </a:prstGeom>
          <a:noFill/>
          <a:ln/>
        </p:spPr>
        <p:txBody>
          <a:bodyPr wrap="square" lIns="0" tIns="0" rIns="0" bIns="0" rtlCol="0" anchor="ctr"/>
          <a:lstStyle/>
          <a:p>
            <a:pPr marL="0" indent="0">
              <a:buNone/>
            </a:pPr>
            <a:r>
              <a:rPr lang="en-US" sz="2800" b="1" dirty="0">
                <a:solidFill>
                  <a:srgbClr val="1E2761"/>
                </a:solidFill>
                <a:latin typeface="Bookman Old Style" pitchFamily="34" charset="0"/>
                <a:ea typeface="Bookman Old Style" pitchFamily="34" charset="-122"/>
                <a:cs typeface="Bookman Old Style" pitchFamily="34" charset="-120"/>
              </a:rPr>
              <a:t>Claude বনাম ChatGPT</a:t>
            </a:r>
            <a:endParaRPr lang="en-US" sz="28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548640" y="1600200"/>
          <a:ext cx="11064240" cy="2118360"/>
        </p:xfrm>
        <a:graphic>
          <a:graphicData uri="http://schemas.openxmlformats.org/drawingml/2006/table">
            <a:tbl>
              <a:tblPr/>
              <a:tblGrid>
                <a:gridCol w="2743200"/>
                <a:gridCol w="4206240"/>
                <a:gridCol w="4114800"/>
              </a:tblGrid>
              <a:tr h="0">
                <a:tc>
                  <a:txBody>
                    <a:bodyPr/>
                    <a:lstStyle/>
                    <a:p>
                      <a:pPr marL="0" indent="0" algn="ctr">
                        <a:buNone/>
                      </a:pPr>
                      <a:r>
                        <a:rPr lang="en-US" sz="1400" b="1" dirty="0">
                          <a:solidFill>
                            <a:srgbClr val="FFFFFF"/>
                          </a:solidFill>
                        </a:rPr>
                        <a:t>বিষয়</a:t>
                      </a:r>
                      <a:endParaRPr lang="en-US" sz="14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1E2761"/>
                    </a:solidFill>
                  </a:tcPr>
                </a:tc>
                <a:tc>
                  <a:txBody>
                    <a:bodyPr/>
                    <a:lstStyle/>
                    <a:p>
                      <a:pPr marL="0" indent="0" algn="ctr">
                        <a:buNone/>
                      </a:pPr>
                      <a:r>
                        <a:rPr lang="en-US" sz="1400" b="1" dirty="0">
                          <a:solidFill>
                            <a:srgbClr val="FFFFFF"/>
                          </a:solidFill>
                        </a:rPr>
                        <a:t>Claude</a:t>
                      </a:r>
                      <a:endParaRPr lang="en-US" sz="14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1E2761"/>
                    </a:solidFill>
                  </a:tcPr>
                </a:tc>
                <a:tc>
                  <a:txBody>
                    <a:bodyPr/>
                    <a:lstStyle/>
                    <a:p>
                      <a:pPr marL="0" indent="0" algn="ctr">
                        <a:buNone/>
                      </a:pPr>
                      <a:r>
                        <a:rPr lang="en-US" sz="1400" b="1" dirty="0">
                          <a:solidFill>
                            <a:srgbClr val="FFFFFF"/>
                          </a:solidFill>
                        </a:rPr>
                        <a:t>ChatGPT</a:t>
                      </a:r>
                      <a:endParaRPr lang="en-US" sz="14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1E2761"/>
                    </a:solidFill>
                  </a:tcPr>
                </a:tc>
              </a:tr>
              <a:tr h="0">
                <a:tc>
                  <a:txBody>
                    <a:bodyPr/>
                    <a:lstStyle/>
                    <a:p>
                      <a:pPr marL="0" indent="0" algn="l">
                        <a:buNone/>
                      </a:pPr>
                      <a:r>
                        <a:rPr lang="en-US" sz="1300" dirty="0">
                          <a:solidFill>
                            <a:srgbClr val="1E293B"/>
                          </a:solidFill>
                        </a:rPr>
                        <a:t>নির্মাতা</a:t>
                      </a:r>
                      <a:endParaRPr lang="en-US" sz="13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c>
                  <a:txBody>
                    <a:bodyPr/>
                    <a:lstStyle/>
                    <a:p>
                      <a:pPr marL="0" indent="0" algn="l">
                        <a:buNone/>
                      </a:pPr>
                      <a:r>
                        <a:rPr lang="en-US" sz="1300" dirty="0">
                          <a:solidFill>
                            <a:srgbClr val="1E293B"/>
                          </a:solidFill>
                        </a:rPr>
                        <a:t>Anthropic</a:t>
                      </a:r>
                      <a:endParaRPr lang="en-US" sz="13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c>
                  <a:txBody>
                    <a:bodyPr/>
                    <a:lstStyle/>
                    <a:p>
                      <a:pPr marL="0" indent="0" algn="l">
                        <a:buNone/>
                      </a:pPr>
                      <a:r>
                        <a:rPr lang="en-US" sz="1300" dirty="0">
                          <a:solidFill>
                            <a:srgbClr val="1E293B"/>
                          </a:solidFill>
                        </a:rPr>
                        <a:t>OpenAI</a:t>
                      </a:r>
                      <a:endParaRPr lang="en-US" sz="13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r>
              <a:tr h="0">
                <a:tc>
                  <a:txBody>
                    <a:bodyPr/>
                    <a:lstStyle/>
                    <a:p>
                      <a:pPr marL="0" indent="0" algn="l">
                        <a:buNone/>
                      </a:pPr>
                      <a:r>
                        <a:rPr lang="en-US" sz="1300" dirty="0">
                          <a:solidFill>
                            <a:srgbClr val="1E293B"/>
                          </a:solidFill>
                        </a:rPr>
                        <a:t>লেখার দৈর্ঘ্য বোঝা</a:t>
                      </a:r>
                      <a:endParaRPr lang="en-US" sz="13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c>
                  <a:txBody>
                    <a:bodyPr/>
                    <a:lstStyle/>
                    <a:p>
                      <a:pPr marL="0" indent="0" algn="l">
                        <a:buNone/>
                      </a:pPr>
                      <a:r>
                        <a:rPr lang="en-US" sz="1300" dirty="0">
                          <a:solidFill>
                            <a:srgbClr val="1E293B"/>
                          </a:solidFill>
                        </a:rPr>
                        <a:t>অত্যন্ত দীর্ঘ ডকুমেন্ট বিশ্লেষণে শক্তিশালী</a:t>
                      </a:r>
                      <a:endParaRPr lang="en-US" sz="13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c>
                  <a:txBody>
                    <a:bodyPr/>
                    <a:lstStyle/>
                    <a:p>
                      <a:pPr marL="0" indent="0" algn="l">
                        <a:buNone/>
                      </a:pPr>
                      <a:r>
                        <a:rPr lang="en-US" sz="1300" dirty="0">
                          <a:solidFill>
                            <a:srgbClr val="1E293B"/>
                          </a:solidFill>
                        </a:rPr>
                        <a:t>মধ্যম থেকে দীর্ঘ ডকুমেন্টে সক্ষম</a:t>
                      </a:r>
                      <a:endParaRPr lang="en-US" sz="13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r>
              <a:tr h="0">
                <a:tc>
                  <a:txBody>
                    <a:bodyPr/>
                    <a:lstStyle/>
                    <a:p>
                      <a:pPr marL="0" indent="0" algn="l">
                        <a:buNone/>
                      </a:pPr>
                      <a:r>
                        <a:rPr lang="en-US" sz="1300" dirty="0">
                          <a:solidFill>
                            <a:srgbClr val="1E293B"/>
                          </a:solidFill>
                        </a:rPr>
                        <a:t>লেখার গুণগত মান</a:t>
                      </a:r>
                      <a:endParaRPr lang="en-US" sz="13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c>
                  <a:txBody>
                    <a:bodyPr/>
                    <a:lstStyle/>
                    <a:p>
                      <a:pPr marL="0" indent="0" algn="l">
                        <a:buNone/>
                      </a:pPr>
                      <a:r>
                        <a:rPr lang="en-US" sz="1300" dirty="0">
                          <a:solidFill>
                            <a:srgbClr val="1E293B"/>
                          </a:solidFill>
                        </a:rPr>
                        <a:t>প্রাঞ্জল, সংগঠিত ও প্রসঙ্গ-সচেতন</a:t>
                      </a:r>
                      <a:endParaRPr lang="en-US" sz="13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c>
                  <a:txBody>
                    <a:bodyPr/>
                    <a:lstStyle/>
                    <a:p>
                      <a:pPr marL="0" indent="0" algn="l">
                        <a:buNone/>
                      </a:pPr>
                      <a:r>
                        <a:rPr lang="en-US" sz="1300" dirty="0">
                          <a:solidFill>
                            <a:srgbClr val="1E293B"/>
                          </a:solidFill>
                        </a:rPr>
                        <a:t>সৃজনশীল ও বহুমুখী</a:t>
                      </a:r>
                      <a:endParaRPr lang="en-US" sz="13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r>
              <a:tr h="0">
                <a:tc>
                  <a:txBody>
                    <a:bodyPr/>
                    <a:lstStyle/>
                    <a:p>
                      <a:pPr marL="0" indent="0" algn="l">
                        <a:buNone/>
                      </a:pPr>
                      <a:r>
                        <a:rPr lang="en-US" sz="1300" dirty="0">
                          <a:solidFill>
                            <a:srgbClr val="1E293B"/>
                          </a:solidFill>
                        </a:rPr>
                        <a:t>নিরাপত্তা দর্শন</a:t>
                      </a:r>
                      <a:endParaRPr lang="en-US" sz="13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c>
                  <a:txBody>
                    <a:bodyPr/>
                    <a:lstStyle/>
                    <a:p>
                      <a:pPr marL="0" indent="0" algn="l">
                        <a:buNone/>
                      </a:pPr>
                      <a:r>
                        <a:rPr lang="en-US" sz="1300" dirty="0">
                          <a:solidFill>
                            <a:srgbClr val="1E293B"/>
                          </a:solidFill>
                        </a:rPr>
                        <a:t>'Safety-first' নীতিতে বিশেষভাবে জোর</a:t>
                      </a:r>
                      <a:endParaRPr lang="en-US" sz="13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c>
                  <a:txBody>
                    <a:bodyPr/>
                    <a:lstStyle/>
                    <a:p>
                      <a:pPr marL="0" indent="0" algn="l">
                        <a:buNone/>
                      </a:pPr>
                      <a:r>
                        <a:rPr lang="en-US" sz="1300" dirty="0">
                          <a:solidFill>
                            <a:srgbClr val="1E293B"/>
                          </a:solidFill>
                        </a:rPr>
                        <a:t>ব্যাপক ব্যবহারযোগ্যতার উপর জোর</a:t>
                      </a:r>
                      <a:endParaRPr lang="en-US" sz="13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r>
              <a:tr h="0">
                <a:tc>
                  <a:txBody>
                    <a:bodyPr/>
                    <a:lstStyle/>
                    <a:p>
                      <a:pPr marL="0" indent="0" algn="l">
                        <a:buNone/>
                      </a:pPr>
                      <a:r>
                        <a:rPr lang="en-US" sz="1300" dirty="0">
                          <a:solidFill>
                            <a:srgbClr val="1E293B"/>
                          </a:solidFill>
                        </a:rPr>
                        <a:t>ছবি/ভিডিও তৈরি</a:t>
                      </a:r>
                      <a:endParaRPr lang="en-US" sz="13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c>
                  <a:txBody>
                    <a:bodyPr/>
                    <a:lstStyle/>
                    <a:p>
                      <a:pPr marL="0" indent="0" algn="l">
                        <a:buNone/>
                      </a:pPr>
                      <a:r>
                        <a:rPr lang="en-US" sz="1300" dirty="0">
                          <a:solidFill>
                            <a:srgbClr val="1E293B"/>
                          </a:solidFill>
                        </a:rPr>
                        <a:t>সরাসরি সীমিত</a:t>
                      </a:r>
                      <a:endParaRPr lang="en-US" sz="13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c>
                  <a:txBody>
                    <a:bodyPr/>
                    <a:lstStyle/>
                    <a:p>
                      <a:pPr marL="0" indent="0" algn="l">
                        <a:buNone/>
                      </a:pPr>
                      <a:r>
                        <a:rPr lang="en-US" sz="1300" dirty="0">
                          <a:solidFill>
                            <a:srgbClr val="1E293B"/>
                          </a:solidFill>
                        </a:rPr>
                        <a:t>DALL·E সংযুক্ত থাকায় সহজলভ্য</a:t>
                      </a:r>
                      <a:endParaRPr lang="en-US" sz="13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r>
            </a:tbl>
          </a:graphicData>
        </a:graphic>
      </p:graphicFrame>
      <p:sp>
        <p:nvSpPr>
          <p:cNvPr id="6" name="Text 2"/>
          <p:cNvSpPr/>
          <p:nvPr/>
        </p:nvSpPr>
        <p:spPr>
          <a:xfrm>
            <a:off x="548640" y="6473952"/>
            <a:ext cx="6400800" cy="292608"/>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Claude AI: পরিচিতি ও প্রয়োগ</a:t>
            </a:r>
            <a:endParaRPr lang="en-US" sz="900" dirty="0"/>
          </a:p>
        </p:txBody>
      </p:sp>
      <p:sp>
        <p:nvSpPr>
          <p:cNvPr id="7" name="Text 3"/>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900" dirty="0">
                <a:solidFill>
                  <a:srgbClr val="5B6478"/>
                </a:solidFill>
                <a:latin typeface="Calibri" pitchFamily="34" charset="0"/>
                <a:ea typeface="Calibri" pitchFamily="34" charset="-122"/>
                <a:cs typeface="Calibri" pitchFamily="34" charset="-120"/>
              </a:rPr>
              <a:t>9</a:t>
            </a:r>
            <a:endParaRPr lang="en-US" sz="9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1E2761"/>
          </a:solidFill>
          <a:ln/>
          <a:effectLst>
            <a:outerShdw blurRad="76200" dist="25400" dir="2700000" algn="bl" rotWithShape="0">
              <a:srgbClr val="000000">
                <a:alpha val="12000"/>
              </a:srgbClr>
            </a:outerShdw>
          </a:effectLst>
        </p:spPr>
      </p:sp>
      <p:pic>
        <p:nvPicPr>
          <p:cNvPr id="3" name="Image 0" descr="/home/claude/icons/desktop_FFFFFF.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722" y="705002"/>
            <a:ext cx="373075" cy="373075"/>
          </a:xfrm>
          <a:prstGeom prst="rect">
            <a:avLst/>
          </a:prstGeom>
        </p:spPr>
      </p:pic>
      <p:sp>
        <p:nvSpPr>
          <p:cNvPr id="4" name="Text 1"/>
          <p:cNvSpPr/>
          <p:nvPr/>
        </p:nvSpPr>
        <p:spPr>
          <a:xfrm>
            <a:off x="1508760" y="457200"/>
            <a:ext cx="10058400" cy="868680"/>
          </a:xfrm>
          <a:prstGeom prst="rect">
            <a:avLst/>
          </a:prstGeom>
          <a:noFill/>
          <a:ln/>
        </p:spPr>
        <p:txBody>
          <a:bodyPr wrap="square" lIns="0" tIns="0" rIns="0" bIns="0" rtlCol="0" anchor="ctr"/>
          <a:lstStyle/>
          <a:p>
            <a:pPr marL="0" indent="0">
              <a:buNone/>
            </a:pPr>
            <a:r>
              <a:rPr lang="en-US" sz="3000" b="1" dirty="0">
                <a:solidFill>
                  <a:srgbClr val="1E2761"/>
                </a:solidFill>
                <a:latin typeface="Bookman Old Style" pitchFamily="34" charset="0"/>
                <a:ea typeface="Bookman Old Style" pitchFamily="34" charset="-122"/>
                <a:cs typeface="Bookman Old Style" pitchFamily="34" charset="-120"/>
              </a:rPr>
              <a:t>Claude-এর Interface পরিচিতি</a:t>
            </a:r>
            <a:endParaRPr lang="en-US" sz="3000" dirty="0"/>
          </a:p>
        </p:txBody>
      </p:sp>
      <p:sp>
        <p:nvSpPr>
          <p:cNvPr id="5" name="Shape 2"/>
          <p:cNvSpPr/>
          <p:nvPr/>
        </p:nvSpPr>
        <p:spPr>
          <a:xfrm>
            <a:off x="548640" y="1554480"/>
            <a:ext cx="7223760" cy="4526280"/>
          </a:xfrm>
          <a:prstGeom prst="roundRect">
            <a:avLst>
              <a:gd name="adj" fmla="val 2020"/>
            </a:avLst>
          </a:prstGeom>
          <a:solidFill>
            <a:srgbClr val="EAF0FD"/>
          </a:solidFill>
          <a:ln/>
          <a:effectLst>
            <a:outerShdw blurRad="101600" dist="25400" dir="2700000" algn="bl" rotWithShape="0">
              <a:srgbClr val="000000">
                <a:alpha val="8000"/>
              </a:srgbClr>
            </a:outerShdw>
          </a:effectLst>
        </p:spPr>
      </p:sp>
      <p:sp>
        <p:nvSpPr>
          <p:cNvPr id="6" name="Text 3"/>
          <p:cNvSpPr/>
          <p:nvPr/>
        </p:nvSpPr>
        <p:spPr>
          <a:xfrm>
            <a:off x="868680" y="1783080"/>
            <a:ext cx="6583680" cy="4069080"/>
          </a:xfrm>
          <a:prstGeom prst="rect">
            <a:avLst/>
          </a:prstGeom>
          <a:noFill/>
          <a:ln/>
        </p:spPr>
        <p:txBody>
          <a:bodyPr wrap="square" lIns="0" tIns="0" rIns="0" bIns="0" rtlCol="0" anchor="t"/>
          <a:lstStyle/>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ওয়েবসাইট claude.ai অথবা মোবাইল/ডেস্কটপ অ্যাপ থেকে ব্যবহার করা যায়</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একটি সাধারণ Chat Box-এ প্রশ্ন বা নির্দেশনা (Prompt) লিখলেই উত্তর আসে</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বাম পাশের প্যানেলে আগের সব কথোপকথন (Conversation History) সংরক্ষিত থাকে</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ফাইল বা ছবি Upload করে সরাসরি তা নিয়ে আলোচনা বা বিশ্লেষণ করা যায়</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প্রতিটি নতুন বিষয়ের জন্য নতুন Chat শুরু করাই ভালো অভ্যাস</a:t>
            </a:r>
            <a:endParaRPr lang="en-US" sz="1550" dirty="0"/>
          </a:p>
        </p:txBody>
      </p:sp>
      <p:sp>
        <p:nvSpPr>
          <p:cNvPr id="7" name="Shape 4"/>
          <p:cNvSpPr/>
          <p:nvPr/>
        </p:nvSpPr>
        <p:spPr>
          <a:xfrm>
            <a:off x="8229600" y="2651760"/>
            <a:ext cx="2926080" cy="2926080"/>
          </a:xfrm>
          <a:prstGeom prst="ellipse">
            <a:avLst/>
          </a:prstGeom>
          <a:solidFill>
            <a:srgbClr val="E3ECFE"/>
          </a:solidFill>
          <a:ln/>
        </p:spPr>
      </p:sp>
      <p:sp>
        <p:nvSpPr>
          <p:cNvPr id="8" name="Shape 5"/>
          <p:cNvSpPr/>
          <p:nvPr/>
        </p:nvSpPr>
        <p:spPr>
          <a:xfrm>
            <a:off x="9189720" y="3611880"/>
            <a:ext cx="1005840" cy="1005840"/>
          </a:xfrm>
          <a:prstGeom prst="ellipse">
            <a:avLst/>
          </a:prstGeom>
          <a:solidFill>
            <a:srgbClr val="1E2761"/>
          </a:solidFill>
          <a:ln/>
          <a:effectLst>
            <a:outerShdw blurRad="76200" dist="25400" dir="2700000" algn="bl" rotWithShape="0">
              <a:srgbClr val="000000">
                <a:alpha val="12000"/>
              </a:srgbClr>
            </a:outerShdw>
          </a:effectLst>
        </p:spPr>
      </p:sp>
      <p:pic>
        <p:nvPicPr>
          <p:cNvPr id="9" name="Image 1" descr="/home/claude/icons/keyboard_FFFFFF.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51238" y="3873398"/>
            <a:ext cx="482803" cy="482803"/>
          </a:xfrm>
          <a:prstGeom prst="rect">
            <a:avLst/>
          </a:prstGeom>
        </p:spPr>
      </p:pic>
      <p:sp>
        <p:nvSpPr>
          <p:cNvPr id="10" name="Text 6"/>
          <p:cNvSpPr/>
          <p:nvPr/>
        </p:nvSpPr>
        <p:spPr>
          <a:xfrm>
            <a:off x="7955280" y="4892040"/>
            <a:ext cx="3474720" cy="1005840"/>
          </a:xfrm>
          <a:prstGeom prst="rect">
            <a:avLst/>
          </a:prstGeom>
          <a:noFill/>
          <a:ln/>
        </p:spPr>
        <p:txBody>
          <a:bodyPr wrap="square" lIns="0" tIns="0" rIns="0" bIns="0" rtlCol="0" anchor="t"/>
          <a:lstStyle/>
          <a:p>
            <a:pPr marL="0" indent="0" algn="ctr">
              <a:buNone/>
            </a:pPr>
            <a:r>
              <a:rPr lang="en-US" sz="1300" i="1" dirty="0">
                <a:solidFill>
                  <a:srgbClr val="1E2761"/>
                </a:solidFill>
                <a:latin typeface="Calibri" pitchFamily="34" charset="0"/>
                <a:ea typeface="Calibri" pitchFamily="34" charset="-122"/>
                <a:cs typeface="Calibri" pitchFamily="34" charset="-120"/>
              </a:rPr>
              <a:t>ব্যবহার শুরু করতে প্রয়োজন শুধু একটি ইমেইল অ্যাকাউন্ট</a:t>
            </a:r>
            <a:endParaRPr lang="en-US" sz="1300" dirty="0"/>
          </a:p>
        </p:txBody>
      </p:sp>
      <p:sp>
        <p:nvSpPr>
          <p:cNvPr id="11" name="Text 7"/>
          <p:cNvSpPr/>
          <p:nvPr/>
        </p:nvSpPr>
        <p:spPr>
          <a:xfrm>
            <a:off x="548640" y="6473952"/>
            <a:ext cx="6400800" cy="292608"/>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Claude AI: পরিচিতি ও প্রয়োগ</a:t>
            </a:r>
            <a:endParaRPr lang="en-US" sz="900" dirty="0"/>
          </a:p>
        </p:txBody>
      </p:sp>
      <p:sp>
        <p:nvSpPr>
          <p:cNvPr id="12" name="Text 8"/>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900" dirty="0">
                <a:solidFill>
                  <a:srgbClr val="5B6478"/>
                </a:solidFill>
                <a:latin typeface="Calibri" pitchFamily="34" charset="0"/>
                <a:ea typeface="Calibri" pitchFamily="34" charset="-122"/>
                <a:cs typeface="Calibri" pitchFamily="34" charset="-120"/>
              </a:rPr>
              <a:t>10</a:t>
            </a:r>
            <a:endParaRPr lang="en-US" sz="9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1E2761"/>
          </a:solidFill>
          <a:ln/>
          <a:effectLst>
            <a:outerShdw blurRad="76200" dist="25400" dir="2700000" algn="bl" rotWithShape="0">
              <a:srgbClr val="000000">
                <a:alpha val="12000"/>
              </a:srgbClr>
            </a:outerShdw>
          </a:effectLst>
        </p:spPr>
      </p:sp>
      <p:pic>
        <p:nvPicPr>
          <p:cNvPr id="3" name="Image 0" descr="/home/claude/icons/puzzle_FFFFFF.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722" y="705002"/>
            <a:ext cx="373075" cy="373075"/>
          </a:xfrm>
          <a:prstGeom prst="rect">
            <a:avLst/>
          </a:prstGeom>
        </p:spPr>
      </p:pic>
      <p:sp>
        <p:nvSpPr>
          <p:cNvPr id="4" name="Text 1"/>
          <p:cNvSpPr/>
          <p:nvPr/>
        </p:nvSpPr>
        <p:spPr>
          <a:xfrm>
            <a:off x="1508760" y="457200"/>
            <a:ext cx="10058400" cy="868680"/>
          </a:xfrm>
          <a:prstGeom prst="rect">
            <a:avLst/>
          </a:prstGeom>
          <a:noFill/>
          <a:ln/>
        </p:spPr>
        <p:txBody>
          <a:bodyPr wrap="square" lIns="0" tIns="0" rIns="0" bIns="0" rtlCol="0" anchor="ctr"/>
          <a:lstStyle/>
          <a:p>
            <a:pPr marL="0" indent="0">
              <a:buNone/>
            </a:pPr>
            <a:r>
              <a:rPr lang="en-US" sz="3000" b="1" dirty="0">
                <a:solidFill>
                  <a:srgbClr val="1E2761"/>
                </a:solidFill>
                <a:latin typeface="Bookman Old Style" pitchFamily="34" charset="0"/>
                <a:ea typeface="Bookman Old Style" pitchFamily="34" charset="-122"/>
                <a:cs typeface="Bookman Old Style" pitchFamily="34" charset="-120"/>
              </a:rPr>
              <a:t>Prompt Engineering কী?</a:t>
            </a:r>
            <a:endParaRPr lang="en-US" sz="3000" dirty="0"/>
          </a:p>
        </p:txBody>
      </p:sp>
      <p:sp>
        <p:nvSpPr>
          <p:cNvPr id="5" name="Shape 2"/>
          <p:cNvSpPr/>
          <p:nvPr/>
        </p:nvSpPr>
        <p:spPr>
          <a:xfrm>
            <a:off x="548640" y="1554480"/>
            <a:ext cx="11064240" cy="3977640"/>
          </a:xfrm>
          <a:prstGeom prst="roundRect">
            <a:avLst>
              <a:gd name="adj" fmla="val 2299"/>
            </a:avLst>
          </a:prstGeom>
          <a:solidFill>
            <a:srgbClr val="EAF0FD"/>
          </a:solidFill>
          <a:ln/>
          <a:effectLst>
            <a:outerShdw blurRad="101600" dist="25400" dir="2700000" algn="bl" rotWithShape="0">
              <a:srgbClr val="000000">
                <a:alpha val="8000"/>
              </a:srgbClr>
            </a:outerShdw>
          </a:effectLst>
        </p:spPr>
      </p:sp>
      <p:sp>
        <p:nvSpPr>
          <p:cNvPr id="6" name="Text 3"/>
          <p:cNvSpPr/>
          <p:nvPr/>
        </p:nvSpPr>
        <p:spPr>
          <a:xfrm>
            <a:off x="868680" y="1783080"/>
            <a:ext cx="10424160" cy="3520440"/>
          </a:xfrm>
          <a:prstGeom prst="rect">
            <a:avLst/>
          </a:prstGeom>
          <a:noFill/>
          <a:ln/>
        </p:spPr>
        <p:txBody>
          <a:bodyPr wrap="square" lIns="0" tIns="0" rIns="0" bIns="0" rtlCol="0" anchor="t"/>
          <a:lstStyle/>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Prompt হলো আমরা AI-কে যে নির্দেশনা বা প্রশ্ন লিখে দিই</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Prompt Engineering হলো এমনভাবে নির্দেশনা লেখার কৌশল, যাতে AI থেকে সবচেয়ে সঠিক ও কার্যকর উত্তর পাওয়া যায়</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একই কাজের জন্য ভিন্ন Prompt ভিন্ন মানের ফলাফল দিতে পারে</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ভালো Prompt লেখা শেখা মানেই AI-কে আরও কার্যকরভাবে কাজে লাগানো</a:t>
            </a:r>
            <a:endParaRPr lang="en-US" sz="1550" dirty="0"/>
          </a:p>
        </p:txBody>
      </p:sp>
      <p:sp>
        <p:nvSpPr>
          <p:cNvPr id="7" name="Shape 4"/>
          <p:cNvSpPr/>
          <p:nvPr/>
        </p:nvSpPr>
        <p:spPr>
          <a:xfrm>
            <a:off x="548640" y="5669280"/>
            <a:ext cx="11064240" cy="777240"/>
          </a:xfrm>
          <a:prstGeom prst="roundRect">
            <a:avLst>
              <a:gd name="adj" fmla="val 11765"/>
            </a:avLst>
          </a:prstGeom>
          <a:solidFill>
            <a:srgbClr val="E3ECFE"/>
          </a:solidFill>
          <a:ln/>
        </p:spPr>
      </p:sp>
      <p:pic>
        <p:nvPicPr>
          <p:cNvPr id="8" name="Image 1" descr="/home/claude/icons/mic_2F6FED.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77240" y="5815584"/>
            <a:ext cx="457200" cy="457200"/>
          </a:xfrm>
          <a:prstGeom prst="rect">
            <a:avLst/>
          </a:prstGeom>
        </p:spPr>
      </p:pic>
      <p:sp>
        <p:nvSpPr>
          <p:cNvPr id="9" name="Text 5"/>
          <p:cNvSpPr/>
          <p:nvPr/>
        </p:nvSpPr>
        <p:spPr>
          <a:xfrm>
            <a:off x="1371600" y="5669280"/>
            <a:ext cx="10058400" cy="777240"/>
          </a:xfrm>
          <a:prstGeom prst="rect">
            <a:avLst/>
          </a:prstGeom>
          <a:noFill/>
          <a:ln/>
        </p:spPr>
        <p:txBody>
          <a:bodyPr wrap="square" lIns="0" tIns="0" rIns="0" bIns="0" rtlCol="0" anchor="ctr"/>
          <a:lstStyle/>
          <a:p>
            <a:pPr marL="0" indent="0">
              <a:buNone/>
            </a:pPr>
            <a:r>
              <a:rPr lang="en-US" sz="1350" i="1" dirty="0">
                <a:solidFill>
                  <a:srgbClr val="1E2761"/>
                </a:solidFill>
                <a:latin typeface="Calibri" pitchFamily="34" charset="0"/>
                <a:ea typeface="Calibri" pitchFamily="34" charset="-122"/>
                <a:cs typeface="Calibri" pitchFamily="34" charset="-120"/>
              </a:rPr>
              <a:t>প্রশ্ন করুন: আপনার মতে একটি ভালো Prompt-এর সবচেয়ে গুরুত্বপূর্ণ বৈশিষ্ট্য কী?</a:t>
            </a:r>
            <a:endParaRPr lang="en-US" sz="1350" dirty="0"/>
          </a:p>
        </p:txBody>
      </p:sp>
      <p:sp>
        <p:nvSpPr>
          <p:cNvPr id="10" name="Text 6"/>
          <p:cNvSpPr/>
          <p:nvPr/>
        </p:nvSpPr>
        <p:spPr>
          <a:xfrm>
            <a:off x="548640" y="6473952"/>
            <a:ext cx="6400800" cy="292608"/>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Claude AI: পরিচিতি ও প্রয়োগ</a:t>
            </a:r>
            <a:endParaRPr lang="en-US" sz="900" dirty="0"/>
          </a:p>
        </p:txBody>
      </p:sp>
      <p:sp>
        <p:nvSpPr>
          <p:cNvPr id="11" name="Text 7"/>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900" dirty="0">
                <a:solidFill>
                  <a:srgbClr val="5B6478"/>
                </a:solidFill>
                <a:latin typeface="Calibri" pitchFamily="34" charset="0"/>
                <a:ea typeface="Calibri" pitchFamily="34" charset="-122"/>
                <a:cs typeface="Calibri" pitchFamily="34" charset="-120"/>
              </a:rPr>
              <a:t>11</a:t>
            </a:r>
            <a:endParaRPr lang="en-US" sz="9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1E2761"/>
          </a:solidFill>
          <a:ln/>
          <a:effectLst>
            <a:outerShdw blurRad="76200" dist="25400" dir="2700000" algn="bl" rotWithShape="0">
              <a:srgbClr val="000000">
                <a:alpha val="12000"/>
              </a:srgbClr>
            </a:outerShdw>
          </a:effectLst>
        </p:spPr>
      </p:sp>
      <p:pic>
        <p:nvPicPr>
          <p:cNvPr id="3" name="Image 0" descr="/home/claude/icons/clipboardCheck_FFFFFF.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722" y="705002"/>
            <a:ext cx="373075" cy="373075"/>
          </a:xfrm>
          <a:prstGeom prst="rect">
            <a:avLst/>
          </a:prstGeom>
        </p:spPr>
      </p:pic>
      <p:sp>
        <p:nvSpPr>
          <p:cNvPr id="4" name="Text 1"/>
          <p:cNvSpPr/>
          <p:nvPr/>
        </p:nvSpPr>
        <p:spPr>
          <a:xfrm>
            <a:off x="1508760" y="457200"/>
            <a:ext cx="10058400" cy="868680"/>
          </a:xfrm>
          <a:prstGeom prst="rect">
            <a:avLst/>
          </a:prstGeom>
          <a:noFill/>
          <a:ln/>
        </p:spPr>
        <p:txBody>
          <a:bodyPr wrap="square" lIns="0" tIns="0" rIns="0" bIns="0" rtlCol="0" anchor="ctr"/>
          <a:lstStyle/>
          <a:p>
            <a:pPr marL="0" indent="0">
              <a:buNone/>
            </a:pPr>
            <a:r>
              <a:rPr lang="en-US" sz="3000" b="1" dirty="0">
                <a:solidFill>
                  <a:srgbClr val="1E2761"/>
                </a:solidFill>
                <a:latin typeface="Bookman Old Style" pitchFamily="34" charset="0"/>
                <a:ea typeface="Bookman Old Style" pitchFamily="34" charset="-122"/>
                <a:cs typeface="Bookman Old Style" pitchFamily="34" charset="-120"/>
              </a:rPr>
              <a:t>ভালো Prompt লেখার নিয়ম</a:t>
            </a:r>
            <a:endParaRPr lang="en-US" sz="3000" dirty="0"/>
          </a:p>
        </p:txBody>
      </p:sp>
      <p:sp>
        <p:nvSpPr>
          <p:cNvPr id="5" name="Shape 2"/>
          <p:cNvSpPr/>
          <p:nvPr/>
        </p:nvSpPr>
        <p:spPr>
          <a:xfrm>
            <a:off x="548640" y="1554480"/>
            <a:ext cx="7223760" cy="4526280"/>
          </a:xfrm>
          <a:prstGeom prst="roundRect">
            <a:avLst>
              <a:gd name="adj" fmla="val 2020"/>
            </a:avLst>
          </a:prstGeom>
          <a:solidFill>
            <a:srgbClr val="EAF0FD"/>
          </a:solidFill>
          <a:ln/>
          <a:effectLst>
            <a:outerShdw blurRad="101600" dist="25400" dir="2700000" algn="bl" rotWithShape="0">
              <a:srgbClr val="000000">
                <a:alpha val="8000"/>
              </a:srgbClr>
            </a:outerShdw>
          </a:effectLst>
        </p:spPr>
      </p:sp>
      <p:sp>
        <p:nvSpPr>
          <p:cNvPr id="6" name="Text 3"/>
          <p:cNvSpPr/>
          <p:nvPr/>
        </p:nvSpPr>
        <p:spPr>
          <a:xfrm>
            <a:off x="868680" y="1783080"/>
            <a:ext cx="6583680" cy="4069080"/>
          </a:xfrm>
          <a:prstGeom prst="rect">
            <a:avLst/>
          </a:prstGeom>
          <a:noFill/>
          <a:ln/>
        </p:spPr>
        <p:txBody>
          <a:bodyPr wrap="square" lIns="0" tIns="0" rIns="0" bIns="0" rtlCol="0" anchor="t"/>
          <a:lstStyle/>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স্পষ্ট ও নির্দিষ্ট হোন: কী চান তা সরাসরি বলুন — যেমন বিষয়, দৈর্ঘ্য, ভাষা</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প্রসঙ্গ (Context) দিন: শ্রেণি, বিষয়, স্তর উল্লেখ করুন</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কাঙ্ক্ষিত ফরম্যাট বলুন: তালিকা, টেবিল, অনুচ্ছেদ ইত্যাদি</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ধাপে ধাপে নির্দেশনা দিন জটিল কাজের ক্ষেত্রে</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উদাহরণ: 'দশম শ্রেণির রসায়ন বিষয়ে অম্ল-ক্ষার বিক্রিয়ার উপর ৫টি MCQ প্রশ্ন বাংলায় তৈরি করো, প্রতিটির ৪টি অপশন ও সঠিক উত্তরসহ'</a:t>
            </a:r>
            <a:endParaRPr lang="en-US" sz="1550" dirty="0"/>
          </a:p>
        </p:txBody>
      </p:sp>
      <p:sp>
        <p:nvSpPr>
          <p:cNvPr id="7" name="Shape 4"/>
          <p:cNvSpPr/>
          <p:nvPr/>
        </p:nvSpPr>
        <p:spPr>
          <a:xfrm>
            <a:off x="8229600" y="2651760"/>
            <a:ext cx="2926080" cy="2926080"/>
          </a:xfrm>
          <a:prstGeom prst="ellipse">
            <a:avLst/>
          </a:prstGeom>
          <a:solidFill>
            <a:srgbClr val="E3ECFE"/>
          </a:solidFill>
          <a:ln/>
        </p:spPr>
      </p:sp>
      <p:sp>
        <p:nvSpPr>
          <p:cNvPr id="8" name="Shape 5"/>
          <p:cNvSpPr/>
          <p:nvPr/>
        </p:nvSpPr>
        <p:spPr>
          <a:xfrm>
            <a:off x="9189720" y="3611880"/>
            <a:ext cx="1005840" cy="1005840"/>
          </a:xfrm>
          <a:prstGeom prst="ellipse">
            <a:avLst/>
          </a:prstGeom>
          <a:solidFill>
            <a:srgbClr val="1E2761"/>
          </a:solidFill>
          <a:ln/>
          <a:effectLst>
            <a:outerShdw blurRad="76200" dist="25400" dir="2700000" algn="bl" rotWithShape="0">
              <a:srgbClr val="000000">
                <a:alpha val="12000"/>
              </a:srgbClr>
            </a:outerShdw>
          </a:effectLst>
        </p:spPr>
      </p:sp>
      <p:pic>
        <p:nvPicPr>
          <p:cNvPr id="9" name="Image 1" descr="/home/claude/icons/list_FFFFFF.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51238" y="3873398"/>
            <a:ext cx="482803" cy="482803"/>
          </a:xfrm>
          <a:prstGeom prst="rect">
            <a:avLst/>
          </a:prstGeom>
        </p:spPr>
      </p:pic>
      <p:sp>
        <p:nvSpPr>
          <p:cNvPr id="10" name="Text 6"/>
          <p:cNvSpPr/>
          <p:nvPr/>
        </p:nvSpPr>
        <p:spPr>
          <a:xfrm>
            <a:off x="7955280" y="4892040"/>
            <a:ext cx="3474720" cy="1005840"/>
          </a:xfrm>
          <a:prstGeom prst="rect">
            <a:avLst/>
          </a:prstGeom>
          <a:noFill/>
          <a:ln/>
        </p:spPr>
        <p:txBody>
          <a:bodyPr wrap="square" lIns="0" tIns="0" rIns="0" bIns="0" rtlCol="0" anchor="t"/>
          <a:lstStyle/>
          <a:p>
            <a:pPr marL="0" indent="0" algn="ctr">
              <a:buNone/>
            </a:pPr>
            <a:r>
              <a:rPr lang="en-US" sz="1300" i="1" dirty="0">
                <a:solidFill>
                  <a:srgbClr val="1E2761"/>
                </a:solidFill>
                <a:latin typeface="Calibri" pitchFamily="34" charset="0"/>
                <a:ea typeface="Calibri" pitchFamily="34" charset="-122"/>
                <a:cs typeface="Calibri" pitchFamily="34" charset="-120"/>
              </a:rPr>
              <a:t>সূত্র: Context + Task + Format + Tone = কার্যকর Prompt</a:t>
            </a:r>
            <a:endParaRPr lang="en-US" sz="1300" dirty="0"/>
          </a:p>
        </p:txBody>
      </p:sp>
      <p:sp>
        <p:nvSpPr>
          <p:cNvPr id="11" name="Text 7"/>
          <p:cNvSpPr/>
          <p:nvPr/>
        </p:nvSpPr>
        <p:spPr>
          <a:xfrm>
            <a:off x="548640" y="6473952"/>
            <a:ext cx="6400800" cy="292608"/>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Claude AI: পরিচিতি ও প্রয়োগ</a:t>
            </a:r>
            <a:endParaRPr lang="en-US" sz="900" dirty="0"/>
          </a:p>
        </p:txBody>
      </p:sp>
      <p:sp>
        <p:nvSpPr>
          <p:cNvPr id="12" name="Text 8"/>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900" dirty="0">
                <a:solidFill>
                  <a:srgbClr val="5B6478"/>
                </a:solidFill>
                <a:latin typeface="Calibri" pitchFamily="34" charset="0"/>
                <a:ea typeface="Calibri" pitchFamily="34" charset="-122"/>
                <a:cs typeface="Calibri" pitchFamily="34" charset="-120"/>
              </a:rPr>
              <a:t>12</a:t>
            </a:r>
            <a:endParaRPr lang="en-US" sz="9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1E2761"/>
          </a:solidFill>
          <a:ln/>
          <a:effectLst>
            <a:outerShdw blurRad="76200" dist="25400" dir="2700000" algn="bl" rotWithShape="0">
              <a:srgbClr val="000000">
                <a:alpha val="12000"/>
              </a:srgbClr>
            </a:outerShdw>
          </a:effectLst>
        </p:spPr>
      </p:sp>
      <p:pic>
        <p:nvPicPr>
          <p:cNvPr id="3" name="Image 0" descr="/home/claude/icons/balance_FFFFFF.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722" y="705002"/>
            <a:ext cx="373075" cy="373075"/>
          </a:xfrm>
          <a:prstGeom prst="rect">
            <a:avLst/>
          </a:prstGeom>
        </p:spPr>
      </p:pic>
      <p:sp>
        <p:nvSpPr>
          <p:cNvPr id="4" name="Text 1"/>
          <p:cNvSpPr/>
          <p:nvPr/>
        </p:nvSpPr>
        <p:spPr>
          <a:xfrm>
            <a:off x="1508760" y="457200"/>
            <a:ext cx="10058400" cy="868680"/>
          </a:xfrm>
          <a:prstGeom prst="rect">
            <a:avLst/>
          </a:prstGeom>
          <a:noFill/>
          <a:ln/>
        </p:spPr>
        <p:txBody>
          <a:bodyPr wrap="square" lIns="0" tIns="0" rIns="0" bIns="0" rtlCol="0" anchor="ctr"/>
          <a:lstStyle/>
          <a:p>
            <a:pPr marL="0" indent="0">
              <a:buNone/>
            </a:pPr>
            <a:r>
              <a:rPr lang="en-US" sz="2800" b="1" dirty="0">
                <a:solidFill>
                  <a:srgbClr val="1E2761"/>
                </a:solidFill>
                <a:latin typeface="Bookman Old Style" pitchFamily="34" charset="0"/>
                <a:ea typeface="Bookman Old Style" pitchFamily="34" charset="-122"/>
                <a:cs typeface="Bookman Old Style" pitchFamily="34" charset="-120"/>
              </a:rPr>
              <a:t>খারাপ Prompt বনাম ভালো Prompt</a:t>
            </a:r>
            <a:endParaRPr lang="en-US" sz="2800" dirty="0"/>
          </a:p>
        </p:txBody>
      </p:sp>
      <p:sp>
        <p:nvSpPr>
          <p:cNvPr id="5" name="Shape 2"/>
          <p:cNvSpPr/>
          <p:nvPr/>
        </p:nvSpPr>
        <p:spPr>
          <a:xfrm>
            <a:off x="548640" y="1600200"/>
            <a:ext cx="5349240" cy="4526280"/>
          </a:xfrm>
          <a:prstGeom prst="roundRect">
            <a:avLst>
              <a:gd name="adj" fmla="val 2020"/>
            </a:avLst>
          </a:prstGeom>
          <a:solidFill>
            <a:srgbClr val="FCEBEA"/>
          </a:solidFill>
          <a:ln/>
          <a:effectLst>
            <a:outerShdw blurRad="76200" dist="25400" dir="2700000" algn="bl" rotWithShape="0">
              <a:srgbClr val="000000">
                <a:alpha val="8000"/>
              </a:srgbClr>
            </a:outerShdw>
          </a:effectLst>
        </p:spPr>
      </p:sp>
      <p:pic>
        <p:nvPicPr>
          <p:cNvPr id="6" name="Image 1" descr="/home/claude/icons/times_1E2761.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2960" y="1828800"/>
            <a:ext cx="457200" cy="457200"/>
          </a:xfrm>
          <a:prstGeom prst="rect">
            <a:avLst/>
          </a:prstGeom>
        </p:spPr>
      </p:pic>
      <p:sp>
        <p:nvSpPr>
          <p:cNvPr id="7" name="Text 3"/>
          <p:cNvSpPr/>
          <p:nvPr/>
        </p:nvSpPr>
        <p:spPr>
          <a:xfrm>
            <a:off x="1417320" y="1783080"/>
            <a:ext cx="4206240" cy="502920"/>
          </a:xfrm>
          <a:prstGeom prst="rect">
            <a:avLst/>
          </a:prstGeom>
          <a:noFill/>
          <a:ln/>
        </p:spPr>
        <p:txBody>
          <a:bodyPr wrap="square" lIns="0" tIns="0" rIns="0" bIns="0" rtlCol="0" anchor="ctr"/>
          <a:lstStyle/>
          <a:p>
            <a:pPr marL="0" indent="0">
              <a:buNone/>
            </a:pPr>
            <a:r>
              <a:rPr lang="en-US" sz="1700" b="1" dirty="0">
                <a:solidFill>
                  <a:srgbClr val="C0392B"/>
                </a:solidFill>
                <a:latin typeface="Calibri" pitchFamily="34" charset="0"/>
                <a:ea typeface="Calibri" pitchFamily="34" charset="-122"/>
                <a:cs typeface="Calibri" pitchFamily="34" charset="-120"/>
              </a:rPr>
              <a:t>দুর্বল Prompt</a:t>
            </a:r>
            <a:endParaRPr lang="en-US" sz="1700" dirty="0"/>
          </a:p>
        </p:txBody>
      </p:sp>
      <p:sp>
        <p:nvSpPr>
          <p:cNvPr id="8" name="Text 4"/>
          <p:cNvSpPr/>
          <p:nvPr/>
        </p:nvSpPr>
        <p:spPr>
          <a:xfrm>
            <a:off x="868680" y="2423160"/>
            <a:ext cx="4709160" cy="3566160"/>
          </a:xfrm>
          <a:prstGeom prst="rect">
            <a:avLst/>
          </a:prstGeom>
          <a:noFill/>
          <a:ln/>
        </p:spPr>
        <p:txBody>
          <a:bodyPr wrap="square" lIns="0" tIns="0" rIns="0" bIns="0" rtlCol="0" anchor="t"/>
          <a:lstStyle/>
          <a:p>
            <a:pPr marL="342900" indent="-342900">
              <a:spcAft>
                <a:spcPts val="1000"/>
              </a:spcAft>
              <a:buSzPct val="100000"/>
              <a:buChar char="●"/>
            </a:pPr>
            <a:r>
              <a:rPr lang="en-US" sz="1400" dirty="0">
                <a:solidFill>
                  <a:srgbClr val="1E293B"/>
                </a:solidFill>
                <a:latin typeface="Calibri" pitchFamily="34" charset="0"/>
                <a:ea typeface="Calibri" pitchFamily="34" charset="-122"/>
                <a:cs typeface="Calibri" pitchFamily="34" charset="-120"/>
              </a:rPr>
              <a:t>"রসায়ন সম্পর্কে কিছু লেখো"</a:t>
            </a:r>
            <a:endParaRPr lang="en-US" sz="1400" dirty="0"/>
          </a:p>
          <a:p>
            <a:pPr marL="342900" indent="-342900">
              <a:spcAft>
                <a:spcPts val="1000"/>
              </a:spcAft>
              <a:buSzPct val="100000"/>
              <a:buChar char="●"/>
            </a:pPr>
            <a:r>
              <a:rPr lang="en-US" sz="1400" dirty="0">
                <a:solidFill>
                  <a:srgbClr val="1E293B"/>
                </a:solidFill>
                <a:latin typeface="Calibri" pitchFamily="34" charset="0"/>
                <a:ea typeface="Calibri" pitchFamily="34" charset="-122"/>
                <a:cs typeface="Calibri" pitchFamily="34" charset="-120"/>
              </a:rPr>
              <a:t>কোনো শ্রেণি, স্তর বা দৈর্ঘ্য উল্লেখ নেই</a:t>
            </a:r>
            <a:endParaRPr lang="en-US" sz="1400" dirty="0"/>
          </a:p>
          <a:p>
            <a:pPr marL="342900" indent="-342900">
              <a:spcAft>
                <a:spcPts val="1000"/>
              </a:spcAft>
              <a:buSzPct val="100000"/>
              <a:buChar char="●"/>
            </a:pPr>
            <a:r>
              <a:rPr lang="en-US" sz="1400" dirty="0">
                <a:solidFill>
                  <a:srgbClr val="1E293B"/>
                </a:solidFill>
                <a:latin typeface="Calibri" pitchFamily="34" charset="0"/>
                <a:ea typeface="Calibri" pitchFamily="34" charset="-122"/>
                <a:cs typeface="Calibri" pitchFamily="34" charset="-120"/>
              </a:rPr>
              <a:t>ফলাফল: অস্পষ্ট, সাধারণ ও অপ্রাসঙ্গিক উত্তর</a:t>
            </a:r>
            <a:endParaRPr lang="en-US" sz="1400" dirty="0"/>
          </a:p>
        </p:txBody>
      </p:sp>
      <p:sp>
        <p:nvSpPr>
          <p:cNvPr id="9" name="Shape 5"/>
          <p:cNvSpPr/>
          <p:nvPr/>
        </p:nvSpPr>
        <p:spPr>
          <a:xfrm>
            <a:off x="6263640" y="1600200"/>
            <a:ext cx="5349240" cy="4526280"/>
          </a:xfrm>
          <a:prstGeom prst="roundRect">
            <a:avLst>
              <a:gd name="adj" fmla="val 2020"/>
            </a:avLst>
          </a:prstGeom>
          <a:solidFill>
            <a:srgbClr val="E6F5EE"/>
          </a:solidFill>
          <a:ln/>
          <a:effectLst>
            <a:outerShdw blurRad="76200" dist="25400" dir="2700000" algn="bl" rotWithShape="0">
              <a:srgbClr val="000000">
                <a:alpha val="8000"/>
              </a:srgbClr>
            </a:outerShdw>
          </a:effectLst>
        </p:spPr>
      </p:sp>
      <p:pic>
        <p:nvPicPr>
          <p:cNvPr id="10" name="Image 2" descr="/home/claude/icons/check_1E2761.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537960" y="1828800"/>
            <a:ext cx="457200" cy="457200"/>
          </a:xfrm>
          <a:prstGeom prst="rect">
            <a:avLst/>
          </a:prstGeom>
        </p:spPr>
      </p:pic>
      <p:sp>
        <p:nvSpPr>
          <p:cNvPr id="11" name="Text 6"/>
          <p:cNvSpPr/>
          <p:nvPr/>
        </p:nvSpPr>
        <p:spPr>
          <a:xfrm>
            <a:off x="7132320" y="1783080"/>
            <a:ext cx="4206240" cy="502920"/>
          </a:xfrm>
          <a:prstGeom prst="rect">
            <a:avLst/>
          </a:prstGeom>
          <a:noFill/>
          <a:ln/>
        </p:spPr>
        <p:txBody>
          <a:bodyPr wrap="square" lIns="0" tIns="0" rIns="0" bIns="0" rtlCol="0" anchor="ctr"/>
          <a:lstStyle/>
          <a:p>
            <a:pPr marL="0" indent="0">
              <a:buNone/>
            </a:pPr>
            <a:r>
              <a:rPr lang="en-US" sz="1700" b="1" dirty="0">
                <a:solidFill>
                  <a:srgbClr val="0E8F5F"/>
                </a:solidFill>
                <a:latin typeface="Calibri" pitchFamily="34" charset="0"/>
                <a:ea typeface="Calibri" pitchFamily="34" charset="-122"/>
                <a:cs typeface="Calibri" pitchFamily="34" charset="-120"/>
              </a:rPr>
              <a:t>কার্যকর Prompt</a:t>
            </a:r>
            <a:endParaRPr lang="en-US" sz="1700" dirty="0"/>
          </a:p>
        </p:txBody>
      </p:sp>
      <p:sp>
        <p:nvSpPr>
          <p:cNvPr id="12" name="Text 7"/>
          <p:cNvSpPr/>
          <p:nvPr/>
        </p:nvSpPr>
        <p:spPr>
          <a:xfrm>
            <a:off x="6583680" y="2423160"/>
            <a:ext cx="4709160" cy="3566160"/>
          </a:xfrm>
          <a:prstGeom prst="rect">
            <a:avLst/>
          </a:prstGeom>
          <a:noFill/>
          <a:ln/>
        </p:spPr>
        <p:txBody>
          <a:bodyPr wrap="square" lIns="0" tIns="0" rIns="0" bIns="0" rtlCol="0" anchor="t"/>
          <a:lstStyle/>
          <a:p>
            <a:pPr marL="342900" indent="-342900">
              <a:spcAft>
                <a:spcPts val="1000"/>
              </a:spcAft>
              <a:buSzPct val="100000"/>
              <a:buChar char="●"/>
            </a:pPr>
            <a:r>
              <a:rPr lang="en-US" sz="1400" dirty="0">
                <a:solidFill>
                  <a:srgbClr val="1E293B"/>
                </a:solidFill>
                <a:latin typeface="Calibri" pitchFamily="34" charset="0"/>
                <a:ea typeface="Calibri" pitchFamily="34" charset="-122"/>
                <a:cs typeface="Calibri" pitchFamily="34" charset="-120"/>
              </a:rPr>
              <a:t>"নবম শ্রেণির শিক্ষার্থীদের জন্য মোলার ঘনমাত্রা (Molarity) বিষয়ে ২০০ শব্দের সহজ বাংলা ব্যাখ্যা লেখো, একটি উদাহরণসহ"</a:t>
            </a:r>
            <a:endParaRPr lang="en-US" sz="1400" dirty="0"/>
          </a:p>
          <a:p>
            <a:pPr marL="342900" indent="-342900">
              <a:spcAft>
                <a:spcPts val="1000"/>
              </a:spcAft>
              <a:buSzPct val="100000"/>
              <a:buChar char="●"/>
            </a:pPr>
            <a:r>
              <a:rPr lang="en-US" sz="1400" dirty="0">
                <a:solidFill>
                  <a:srgbClr val="1E293B"/>
                </a:solidFill>
                <a:latin typeface="Calibri" pitchFamily="34" charset="0"/>
                <a:ea typeface="Calibri" pitchFamily="34" charset="-122"/>
                <a:cs typeface="Calibri" pitchFamily="34" charset="-120"/>
              </a:rPr>
              <a:t>স্পষ্ট শ্রেণি, বিষয়, দৈর্ঘ্য ও ভাষা উল্লেখ আছে</a:t>
            </a:r>
            <a:endParaRPr lang="en-US" sz="1400" dirty="0"/>
          </a:p>
          <a:p>
            <a:pPr marL="342900" indent="-342900">
              <a:spcAft>
                <a:spcPts val="1000"/>
              </a:spcAft>
              <a:buSzPct val="100000"/>
              <a:buChar char="●"/>
            </a:pPr>
            <a:r>
              <a:rPr lang="en-US" sz="1400" dirty="0">
                <a:solidFill>
                  <a:srgbClr val="1E293B"/>
                </a:solidFill>
                <a:latin typeface="Calibri" pitchFamily="34" charset="0"/>
                <a:ea typeface="Calibri" pitchFamily="34" charset="-122"/>
                <a:cs typeface="Calibri" pitchFamily="34" charset="-120"/>
              </a:rPr>
              <a:t>ফলাফল: সুনির্দিষ্ট, ব্যবহারযোগ্য ও শ্রেণি-উপযোগী উত্তর</a:t>
            </a:r>
            <a:endParaRPr lang="en-US" sz="1400" dirty="0"/>
          </a:p>
        </p:txBody>
      </p:sp>
      <p:sp>
        <p:nvSpPr>
          <p:cNvPr id="13" name="Text 8"/>
          <p:cNvSpPr/>
          <p:nvPr/>
        </p:nvSpPr>
        <p:spPr>
          <a:xfrm>
            <a:off x="548640" y="6473952"/>
            <a:ext cx="6400800" cy="292608"/>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Claude AI: পরিচিতি ও প্রয়োগ</a:t>
            </a:r>
            <a:endParaRPr lang="en-US" sz="900" dirty="0"/>
          </a:p>
        </p:txBody>
      </p:sp>
      <p:sp>
        <p:nvSpPr>
          <p:cNvPr id="14" name="Text 9"/>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900" dirty="0">
                <a:solidFill>
                  <a:srgbClr val="5B6478"/>
                </a:solidFill>
                <a:latin typeface="Calibri" pitchFamily="34" charset="0"/>
                <a:ea typeface="Calibri" pitchFamily="34" charset="-122"/>
                <a:cs typeface="Calibri" pitchFamily="34" charset="-120"/>
              </a:rPr>
              <a:t>13</a:t>
            </a:r>
            <a:endParaRPr lang="en-US" sz="9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1E2761"/>
          </a:solidFill>
          <a:ln/>
          <a:effectLst>
            <a:outerShdw blurRad="76200" dist="25400" dir="2700000" algn="bl" rotWithShape="0">
              <a:srgbClr val="000000">
                <a:alpha val="12000"/>
              </a:srgbClr>
            </a:outerShdw>
          </a:effectLst>
        </p:spPr>
      </p:sp>
      <p:pic>
        <p:nvPicPr>
          <p:cNvPr id="3" name="Image 0" descr="/home/claude/icons/play_FFFFFF.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722" y="705002"/>
            <a:ext cx="373075" cy="373075"/>
          </a:xfrm>
          <a:prstGeom prst="rect">
            <a:avLst/>
          </a:prstGeom>
        </p:spPr>
      </p:pic>
      <p:sp>
        <p:nvSpPr>
          <p:cNvPr id="4" name="Text 1"/>
          <p:cNvSpPr/>
          <p:nvPr/>
        </p:nvSpPr>
        <p:spPr>
          <a:xfrm>
            <a:off x="1508760" y="457200"/>
            <a:ext cx="10058400" cy="868680"/>
          </a:xfrm>
          <a:prstGeom prst="rect">
            <a:avLst/>
          </a:prstGeom>
          <a:noFill/>
          <a:ln/>
        </p:spPr>
        <p:txBody>
          <a:bodyPr wrap="square" lIns="0" tIns="0" rIns="0" bIns="0" rtlCol="0" anchor="ctr"/>
          <a:lstStyle/>
          <a:p>
            <a:pPr marL="0" indent="0">
              <a:buNone/>
            </a:pPr>
            <a:r>
              <a:rPr lang="en-US" sz="3000" b="1" dirty="0">
                <a:solidFill>
                  <a:srgbClr val="1E2761"/>
                </a:solidFill>
                <a:latin typeface="Bookman Old Style" pitchFamily="34" charset="0"/>
                <a:ea typeface="Bookman Old Style" pitchFamily="34" charset="-122"/>
                <a:cs typeface="Bookman Old Style" pitchFamily="34" charset="-120"/>
              </a:rPr>
              <a:t>লাইভ Demo</a:t>
            </a:r>
            <a:endParaRPr lang="en-US" sz="3000" dirty="0"/>
          </a:p>
        </p:txBody>
      </p:sp>
      <p:sp>
        <p:nvSpPr>
          <p:cNvPr id="5" name="Shape 2"/>
          <p:cNvSpPr/>
          <p:nvPr/>
        </p:nvSpPr>
        <p:spPr>
          <a:xfrm>
            <a:off x="548640" y="1554480"/>
            <a:ext cx="11064240" cy="3977640"/>
          </a:xfrm>
          <a:prstGeom prst="roundRect">
            <a:avLst>
              <a:gd name="adj" fmla="val 2299"/>
            </a:avLst>
          </a:prstGeom>
          <a:solidFill>
            <a:srgbClr val="EAF0FD"/>
          </a:solidFill>
          <a:ln/>
          <a:effectLst>
            <a:outerShdw blurRad="101600" dist="25400" dir="2700000" algn="bl" rotWithShape="0">
              <a:srgbClr val="000000">
                <a:alpha val="8000"/>
              </a:srgbClr>
            </a:outerShdw>
          </a:effectLst>
        </p:spPr>
      </p:sp>
      <p:sp>
        <p:nvSpPr>
          <p:cNvPr id="6" name="Text 3"/>
          <p:cNvSpPr/>
          <p:nvPr/>
        </p:nvSpPr>
        <p:spPr>
          <a:xfrm>
            <a:off x="868680" y="1783080"/>
            <a:ext cx="10424160" cy="3520440"/>
          </a:xfrm>
          <a:prstGeom prst="rect">
            <a:avLst/>
          </a:prstGeom>
          <a:noFill/>
          <a:ln/>
        </p:spPr>
        <p:txBody>
          <a:bodyPr wrap="square" lIns="0" tIns="0" rIns="0" bIns="0" rtlCol="0" anchor="t"/>
          <a:lstStyle/>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এখন আমরা সরাসরি Claude-এ একটি Prompt চালিয়ে দেখব</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Prompt: "বাংলাদেশের মুক্তিযুদ্ধ ২০০ শব্দে ব্যাখ্যা কর, দশম শ্রেণির শিক্ষার্থীদের উপযোগী করে"</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লক্ষ্য করুন Claude কীভাবে দৈর্ঘ্য, ভাষা ও শ্রোতা বিবেচনা করে উত্তর সাজায়</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উত্তর পাওয়ার পর আমরা আরও Follow-up প্রশ্ন করে দেখব কীভাবে কথোপকথন চালিয়ে যাওয়া যায়</a:t>
            </a:r>
            <a:endParaRPr lang="en-US" sz="1550" dirty="0"/>
          </a:p>
        </p:txBody>
      </p:sp>
      <p:sp>
        <p:nvSpPr>
          <p:cNvPr id="7" name="Shape 4"/>
          <p:cNvSpPr/>
          <p:nvPr/>
        </p:nvSpPr>
        <p:spPr>
          <a:xfrm>
            <a:off x="548640" y="5669280"/>
            <a:ext cx="11064240" cy="777240"/>
          </a:xfrm>
          <a:prstGeom prst="roundRect">
            <a:avLst>
              <a:gd name="adj" fmla="val 11765"/>
            </a:avLst>
          </a:prstGeom>
          <a:solidFill>
            <a:srgbClr val="E3ECFE"/>
          </a:solidFill>
          <a:ln/>
        </p:spPr>
      </p:sp>
      <p:pic>
        <p:nvPicPr>
          <p:cNvPr id="8" name="Image 1" descr="/home/claude/icons/mic_2F6FED.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77240" y="5815584"/>
            <a:ext cx="457200" cy="457200"/>
          </a:xfrm>
          <a:prstGeom prst="rect">
            <a:avLst/>
          </a:prstGeom>
        </p:spPr>
      </p:pic>
      <p:sp>
        <p:nvSpPr>
          <p:cNvPr id="9" name="Text 5"/>
          <p:cNvSpPr/>
          <p:nvPr/>
        </p:nvSpPr>
        <p:spPr>
          <a:xfrm>
            <a:off x="1371600" y="5669280"/>
            <a:ext cx="10058400" cy="777240"/>
          </a:xfrm>
          <a:prstGeom prst="rect">
            <a:avLst/>
          </a:prstGeom>
          <a:noFill/>
          <a:ln/>
        </p:spPr>
        <p:txBody>
          <a:bodyPr wrap="square" lIns="0" tIns="0" rIns="0" bIns="0" rtlCol="0" anchor="ctr"/>
          <a:lstStyle/>
          <a:p>
            <a:pPr marL="0" indent="0">
              <a:buNone/>
            </a:pPr>
            <a:r>
              <a:rPr lang="en-US" sz="1350" i="1" dirty="0">
                <a:solidFill>
                  <a:srgbClr val="1E2761"/>
                </a:solidFill>
                <a:latin typeface="Calibri" pitchFamily="34" charset="0"/>
                <a:ea typeface="Calibri" pitchFamily="34" charset="-122"/>
                <a:cs typeface="Calibri" pitchFamily="34" charset="-120"/>
              </a:rPr>
              <a:t>সরাসরি স্ক্রিনে দেখানো হবে — সবাই মনোযোগ দিয়ে লক্ষ করুন Prompt ও উত্তরের সম্পর্ক</a:t>
            </a:r>
            <a:endParaRPr lang="en-US" sz="1350" dirty="0"/>
          </a:p>
        </p:txBody>
      </p:sp>
      <p:sp>
        <p:nvSpPr>
          <p:cNvPr id="10" name="Text 6"/>
          <p:cNvSpPr/>
          <p:nvPr/>
        </p:nvSpPr>
        <p:spPr>
          <a:xfrm>
            <a:off x="548640" y="6473952"/>
            <a:ext cx="6400800" cy="292608"/>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Claude AI: পরিচিতি ও প্রয়োগ</a:t>
            </a:r>
            <a:endParaRPr lang="en-US" sz="900" dirty="0"/>
          </a:p>
        </p:txBody>
      </p:sp>
      <p:sp>
        <p:nvSpPr>
          <p:cNvPr id="11" name="Text 7"/>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900" dirty="0">
                <a:solidFill>
                  <a:srgbClr val="5B6478"/>
                </a:solidFill>
                <a:latin typeface="Calibri" pitchFamily="34" charset="0"/>
                <a:ea typeface="Calibri" pitchFamily="34" charset="-122"/>
                <a:cs typeface="Calibri" pitchFamily="34" charset="-120"/>
              </a:rPr>
              <a:t>14</a:t>
            </a:r>
            <a:endParaRPr lang="en-US" sz="9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1E2761"/>
          </a:solidFill>
          <a:ln/>
          <a:effectLst>
            <a:outerShdw blurRad="76200" dist="25400" dir="2700000" algn="bl" rotWithShape="0">
              <a:srgbClr val="000000">
                <a:alpha val="12000"/>
              </a:srgbClr>
            </a:outerShdw>
          </a:effectLst>
        </p:spPr>
      </p:sp>
      <p:pic>
        <p:nvPicPr>
          <p:cNvPr id="3" name="Image 0" descr="/home/claude/icons/teacher_FFFFFF.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722" y="705002"/>
            <a:ext cx="373075" cy="373075"/>
          </a:xfrm>
          <a:prstGeom prst="rect">
            <a:avLst/>
          </a:prstGeom>
        </p:spPr>
      </p:pic>
      <p:sp>
        <p:nvSpPr>
          <p:cNvPr id="4" name="Text 1"/>
          <p:cNvSpPr/>
          <p:nvPr/>
        </p:nvSpPr>
        <p:spPr>
          <a:xfrm>
            <a:off x="1508760" y="457200"/>
            <a:ext cx="10058400" cy="868680"/>
          </a:xfrm>
          <a:prstGeom prst="rect">
            <a:avLst/>
          </a:prstGeom>
          <a:noFill/>
          <a:ln/>
        </p:spPr>
        <p:txBody>
          <a:bodyPr wrap="square" lIns="0" tIns="0" rIns="0" bIns="0" rtlCol="0" anchor="ctr"/>
          <a:lstStyle/>
          <a:p>
            <a:pPr marL="0" indent="0">
              <a:buNone/>
            </a:pPr>
            <a:r>
              <a:rPr lang="en-US" sz="3000" b="1" dirty="0">
                <a:solidFill>
                  <a:srgbClr val="1E2761"/>
                </a:solidFill>
                <a:latin typeface="Bookman Old Style" pitchFamily="34" charset="0"/>
                <a:ea typeface="Bookman Old Style" pitchFamily="34" charset="-122"/>
                <a:cs typeface="Bookman Old Style" pitchFamily="34" charset="-120"/>
              </a:rPr>
              <a:t>শিক্ষকের কাজে Claude</a:t>
            </a:r>
            <a:endParaRPr lang="en-US" sz="3000" dirty="0"/>
          </a:p>
        </p:txBody>
      </p:sp>
      <p:sp>
        <p:nvSpPr>
          <p:cNvPr id="5" name="Shape 2"/>
          <p:cNvSpPr/>
          <p:nvPr/>
        </p:nvSpPr>
        <p:spPr>
          <a:xfrm>
            <a:off x="548640" y="1554480"/>
            <a:ext cx="7223760" cy="4526280"/>
          </a:xfrm>
          <a:prstGeom prst="roundRect">
            <a:avLst>
              <a:gd name="adj" fmla="val 2020"/>
            </a:avLst>
          </a:prstGeom>
          <a:solidFill>
            <a:srgbClr val="EAF0FD"/>
          </a:solidFill>
          <a:ln/>
          <a:effectLst>
            <a:outerShdw blurRad="101600" dist="25400" dir="2700000" algn="bl" rotWithShape="0">
              <a:srgbClr val="000000">
                <a:alpha val="8000"/>
              </a:srgbClr>
            </a:outerShdw>
          </a:effectLst>
        </p:spPr>
      </p:sp>
      <p:sp>
        <p:nvSpPr>
          <p:cNvPr id="6" name="Text 3"/>
          <p:cNvSpPr/>
          <p:nvPr/>
        </p:nvSpPr>
        <p:spPr>
          <a:xfrm>
            <a:off x="868680" y="1783080"/>
            <a:ext cx="6583680" cy="4069080"/>
          </a:xfrm>
          <a:prstGeom prst="rect">
            <a:avLst/>
          </a:prstGeom>
          <a:noFill/>
          <a:ln/>
        </p:spPr>
        <p:txBody>
          <a:bodyPr wrap="square" lIns="0" tIns="0" rIns="0" bIns="0" rtlCol="0" anchor="t"/>
          <a:lstStyle/>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Lesson Plan তৈরি: নির্দিষ্ট শ্রেণি ও অধ্যায় অনুযায়ী পাঠ পরিকল্পনা</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Lecture Notes: জটিল বিষয় সহজ ভাষায় নোট আকারে সাজানো</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Question Paper ও Assignment: MCQ, সৃজনশীল প্রশ্ন ও অ্যাসাইনমেন্ট তৈরি</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Rubric ও Quiz: মূল্যায়নের মানদণ্ড ও দ্রুত কুইজ তৈরি</a:t>
            </a:r>
            <a:endParaRPr lang="en-US" sz="1550" dirty="0"/>
          </a:p>
        </p:txBody>
      </p:sp>
      <p:sp>
        <p:nvSpPr>
          <p:cNvPr id="7" name="Shape 4"/>
          <p:cNvSpPr/>
          <p:nvPr/>
        </p:nvSpPr>
        <p:spPr>
          <a:xfrm>
            <a:off x="8229600" y="2651760"/>
            <a:ext cx="2926080" cy="2926080"/>
          </a:xfrm>
          <a:prstGeom prst="ellipse">
            <a:avLst/>
          </a:prstGeom>
          <a:solidFill>
            <a:srgbClr val="E3ECFE"/>
          </a:solidFill>
          <a:ln/>
        </p:spPr>
      </p:sp>
      <p:sp>
        <p:nvSpPr>
          <p:cNvPr id="8" name="Shape 5"/>
          <p:cNvSpPr/>
          <p:nvPr/>
        </p:nvSpPr>
        <p:spPr>
          <a:xfrm>
            <a:off x="9189720" y="3611880"/>
            <a:ext cx="1005840" cy="1005840"/>
          </a:xfrm>
          <a:prstGeom prst="ellipse">
            <a:avLst/>
          </a:prstGeom>
          <a:solidFill>
            <a:srgbClr val="1E2761"/>
          </a:solidFill>
          <a:ln/>
          <a:effectLst>
            <a:outerShdw blurRad="76200" dist="25400" dir="2700000" algn="bl" rotWithShape="0">
              <a:srgbClr val="000000">
                <a:alpha val="12000"/>
              </a:srgbClr>
            </a:outerShdw>
          </a:effectLst>
        </p:spPr>
      </p:sp>
      <p:pic>
        <p:nvPicPr>
          <p:cNvPr id="9" name="Image 1" descr="/home/claude/icons/clipboard_FFFFFF.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51238" y="3873398"/>
            <a:ext cx="482803" cy="482803"/>
          </a:xfrm>
          <a:prstGeom prst="rect">
            <a:avLst/>
          </a:prstGeom>
        </p:spPr>
      </p:pic>
      <p:sp>
        <p:nvSpPr>
          <p:cNvPr id="10" name="Text 6"/>
          <p:cNvSpPr/>
          <p:nvPr/>
        </p:nvSpPr>
        <p:spPr>
          <a:xfrm>
            <a:off x="7955280" y="4892040"/>
            <a:ext cx="3474720" cy="1005840"/>
          </a:xfrm>
          <a:prstGeom prst="rect">
            <a:avLst/>
          </a:prstGeom>
          <a:noFill/>
          <a:ln/>
        </p:spPr>
        <p:txBody>
          <a:bodyPr wrap="square" lIns="0" tIns="0" rIns="0" bIns="0" rtlCol="0" anchor="t"/>
          <a:lstStyle/>
          <a:p>
            <a:pPr marL="0" indent="0" algn="ctr">
              <a:buNone/>
            </a:pPr>
            <a:r>
              <a:rPr lang="en-US" sz="1300" i="1" dirty="0">
                <a:solidFill>
                  <a:srgbClr val="1E2761"/>
                </a:solidFill>
                <a:latin typeface="Calibri" pitchFamily="34" charset="0"/>
                <a:ea typeface="Calibri" pitchFamily="34" charset="-122"/>
                <a:cs typeface="Calibri" pitchFamily="34" charset="-120"/>
              </a:rPr>
              <a:t>একটি ভালো Lesson Plan তৈরি করতে Claude-এর সময় লাগে মাত্র কয়েক মিনিট</a:t>
            </a:r>
            <a:endParaRPr lang="en-US" sz="1300" dirty="0"/>
          </a:p>
        </p:txBody>
      </p:sp>
      <p:sp>
        <p:nvSpPr>
          <p:cNvPr id="11" name="Text 7"/>
          <p:cNvSpPr/>
          <p:nvPr/>
        </p:nvSpPr>
        <p:spPr>
          <a:xfrm>
            <a:off x="548640" y="6473952"/>
            <a:ext cx="6400800" cy="292608"/>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Claude AI: পরিচিতি ও প্রয়োগ</a:t>
            </a:r>
            <a:endParaRPr lang="en-US" sz="900" dirty="0"/>
          </a:p>
        </p:txBody>
      </p:sp>
      <p:sp>
        <p:nvSpPr>
          <p:cNvPr id="12" name="Text 8"/>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900" dirty="0">
                <a:solidFill>
                  <a:srgbClr val="5B6478"/>
                </a:solidFill>
                <a:latin typeface="Calibri" pitchFamily="34" charset="0"/>
                <a:ea typeface="Calibri" pitchFamily="34" charset="-122"/>
                <a:cs typeface="Calibri" pitchFamily="34" charset="-120"/>
              </a:rPr>
              <a:t>15</a:t>
            </a:r>
            <a:endParaRPr lang="en-US" sz="9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1E2761"/>
          </a:solidFill>
          <a:ln/>
          <a:effectLst>
            <a:outerShdw blurRad="76200" dist="25400" dir="2700000" algn="bl" rotWithShape="0">
              <a:srgbClr val="000000">
                <a:alpha val="12000"/>
              </a:srgbClr>
            </a:outerShdw>
          </a:effectLst>
        </p:spPr>
      </p:sp>
      <p:pic>
        <p:nvPicPr>
          <p:cNvPr id="3" name="Image 0" descr="/home/claude/icons/flask_FFFFFF.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722" y="705002"/>
            <a:ext cx="373075" cy="373075"/>
          </a:xfrm>
          <a:prstGeom prst="rect">
            <a:avLst/>
          </a:prstGeom>
        </p:spPr>
      </p:pic>
      <p:sp>
        <p:nvSpPr>
          <p:cNvPr id="4" name="Text 1"/>
          <p:cNvSpPr/>
          <p:nvPr/>
        </p:nvSpPr>
        <p:spPr>
          <a:xfrm>
            <a:off x="1508760" y="457200"/>
            <a:ext cx="10058400" cy="868680"/>
          </a:xfrm>
          <a:prstGeom prst="rect">
            <a:avLst/>
          </a:prstGeom>
          <a:noFill/>
          <a:ln/>
        </p:spPr>
        <p:txBody>
          <a:bodyPr wrap="square" lIns="0" tIns="0" rIns="0" bIns="0" rtlCol="0" anchor="ctr"/>
          <a:lstStyle/>
          <a:p>
            <a:pPr marL="0" indent="0">
              <a:buNone/>
            </a:pPr>
            <a:r>
              <a:rPr lang="en-US" sz="3000" b="1" dirty="0">
                <a:solidFill>
                  <a:srgbClr val="1E2761"/>
                </a:solidFill>
                <a:latin typeface="Bookman Old Style" pitchFamily="34" charset="0"/>
                <a:ea typeface="Bookman Old Style" pitchFamily="34" charset="-122"/>
                <a:cs typeface="Bookman Old Style" pitchFamily="34" charset="-120"/>
              </a:rPr>
              <a:t>রসায়ন বিষয়ে Claude-এর ব্যবহার</a:t>
            </a:r>
            <a:endParaRPr lang="en-US" sz="3000" dirty="0"/>
          </a:p>
        </p:txBody>
      </p:sp>
      <p:sp>
        <p:nvSpPr>
          <p:cNvPr id="5" name="Shape 2"/>
          <p:cNvSpPr/>
          <p:nvPr/>
        </p:nvSpPr>
        <p:spPr>
          <a:xfrm>
            <a:off x="548640" y="1554480"/>
            <a:ext cx="7223760" cy="4526280"/>
          </a:xfrm>
          <a:prstGeom prst="roundRect">
            <a:avLst>
              <a:gd name="adj" fmla="val 2020"/>
            </a:avLst>
          </a:prstGeom>
          <a:solidFill>
            <a:srgbClr val="EAF0FD"/>
          </a:solidFill>
          <a:ln/>
          <a:effectLst>
            <a:outerShdw blurRad="101600" dist="25400" dir="2700000" algn="bl" rotWithShape="0">
              <a:srgbClr val="000000">
                <a:alpha val="8000"/>
              </a:srgbClr>
            </a:outerShdw>
          </a:effectLst>
        </p:spPr>
      </p:sp>
      <p:sp>
        <p:nvSpPr>
          <p:cNvPr id="6" name="Text 3"/>
          <p:cNvSpPr/>
          <p:nvPr/>
        </p:nvSpPr>
        <p:spPr>
          <a:xfrm>
            <a:off x="868680" y="1783080"/>
            <a:ext cx="6583680" cy="4069080"/>
          </a:xfrm>
          <a:prstGeom prst="rect">
            <a:avLst/>
          </a:prstGeom>
          <a:noFill/>
          <a:ln/>
        </p:spPr>
        <p:txBody>
          <a:bodyPr wrap="square" lIns="0" tIns="0" rIns="0" bIns="0" rtlCol="0" anchor="t"/>
          <a:lstStyle/>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Chemical Equation: রাসায়নিক বিক্রিয়া সমীকরণ ব্যালেন্স ও ব্যাখ্যা করা</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Organic Chemistry: জটিল যৌগের গঠন ও বিক্রিয়া প্রক্রিয়া সহজভাবে উপস্থাপন</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Periodic Table: মৌলের ধর্ম, শ্রেণিবিন্যাস ও প্রবণতা ব্যাখ্যা</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Laboratory Manual ও Numerical Problem: পরীক্ষার ধাপ এবং গাণিতিক সমস্যার সমাধান ব্যাখ্যাসহ</a:t>
            </a:r>
            <a:endParaRPr lang="en-US" sz="1550" dirty="0"/>
          </a:p>
        </p:txBody>
      </p:sp>
      <p:sp>
        <p:nvSpPr>
          <p:cNvPr id="7" name="Shape 4"/>
          <p:cNvSpPr/>
          <p:nvPr/>
        </p:nvSpPr>
        <p:spPr>
          <a:xfrm>
            <a:off x="8229600" y="2651760"/>
            <a:ext cx="2926080" cy="2926080"/>
          </a:xfrm>
          <a:prstGeom prst="ellipse">
            <a:avLst/>
          </a:prstGeom>
          <a:solidFill>
            <a:srgbClr val="E3ECFE"/>
          </a:solidFill>
          <a:ln/>
        </p:spPr>
      </p:sp>
      <p:sp>
        <p:nvSpPr>
          <p:cNvPr id="8" name="Shape 5"/>
          <p:cNvSpPr/>
          <p:nvPr/>
        </p:nvSpPr>
        <p:spPr>
          <a:xfrm>
            <a:off x="9189720" y="3611880"/>
            <a:ext cx="1005840" cy="1005840"/>
          </a:xfrm>
          <a:prstGeom prst="ellipse">
            <a:avLst/>
          </a:prstGeom>
          <a:solidFill>
            <a:srgbClr val="1E2761"/>
          </a:solidFill>
          <a:ln/>
          <a:effectLst>
            <a:outerShdw blurRad="76200" dist="25400" dir="2700000" algn="bl" rotWithShape="0">
              <a:srgbClr val="000000">
                <a:alpha val="12000"/>
              </a:srgbClr>
            </a:outerShdw>
          </a:effectLst>
        </p:spPr>
      </p:sp>
      <p:pic>
        <p:nvPicPr>
          <p:cNvPr id="9" name="Image 1" descr="/home/claude/icons/flask_FFFFFF.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51238" y="3873398"/>
            <a:ext cx="482803" cy="482803"/>
          </a:xfrm>
          <a:prstGeom prst="rect">
            <a:avLst/>
          </a:prstGeom>
        </p:spPr>
      </p:pic>
      <p:sp>
        <p:nvSpPr>
          <p:cNvPr id="10" name="Text 6"/>
          <p:cNvSpPr/>
          <p:nvPr/>
        </p:nvSpPr>
        <p:spPr>
          <a:xfrm>
            <a:off x="7955280" y="4892040"/>
            <a:ext cx="3474720" cy="1005840"/>
          </a:xfrm>
          <a:prstGeom prst="rect">
            <a:avLst/>
          </a:prstGeom>
          <a:noFill/>
          <a:ln/>
        </p:spPr>
        <p:txBody>
          <a:bodyPr wrap="square" lIns="0" tIns="0" rIns="0" bIns="0" rtlCol="0" anchor="t"/>
          <a:lstStyle/>
          <a:p>
            <a:pPr marL="0" indent="0" algn="ctr">
              <a:buNone/>
            </a:pPr>
            <a:r>
              <a:rPr lang="en-US" sz="1300" i="1" dirty="0">
                <a:solidFill>
                  <a:srgbClr val="1E2761"/>
                </a:solidFill>
                <a:latin typeface="Calibri" pitchFamily="34" charset="0"/>
                <a:ea typeface="Calibri" pitchFamily="34" charset="-122"/>
                <a:cs typeface="Calibri" pitchFamily="34" charset="-120"/>
              </a:rPr>
              <a:t>উদাহরণ Prompt: 'সোডিয়াম হাইড্রক্সাইড ও হাইড্রোক্লোরিক অ্যাসিডের বিক্রিয়া সমীকরণ লিখে ব্যাখ্যা করো'</a:t>
            </a:r>
            <a:endParaRPr lang="en-US" sz="1300" dirty="0"/>
          </a:p>
        </p:txBody>
      </p:sp>
      <p:sp>
        <p:nvSpPr>
          <p:cNvPr id="11" name="Text 7"/>
          <p:cNvSpPr/>
          <p:nvPr/>
        </p:nvSpPr>
        <p:spPr>
          <a:xfrm>
            <a:off x="548640" y="6473952"/>
            <a:ext cx="6400800" cy="292608"/>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Claude AI: পরিচিতি ও প্রয়োগ</a:t>
            </a:r>
            <a:endParaRPr lang="en-US" sz="900" dirty="0"/>
          </a:p>
        </p:txBody>
      </p:sp>
      <p:sp>
        <p:nvSpPr>
          <p:cNvPr id="12" name="Text 8"/>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900" dirty="0">
                <a:solidFill>
                  <a:srgbClr val="5B6478"/>
                </a:solidFill>
                <a:latin typeface="Calibri" pitchFamily="34" charset="0"/>
                <a:ea typeface="Calibri" pitchFamily="34" charset="-122"/>
                <a:cs typeface="Calibri" pitchFamily="34" charset="-120"/>
              </a:rPr>
              <a:t>16</a:t>
            </a:r>
            <a:endParaRPr lang="en-US" sz="9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1E2761"/>
          </a:solidFill>
          <a:ln/>
          <a:effectLst>
            <a:outerShdw blurRad="76200" dist="25400" dir="2700000" algn="bl" rotWithShape="0">
              <a:srgbClr val="000000">
                <a:alpha val="12000"/>
              </a:srgbClr>
            </a:outerShdw>
          </a:effectLst>
        </p:spPr>
      </p:sp>
      <p:pic>
        <p:nvPicPr>
          <p:cNvPr id="3" name="Image 0" descr="/home/claude/icons/book_FFFFFF.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722" y="705002"/>
            <a:ext cx="373075" cy="373075"/>
          </a:xfrm>
          <a:prstGeom prst="rect">
            <a:avLst/>
          </a:prstGeom>
        </p:spPr>
      </p:pic>
      <p:sp>
        <p:nvSpPr>
          <p:cNvPr id="4" name="Text 1"/>
          <p:cNvSpPr/>
          <p:nvPr/>
        </p:nvSpPr>
        <p:spPr>
          <a:xfrm>
            <a:off x="1508760" y="457200"/>
            <a:ext cx="10058400" cy="868680"/>
          </a:xfrm>
          <a:prstGeom prst="rect">
            <a:avLst/>
          </a:prstGeom>
          <a:noFill/>
          <a:ln/>
        </p:spPr>
        <p:txBody>
          <a:bodyPr wrap="square" lIns="0" tIns="0" rIns="0" bIns="0" rtlCol="0" anchor="ctr"/>
          <a:lstStyle/>
          <a:p>
            <a:pPr marL="0" indent="0">
              <a:buNone/>
            </a:pPr>
            <a:r>
              <a:rPr lang="en-US" sz="3000" b="1" dirty="0">
                <a:solidFill>
                  <a:srgbClr val="1E2761"/>
                </a:solidFill>
                <a:latin typeface="Bookman Old Style" pitchFamily="34" charset="0"/>
                <a:ea typeface="Bookman Old Style" pitchFamily="34" charset="-122"/>
                <a:cs typeface="Bookman Old Style" pitchFamily="34" charset="-120"/>
              </a:rPr>
              <a:t>গবেষণায় Claude</a:t>
            </a:r>
            <a:endParaRPr lang="en-US" sz="3000" dirty="0"/>
          </a:p>
        </p:txBody>
      </p:sp>
      <p:sp>
        <p:nvSpPr>
          <p:cNvPr id="5" name="Shape 2"/>
          <p:cNvSpPr/>
          <p:nvPr/>
        </p:nvSpPr>
        <p:spPr>
          <a:xfrm>
            <a:off x="548640" y="1554480"/>
            <a:ext cx="7223760" cy="4526280"/>
          </a:xfrm>
          <a:prstGeom prst="roundRect">
            <a:avLst>
              <a:gd name="adj" fmla="val 2020"/>
            </a:avLst>
          </a:prstGeom>
          <a:solidFill>
            <a:srgbClr val="EAF0FD"/>
          </a:solidFill>
          <a:ln/>
          <a:effectLst>
            <a:outerShdw blurRad="101600" dist="25400" dir="2700000" algn="bl" rotWithShape="0">
              <a:srgbClr val="000000">
                <a:alpha val="8000"/>
              </a:srgbClr>
            </a:outerShdw>
          </a:effectLst>
        </p:spPr>
      </p:sp>
      <p:sp>
        <p:nvSpPr>
          <p:cNvPr id="6" name="Text 3"/>
          <p:cNvSpPr/>
          <p:nvPr/>
        </p:nvSpPr>
        <p:spPr>
          <a:xfrm>
            <a:off x="868680" y="1783080"/>
            <a:ext cx="6583680" cy="4069080"/>
          </a:xfrm>
          <a:prstGeom prst="rect">
            <a:avLst/>
          </a:prstGeom>
          <a:noFill/>
          <a:ln/>
        </p:spPr>
        <p:txBody>
          <a:bodyPr wrap="square" lIns="0" tIns="0" rIns="0" bIns="0" rtlCol="0" anchor="t"/>
          <a:lstStyle/>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Literature Review: বিভিন্ন গবেষণাপত্র সারসংক্ষেপ করে তুলনামূলক বিশ্লেষণ</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Research Proposal: গবেষণা প্রস্তাবনার কাঠামো ও বিষয়বস্তু তৈরি</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Paper Summary: দীর্ঘ গবেষণাপত্র সংক্ষিপ্ত ও বোধগম্য আকারে উপস্থাপন</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Grammar Improvement: লেখার ভাষা, বাক্যগঠন ও প্রাঞ্জলতা উন্নত করা</a:t>
            </a:r>
            <a:endParaRPr lang="en-US" sz="1550" dirty="0"/>
          </a:p>
        </p:txBody>
      </p:sp>
      <p:sp>
        <p:nvSpPr>
          <p:cNvPr id="7" name="Shape 4"/>
          <p:cNvSpPr/>
          <p:nvPr/>
        </p:nvSpPr>
        <p:spPr>
          <a:xfrm>
            <a:off x="8229600" y="2651760"/>
            <a:ext cx="2926080" cy="2926080"/>
          </a:xfrm>
          <a:prstGeom prst="ellipse">
            <a:avLst/>
          </a:prstGeom>
          <a:solidFill>
            <a:srgbClr val="E3ECFE"/>
          </a:solidFill>
          <a:ln/>
        </p:spPr>
      </p:sp>
      <p:sp>
        <p:nvSpPr>
          <p:cNvPr id="8" name="Shape 5"/>
          <p:cNvSpPr/>
          <p:nvPr/>
        </p:nvSpPr>
        <p:spPr>
          <a:xfrm>
            <a:off x="9189720" y="3611880"/>
            <a:ext cx="1005840" cy="1005840"/>
          </a:xfrm>
          <a:prstGeom prst="ellipse">
            <a:avLst/>
          </a:prstGeom>
          <a:solidFill>
            <a:srgbClr val="1E2761"/>
          </a:solidFill>
          <a:ln/>
          <a:effectLst>
            <a:outerShdw blurRad="76200" dist="25400" dir="2700000" algn="bl" rotWithShape="0">
              <a:srgbClr val="000000">
                <a:alpha val="12000"/>
              </a:srgbClr>
            </a:outerShdw>
          </a:effectLst>
        </p:spPr>
      </p:sp>
      <p:pic>
        <p:nvPicPr>
          <p:cNvPr id="9" name="Image 1" descr="/home/claude/icons/book_FFFFFF.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51238" y="3873398"/>
            <a:ext cx="482803" cy="482803"/>
          </a:xfrm>
          <a:prstGeom prst="rect">
            <a:avLst/>
          </a:prstGeom>
        </p:spPr>
      </p:pic>
      <p:sp>
        <p:nvSpPr>
          <p:cNvPr id="10" name="Text 6"/>
          <p:cNvSpPr/>
          <p:nvPr/>
        </p:nvSpPr>
        <p:spPr>
          <a:xfrm>
            <a:off x="7955280" y="4892040"/>
            <a:ext cx="3474720" cy="1005840"/>
          </a:xfrm>
          <a:prstGeom prst="rect">
            <a:avLst/>
          </a:prstGeom>
          <a:noFill/>
          <a:ln/>
        </p:spPr>
        <p:txBody>
          <a:bodyPr wrap="square" lIns="0" tIns="0" rIns="0" bIns="0" rtlCol="0" anchor="t"/>
          <a:lstStyle/>
          <a:p>
            <a:pPr marL="0" indent="0" algn="ctr">
              <a:buNone/>
            </a:pPr>
            <a:r>
              <a:rPr lang="en-US" sz="1300" i="1" dirty="0">
                <a:solidFill>
                  <a:srgbClr val="1E2761"/>
                </a:solidFill>
                <a:latin typeface="Calibri" pitchFamily="34" charset="0"/>
                <a:ea typeface="Calibri" pitchFamily="34" charset="-122"/>
                <a:cs typeface="Calibri" pitchFamily="34" charset="-120"/>
              </a:rPr>
              <a:t>মনে রাখবেন: Claude তথ্যের সহায়ক, চূড়ান্ত সত্যতা যাচাই সবসময় নিজে করতে হবে</a:t>
            </a:r>
            <a:endParaRPr lang="en-US" sz="1300" dirty="0"/>
          </a:p>
        </p:txBody>
      </p:sp>
      <p:sp>
        <p:nvSpPr>
          <p:cNvPr id="11" name="Text 7"/>
          <p:cNvSpPr/>
          <p:nvPr/>
        </p:nvSpPr>
        <p:spPr>
          <a:xfrm>
            <a:off x="548640" y="6473952"/>
            <a:ext cx="6400800" cy="292608"/>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Claude AI: পরিচিতি ও প্রয়োগ</a:t>
            </a:r>
            <a:endParaRPr lang="en-US" sz="900" dirty="0"/>
          </a:p>
        </p:txBody>
      </p:sp>
      <p:sp>
        <p:nvSpPr>
          <p:cNvPr id="12" name="Text 8"/>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900" dirty="0">
                <a:solidFill>
                  <a:srgbClr val="5B6478"/>
                </a:solidFill>
                <a:latin typeface="Calibri" pitchFamily="34" charset="0"/>
                <a:ea typeface="Calibri" pitchFamily="34" charset="-122"/>
                <a:cs typeface="Calibri" pitchFamily="34" charset="-120"/>
              </a:rPr>
              <a:t>17</a:t>
            </a:r>
            <a:endParaRPr lang="en-US" sz="9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1E2761"/>
          </a:solidFill>
          <a:ln/>
          <a:effectLst>
            <a:outerShdw blurRad="76200" dist="25400" dir="2700000" algn="bl" rotWithShape="0">
              <a:srgbClr val="000000">
                <a:alpha val="12000"/>
              </a:srgbClr>
            </a:outerShdw>
          </a:effectLst>
        </p:spPr>
      </p:sp>
      <p:pic>
        <p:nvPicPr>
          <p:cNvPr id="3" name="Image 0" descr="/home/claude/icons/signature_FFFFFF.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722" y="705002"/>
            <a:ext cx="373075" cy="373075"/>
          </a:xfrm>
          <a:prstGeom prst="rect">
            <a:avLst/>
          </a:prstGeom>
        </p:spPr>
      </p:pic>
      <p:sp>
        <p:nvSpPr>
          <p:cNvPr id="4" name="Text 1"/>
          <p:cNvSpPr/>
          <p:nvPr/>
        </p:nvSpPr>
        <p:spPr>
          <a:xfrm>
            <a:off x="1508760" y="457200"/>
            <a:ext cx="10058400" cy="868680"/>
          </a:xfrm>
          <a:prstGeom prst="rect">
            <a:avLst/>
          </a:prstGeom>
          <a:noFill/>
          <a:ln/>
        </p:spPr>
        <p:txBody>
          <a:bodyPr wrap="square" lIns="0" tIns="0" rIns="0" bIns="0" rtlCol="0" anchor="ctr"/>
          <a:lstStyle/>
          <a:p>
            <a:pPr marL="0" indent="0">
              <a:buNone/>
            </a:pPr>
            <a:r>
              <a:rPr lang="en-US" sz="3000" b="1" dirty="0">
                <a:solidFill>
                  <a:srgbClr val="1E2761"/>
                </a:solidFill>
                <a:latin typeface="Bookman Old Style" pitchFamily="34" charset="0"/>
                <a:ea typeface="Bookman Old Style" pitchFamily="34" charset="-122"/>
                <a:cs typeface="Bookman Old Style" pitchFamily="34" charset="-120"/>
              </a:rPr>
              <a:t>অফিসিয়াল কাজে Claude</a:t>
            </a:r>
            <a:endParaRPr lang="en-US" sz="3000" dirty="0"/>
          </a:p>
        </p:txBody>
      </p:sp>
      <p:sp>
        <p:nvSpPr>
          <p:cNvPr id="5" name="Shape 2"/>
          <p:cNvSpPr/>
          <p:nvPr/>
        </p:nvSpPr>
        <p:spPr>
          <a:xfrm>
            <a:off x="548640" y="1554480"/>
            <a:ext cx="7223760" cy="4526280"/>
          </a:xfrm>
          <a:prstGeom prst="roundRect">
            <a:avLst>
              <a:gd name="adj" fmla="val 2020"/>
            </a:avLst>
          </a:prstGeom>
          <a:solidFill>
            <a:srgbClr val="EAF0FD"/>
          </a:solidFill>
          <a:ln/>
          <a:effectLst>
            <a:outerShdw blurRad="101600" dist="25400" dir="2700000" algn="bl" rotWithShape="0">
              <a:srgbClr val="000000">
                <a:alpha val="8000"/>
              </a:srgbClr>
            </a:outerShdw>
          </a:effectLst>
        </p:spPr>
      </p:sp>
      <p:sp>
        <p:nvSpPr>
          <p:cNvPr id="6" name="Text 3"/>
          <p:cNvSpPr/>
          <p:nvPr/>
        </p:nvSpPr>
        <p:spPr>
          <a:xfrm>
            <a:off x="868680" y="1783080"/>
            <a:ext cx="6583680" cy="4069080"/>
          </a:xfrm>
          <a:prstGeom prst="rect">
            <a:avLst/>
          </a:prstGeom>
          <a:noFill/>
          <a:ln/>
        </p:spPr>
        <p:txBody>
          <a:bodyPr wrap="square" lIns="0" tIns="0" rIns="0" bIns="0" rtlCol="0" anchor="t"/>
          <a:lstStyle/>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Letter: আনুষ্ঠানিক চিঠি, আবেদনপত্র বা যোগাযোগপত্র দ্রুত তৈরি</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Notice: কলেজ নোটিশ বা বিজ্ঞপ্তি প্রমিত ভাষায় লেখা</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Report: বার্ষিক প্রতিবেদন বা কার্যক্রম প্রতিবেদন সংগঠিত আকারে তৈরি</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Meeting Minutes: সভার আলোচ্যসূচি ও সিদ্ধান্ত সংক্ষেপে নথিভুক্ত করা</a:t>
            </a:r>
            <a:endParaRPr lang="en-US" sz="1550" dirty="0"/>
          </a:p>
        </p:txBody>
      </p:sp>
      <p:sp>
        <p:nvSpPr>
          <p:cNvPr id="7" name="Shape 4"/>
          <p:cNvSpPr/>
          <p:nvPr/>
        </p:nvSpPr>
        <p:spPr>
          <a:xfrm>
            <a:off x="8229600" y="2651760"/>
            <a:ext cx="2926080" cy="2926080"/>
          </a:xfrm>
          <a:prstGeom prst="ellipse">
            <a:avLst/>
          </a:prstGeom>
          <a:solidFill>
            <a:srgbClr val="E3ECFE"/>
          </a:solidFill>
          <a:ln/>
        </p:spPr>
      </p:sp>
      <p:sp>
        <p:nvSpPr>
          <p:cNvPr id="8" name="Shape 5"/>
          <p:cNvSpPr/>
          <p:nvPr/>
        </p:nvSpPr>
        <p:spPr>
          <a:xfrm>
            <a:off x="9189720" y="3611880"/>
            <a:ext cx="1005840" cy="1005840"/>
          </a:xfrm>
          <a:prstGeom prst="ellipse">
            <a:avLst/>
          </a:prstGeom>
          <a:solidFill>
            <a:srgbClr val="1E2761"/>
          </a:solidFill>
          <a:ln/>
          <a:effectLst>
            <a:outerShdw blurRad="76200" dist="25400" dir="2700000" algn="bl" rotWithShape="0">
              <a:srgbClr val="000000">
                <a:alpha val="12000"/>
              </a:srgbClr>
            </a:outerShdw>
          </a:effectLst>
        </p:spPr>
      </p:sp>
      <p:pic>
        <p:nvPicPr>
          <p:cNvPr id="9" name="Image 1" descr="/home/claude/icons/envelope_FFFFFF.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51238" y="3873398"/>
            <a:ext cx="482803" cy="482803"/>
          </a:xfrm>
          <a:prstGeom prst="rect">
            <a:avLst/>
          </a:prstGeom>
        </p:spPr>
      </p:pic>
      <p:sp>
        <p:nvSpPr>
          <p:cNvPr id="10" name="Text 6"/>
          <p:cNvSpPr/>
          <p:nvPr/>
        </p:nvSpPr>
        <p:spPr>
          <a:xfrm>
            <a:off x="7955280" y="4892040"/>
            <a:ext cx="3474720" cy="1005840"/>
          </a:xfrm>
          <a:prstGeom prst="rect">
            <a:avLst/>
          </a:prstGeom>
          <a:noFill/>
          <a:ln/>
        </p:spPr>
        <p:txBody>
          <a:bodyPr wrap="square" lIns="0" tIns="0" rIns="0" bIns="0" rtlCol="0" anchor="t"/>
          <a:lstStyle/>
          <a:p>
            <a:pPr marL="0" indent="0" algn="ctr">
              <a:buNone/>
            </a:pPr>
            <a:r>
              <a:rPr lang="en-US" sz="1300" i="1" dirty="0">
                <a:solidFill>
                  <a:srgbClr val="1E2761"/>
                </a:solidFill>
                <a:latin typeface="Calibri" pitchFamily="34" charset="0"/>
                <a:ea typeface="Calibri" pitchFamily="34" charset="-122"/>
                <a:cs typeface="Calibri" pitchFamily="34" charset="-120"/>
              </a:rPr>
              <a:t>প্রশাসনিক কাজে সময় বাঁচিয়ে শিক্ষকরা পাঠদানে আরও বেশি মনোযোগ দিতে পারেন</a:t>
            </a:r>
            <a:endParaRPr lang="en-US" sz="1300" dirty="0"/>
          </a:p>
        </p:txBody>
      </p:sp>
      <p:sp>
        <p:nvSpPr>
          <p:cNvPr id="11" name="Text 7"/>
          <p:cNvSpPr/>
          <p:nvPr/>
        </p:nvSpPr>
        <p:spPr>
          <a:xfrm>
            <a:off x="548640" y="6473952"/>
            <a:ext cx="6400800" cy="292608"/>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Claude AI: পরিচিতি ও প্রয়োগ</a:t>
            </a:r>
            <a:endParaRPr lang="en-US" sz="900" dirty="0"/>
          </a:p>
        </p:txBody>
      </p:sp>
      <p:sp>
        <p:nvSpPr>
          <p:cNvPr id="12" name="Text 8"/>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900" dirty="0">
                <a:solidFill>
                  <a:srgbClr val="5B6478"/>
                </a:solidFill>
                <a:latin typeface="Calibri" pitchFamily="34" charset="0"/>
                <a:ea typeface="Calibri" pitchFamily="34" charset="-122"/>
                <a:cs typeface="Calibri" pitchFamily="34" charset="-120"/>
              </a:rPr>
              <a:t>18</a:t>
            </a:r>
            <a:endParaRPr lang="en-US" sz="9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1E2761"/>
          </a:solidFill>
          <a:ln/>
          <a:effectLst>
            <a:outerShdw blurRad="76200" dist="25400" dir="2700000" algn="bl" rotWithShape="0">
              <a:srgbClr val="000000">
                <a:alpha val="12000"/>
              </a:srgbClr>
            </a:outerShdw>
          </a:effectLst>
        </p:spPr>
      </p:sp>
      <p:pic>
        <p:nvPicPr>
          <p:cNvPr id="3" name="Image 0" descr="/home/claude/icons/desktop_FFFFFF.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722" y="705002"/>
            <a:ext cx="373075" cy="373075"/>
          </a:xfrm>
          <a:prstGeom prst="rect">
            <a:avLst/>
          </a:prstGeom>
        </p:spPr>
      </p:pic>
      <p:sp>
        <p:nvSpPr>
          <p:cNvPr id="4" name="Text 1"/>
          <p:cNvSpPr/>
          <p:nvPr/>
        </p:nvSpPr>
        <p:spPr>
          <a:xfrm>
            <a:off x="1508760" y="457200"/>
            <a:ext cx="10058400" cy="868680"/>
          </a:xfrm>
          <a:prstGeom prst="rect">
            <a:avLst/>
          </a:prstGeom>
          <a:noFill/>
          <a:ln/>
        </p:spPr>
        <p:txBody>
          <a:bodyPr wrap="square" lIns="0" tIns="0" rIns="0" bIns="0" rtlCol="0" anchor="ctr"/>
          <a:lstStyle/>
          <a:p>
            <a:pPr marL="0" indent="0">
              <a:buNone/>
            </a:pPr>
            <a:r>
              <a:rPr lang="en-US" sz="3000" b="1" dirty="0">
                <a:solidFill>
                  <a:srgbClr val="1E2761"/>
                </a:solidFill>
                <a:latin typeface="Bookman Old Style" pitchFamily="34" charset="0"/>
                <a:ea typeface="Bookman Old Style" pitchFamily="34" charset="-122"/>
                <a:cs typeface="Bookman Old Style" pitchFamily="34" charset="-120"/>
              </a:rPr>
              <a:t>Claude দিয়ে Presentation তৈরির কৌশল</a:t>
            </a:r>
            <a:endParaRPr lang="en-US" sz="3000" dirty="0"/>
          </a:p>
        </p:txBody>
      </p:sp>
      <p:sp>
        <p:nvSpPr>
          <p:cNvPr id="5" name="Shape 2"/>
          <p:cNvSpPr/>
          <p:nvPr/>
        </p:nvSpPr>
        <p:spPr>
          <a:xfrm>
            <a:off x="548640" y="1554480"/>
            <a:ext cx="7223760" cy="4526280"/>
          </a:xfrm>
          <a:prstGeom prst="roundRect">
            <a:avLst>
              <a:gd name="adj" fmla="val 2020"/>
            </a:avLst>
          </a:prstGeom>
          <a:solidFill>
            <a:srgbClr val="EAF0FD"/>
          </a:solidFill>
          <a:ln/>
          <a:effectLst>
            <a:outerShdw blurRad="101600" dist="25400" dir="2700000" algn="bl" rotWithShape="0">
              <a:srgbClr val="000000">
                <a:alpha val="8000"/>
              </a:srgbClr>
            </a:outerShdw>
          </a:effectLst>
        </p:spPr>
      </p:sp>
      <p:sp>
        <p:nvSpPr>
          <p:cNvPr id="6" name="Text 3"/>
          <p:cNvSpPr/>
          <p:nvPr/>
        </p:nvSpPr>
        <p:spPr>
          <a:xfrm>
            <a:off x="868680" y="1783080"/>
            <a:ext cx="6583680" cy="4069080"/>
          </a:xfrm>
          <a:prstGeom prst="rect">
            <a:avLst/>
          </a:prstGeom>
          <a:noFill/>
          <a:ln/>
        </p:spPr>
        <p:txBody>
          <a:bodyPr wrap="square" lIns="0" tIns="0" rIns="0" bIns="0" rtlCol="0" anchor="t"/>
          <a:lstStyle/>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প্রথমে বিষয়, শ্রোতা ও সময়সীমা উল্লেখ করে একটি কাঠামো (Outline) তৈরি করতে বলুন</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প্রতিটি Slide-এর জন্য শিরোনাম, মূল পয়েন্ট ও Presenter Notes চেয়ে নিন</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Claude সরাসরি PowerPoint ফাইলও তৈরি করে দিতে পারে, ছবি ও ডিজাইন পরামর্শসহ</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তৈরি হওয়া কনটেন্ট নিজের ভাষা ও অভিজ্ঞতা দিয়ে সামান্য পরিমার্জন করে নেওয়াই উত্তম</a:t>
            </a:r>
            <a:endParaRPr lang="en-US" sz="1550" dirty="0"/>
          </a:p>
        </p:txBody>
      </p:sp>
      <p:sp>
        <p:nvSpPr>
          <p:cNvPr id="7" name="Shape 4"/>
          <p:cNvSpPr/>
          <p:nvPr/>
        </p:nvSpPr>
        <p:spPr>
          <a:xfrm>
            <a:off x="8229600" y="2651760"/>
            <a:ext cx="2926080" cy="2926080"/>
          </a:xfrm>
          <a:prstGeom prst="ellipse">
            <a:avLst/>
          </a:prstGeom>
          <a:solidFill>
            <a:srgbClr val="E3ECFE"/>
          </a:solidFill>
          <a:ln/>
        </p:spPr>
      </p:sp>
      <p:sp>
        <p:nvSpPr>
          <p:cNvPr id="8" name="Shape 5"/>
          <p:cNvSpPr/>
          <p:nvPr/>
        </p:nvSpPr>
        <p:spPr>
          <a:xfrm>
            <a:off x="9189720" y="3611880"/>
            <a:ext cx="1005840" cy="1005840"/>
          </a:xfrm>
          <a:prstGeom prst="ellipse">
            <a:avLst/>
          </a:prstGeom>
          <a:solidFill>
            <a:srgbClr val="1E2761"/>
          </a:solidFill>
          <a:ln/>
          <a:effectLst>
            <a:outerShdw blurRad="76200" dist="25400" dir="2700000" algn="bl" rotWithShape="0">
              <a:srgbClr val="000000">
                <a:alpha val="12000"/>
              </a:srgbClr>
            </a:outerShdw>
          </a:effectLst>
        </p:spPr>
      </p:sp>
      <p:pic>
        <p:nvPicPr>
          <p:cNvPr id="9" name="Image 1" descr="/home/claude/icons/clipboard_FFFFFF.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51238" y="3873398"/>
            <a:ext cx="482803" cy="482803"/>
          </a:xfrm>
          <a:prstGeom prst="rect">
            <a:avLst/>
          </a:prstGeom>
        </p:spPr>
      </p:pic>
      <p:sp>
        <p:nvSpPr>
          <p:cNvPr id="10" name="Text 6"/>
          <p:cNvSpPr/>
          <p:nvPr/>
        </p:nvSpPr>
        <p:spPr>
          <a:xfrm>
            <a:off x="7955280" y="4892040"/>
            <a:ext cx="3474720" cy="1005840"/>
          </a:xfrm>
          <a:prstGeom prst="rect">
            <a:avLst/>
          </a:prstGeom>
          <a:noFill/>
          <a:ln/>
        </p:spPr>
        <p:txBody>
          <a:bodyPr wrap="square" lIns="0" tIns="0" rIns="0" bIns="0" rtlCol="0" anchor="t"/>
          <a:lstStyle/>
          <a:p>
            <a:pPr marL="0" indent="0" algn="ctr">
              <a:buNone/>
            </a:pPr>
            <a:r>
              <a:rPr lang="en-US" sz="1300" i="1" dirty="0">
                <a:solidFill>
                  <a:srgbClr val="1E2761"/>
                </a:solidFill>
                <a:latin typeface="Calibri" pitchFamily="34" charset="0"/>
                <a:ea typeface="Calibri" pitchFamily="34" charset="-122"/>
                <a:cs typeface="Calibri" pitchFamily="34" charset="-120"/>
              </a:rPr>
              <a:t>আজকের এই Presentation-টিও এই একই পদ্ধতিতে তৈরি করা হয়েছে</a:t>
            </a:r>
            <a:endParaRPr lang="en-US" sz="1300" dirty="0"/>
          </a:p>
        </p:txBody>
      </p:sp>
      <p:sp>
        <p:nvSpPr>
          <p:cNvPr id="11" name="Text 7"/>
          <p:cNvSpPr/>
          <p:nvPr/>
        </p:nvSpPr>
        <p:spPr>
          <a:xfrm>
            <a:off x="548640" y="6473952"/>
            <a:ext cx="6400800" cy="292608"/>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Claude AI: পরিচিতি ও প্রয়োগ</a:t>
            </a:r>
            <a:endParaRPr lang="en-US" sz="900" dirty="0"/>
          </a:p>
        </p:txBody>
      </p:sp>
      <p:sp>
        <p:nvSpPr>
          <p:cNvPr id="12" name="Text 8"/>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900" dirty="0">
                <a:solidFill>
                  <a:srgbClr val="5B6478"/>
                </a:solidFill>
                <a:latin typeface="Calibri" pitchFamily="34" charset="0"/>
                <a:ea typeface="Calibri" pitchFamily="34" charset="-122"/>
                <a:cs typeface="Calibri" pitchFamily="34" charset="-120"/>
              </a:rPr>
              <a:t>19</a:t>
            </a:r>
            <a:endParaRPr lang="en-US" sz="9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1E2761"/>
          </a:solidFill>
          <a:ln/>
          <a:effectLst>
            <a:outerShdw blurRad="76200" dist="25400" dir="2700000" algn="bl" rotWithShape="0">
              <a:srgbClr val="000000">
                <a:alpha val="12000"/>
              </a:srgbClr>
            </a:outerShdw>
          </a:effectLst>
        </p:spPr>
      </p:sp>
      <p:pic>
        <p:nvPicPr>
          <p:cNvPr id="3" name="Image 0" descr="/home/claude/icons/chart_FFFFFF.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722" y="705002"/>
            <a:ext cx="373075" cy="373075"/>
          </a:xfrm>
          <a:prstGeom prst="rect">
            <a:avLst/>
          </a:prstGeom>
        </p:spPr>
      </p:pic>
      <p:sp>
        <p:nvSpPr>
          <p:cNvPr id="4" name="Text 1"/>
          <p:cNvSpPr/>
          <p:nvPr/>
        </p:nvSpPr>
        <p:spPr>
          <a:xfrm>
            <a:off x="1508760" y="457200"/>
            <a:ext cx="10058400" cy="868680"/>
          </a:xfrm>
          <a:prstGeom prst="rect">
            <a:avLst/>
          </a:prstGeom>
          <a:noFill/>
          <a:ln/>
        </p:spPr>
        <p:txBody>
          <a:bodyPr wrap="square" lIns="0" tIns="0" rIns="0" bIns="0" rtlCol="0" anchor="ctr"/>
          <a:lstStyle/>
          <a:p>
            <a:pPr marL="0" indent="0">
              <a:buNone/>
            </a:pPr>
            <a:r>
              <a:rPr lang="en-US" sz="3000" b="1" dirty="0">
                <a:solidFill>
                  <a:srgbClr val="1E2761"/>
                </a:solidFill>
                <a:latin typeface="Bookman Old Style" pitchFamily="34" charset="0"/>
                <a:ea typeface="Bookman Old Style" pitchFamily="34" charset="-122"/>
                <a:cs typeface="Bookman Old Style" pitchFamily="34" charset="-120"/>
              </a:rPr>
              <a:t>Claude দিয়ে Excel, Table ও Data Analysis</a:t>
            </a:r>
            <a:endParaRPr lang="en-US" sz="3000" dirty="0"/>
          </a:p>
        </p:txBody>
      </p:sp>
      <p:sp>
        <p:nvSpPr>
          <p:cNvPr id="5" name="Shape 2"/>
          <p:cNvSpPr/>
          <p:nvPr/>
        </p:nvSpPr>
        <p:spPr>
          <a:xfrm>
            <a:off x="548640" y="1554480"/>
            <a:ext cx="7223760" cy="4526280"/>
          </a:xfrm>
          <a:prstGeom prst="roundRect">
            <a:avLst>
              <a:gd name="adj" fmla="val 2020"/>
            </a:avLst>
          </a:prstGeom>
          <a:solidFill>
            <a:srgbClr val="EAF0FD"/>
          </a:solidFill>
          <a:ln/>
          <a:effectLst>
            <a:outerShdw blurRad="101600" dist="25400" dir="2700000" algn="bl" rotWithShape="0">
              <a:srgbClr val="000000">
                <a:alpha val="8000"/>
              </a:srgbClr>
            </a:outerShdw>
          </a:effectLst>
        </p:spPr>
      </p:sp>
      <p:sp>
        <p:nvSpPr>
          <p:cNvPr id="6" name="Text 3"/>
          <p:cNvSpPr/>
          <p:nvPr/>
        </p:nvSpPr>
        <p:spPr>
          <a:xfrm>
            <a:off x="868680" y="1783080"/>
            <a:ext cx="6583680" cy="4069080"/>
          </a:xfrm>
          <a:prstGeom prst="rect">
            <a:avLst/>
          </a:prstGeom>
          <a:noFill/>
          <a:ln/>
        </p:spPr>
        <p:txBody>
          <a:bodyPr wrap="square" lIns="0" tIns="0" rIns="0" bIns="0" rtlCol="0" anchor="t"/>
          <a:lstStyle/>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শিক্ষার্থীদের নম্বরের তালিকা থেকে গড়, সর্বোচ্চ-সর্বনিম্ন ও র‍্যাঙ্কিং হিসাব করা</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ফলাফল বিশ্লেষণ করে সহজ চার্ট বা গ্রাফ তৈরি করা</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বিশৃঙ্খল ডেটা গুছিয়ে সুসংগঠিত টেবিলে রূপান্তর করা</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Excel Formula তৈরি বা ভুল সংশোধনে সহায়তা নেওয়া</a:t>
            </a:r>
            <a:endParaRPr lang="en-US" sz="1550" dirty="0"/>
          </a:p>
        </p:txBody>
      </p:sp>
      <p:sp>
        <p:nvSpPr>
          <p:cNvPr id="7" name="Shape 4"/>
          <p:cNvSpPr/>
          <p:nvPr/>
        </p:nvSpPr>
        <p:spPr>
          <a:xfrm>
            <a:off x="8229600" y="2651760"/>
            <a:ext cx="2926080" cy="2926080"/>
          </a:xfrm>
          <a:prstGeom prst="ellipse">
            <a:avLst/>
          </a:prstGeom>
          <a:solidFill>
            <a:srgbClr val="E3ECFE"/>
          </a:solidFill>
          <a:ln/>
        </p:spPr>
      </p:sp>
      <p:sp>
        <p:nvSpPr>
          <p:cNvPr id="8" name="Shape 5"/>
          <p:cNvSpPr/>
          <p:nvPr/>
        </p:nvSpPr>
        <p:spPr>
          <a:xfrm>
            <a:off x="9189720" y="3611880"/>
            <a:ext cx="1005840" cy="1005840"/>
          </a:xfrm>
          <a:prstGeom prst="ellipse">
            <a:avLst/>
          </a:prstGeom>
          <a:solidFill>
            <a:srgbClr val="1E2761"/>
          </a:solidFill>
          <a:ln/>
          <a:effectLst>
            <a:outerShdw blurRad="76200" dist="25400" dir="2700000" algn="bl" rotWithShape="0">
              <a:srgbClr val="000000">
                <a:alpha val="12000"/>
              </a:srgbClr>
            </a:outerShdw>
          </a:effectLst>
        </p:spPr>
      </p:sp>
      <p:pic>
        <p:nvPicPr>
          <p:cNvPr id="9" name="Image 1" descr="/home/claude/icons/table_FFFFFF.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51238" y="3873398"/>
            <a:ext cx="482803" cy="482803"/>
          </a:xfrm>
          <a:prstGeom prst="rect">
            <a:avLst/>
          </a:prstGeom>
        </p:spPr>
      </p:pic>
      <p:sp>
        <p:nvSpPr>
          <p:cNvPr id="10" name="Text 6"/>
          <p:cNvSpPr/>
          <p:nvPr/>
        </p:nvSpPr>
        <p:spPr>
          <a:xfrm>
            <a:off x="7955280" y="4892040"/>
            <a:ext cx="3474720" cy="1005840"/>
          </a:xfrm>
          <a:prstGeom prst="rect">
            <a:avLst/>
          </a:prstGeom>
          <a:noFill/>
          <a:ln/>
        </p:spPr>
        <p:txBody>
          <a:bodyPr wrap="square" lIns="0" tIns="0" rIns="0" bIns="0" rtlCol="0" anchor="t"/>
          <a:lstStyle/>
          <a:p>
            <a:pPr marL="0" indent="0" algn="ctr">
              <a:buNone/>
            </a:pPr>
            <a:r>
              <a:rPr lang="en-US" sz="1300" i="1" dirty="0">
                <a:solidFill>
                  <a:srgbClr val="1E2761"/>
                </a:solidFill>
                <a:latin typeface="Calibri" pitchFamily="34" charset="0"/>
                <a:ea typeface="Calibri" pitchFamily="34" charset="-122"/>
                <a:cs typeface="Calibri" pitchFamily="34" charset="-120"/>
              </a:rPr>
              <a:t>উদাহরণ: 'এই নম্বরগুলো থেকে বিভাগ অনুযায়ী গড় ও পাসের হার হিসাব করে টেবিল বানাও'</a:t>
            </a:r>
            <a:endParaRPr lang="en-US" sz="1300" dirty="0"/>
          </a:p>
        </p:txBody>
      </p:sp>
      <p:sp>
        <p:nvSpPr>
          <p:cNvPr id="11" name="Text 7"/>
          <p:cNvSpPr/>
          <p:nvPr/>
        </p:nvSpPr>
        <p:spPr>
          <a:xfrm>
            <a:off x="548640" y="6473952"/>
            <a:ext cx="6400800" cy="292608"/>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Claude AI: পরিচিতি ও প্রয়োগ</a:t>
            </a:r>
            <a:endParaRPr lang="en-US" sz="900" dirty="0"/>
          </a:p>
        </p:txBody>
      </p:sp>
      <p:sp>
        <p:nvSpPr>
          <p:cNvPr id="12" name="Text 8"/>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900" dirty="0">
                <a:solidFill>
                  <a:srgbClr val="5B6478"/>
                </a:solidFill>
                <a:latin typeface="Calibri" pitchFamily="34" charset="0"/>
                <a:ea typeface="Calibri" pitchFamily="34" charset="-122"/>
                <a:cs typeface="Calibri" pitchFamily="34" charset="-120"/>
              </a:rPr>
              <a:t>20</a:t>
            </a:r>
            <a:endParaRPr lang="en-US" sz="9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1E2761"/>
          </a:solidFill>
          <a:ln/>
          <a:effectLst>
            <a:outerShdw blurRad="76200" dist="25400" dir="2700000" algn="bl" rotWithShape="0">
              <a:srgbClr val="000000">
                <a:alpha val="12000"/>
              </a:srgbClr>
            </a:outerShdw>
          </a:effectLst>
        </p:spPr>
      </p:sp>
      <p:pic>
        <p:nvPicPr>
          <p:cNvPr id="3" name="Image 0" descr="/home/claude/icons/warning_FFFFFF.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722" y="705002"/>
            <a:ext cx="373075" cy="373075"/>
          </a:xfrm>
          <a:prstGeom prst="rect">
            <a:avLst/>
          </a:prstGeom>
        </p:spPr>
      </p:pic>
      <p:sp>
        <p:nvSpPr>
          <p:cNvPr id="4" name="Text 1"/>
          <p:cNvSpPr/>
          <p:nvPr/>
        </p:nvSpPr>
        <p:spPr>
          <a:xfrm>
            <a:off x="1508760" y="457200"/>
            <a:ext cx="10058400" cy="868680"/>
          </a:xfrm>
          <a:prstGeom prst="rect">
            <a:avLst/>
          </a:prstGeom>
          <a:noFill/>
          <a:ln/>
        </p:spPr>
        <p:txBody>
          <a:bodyPr wrap="square" lIns="0" tIns="0" rIns="0" bIns="0" rtlCol="0" anchor="ctr"/>
          <a:lstStyle/>
          <a:p>
            <a:pPr marL="0" indent="0">
              <a:buNone/>
            </a:pPr>
            <a:r>
              <a:rPr lang="en-US" sz="3000" b="1" dirty="0">
                <a:solidFill>
                  <a:srgbClr val="1E2761"/>
                </a:solidFill>
                <a:latin typeface="Bookman Old Style" pitchFamily="34" charset="0"/>
                <a:ea typeface="Bookman Old Style" pitchFamily="34" charset="-122"/>
                <a:cs typeface="Bookman Old Style" pitchFamily="34" charset="-120"/>
              </a:rPr>
              <a:t>Claude-এর সীমাবদ্ধতা</a:t>
            </a:r>
            <a:endParaRPr lang="en-US" sz="3000" dirty="0"/>
          </a:p>
        </p:txBody>
      </p:sp>
      <p:sp>
        <p:nvSpPr>
          <p:cNvPr id="5" name="Shape 2"/>
          <p:cNvSpPr/>
          <p:nvPr/>
        </p:nvSpPr>
        <p:spPr>
          <a:xfrm>
            <a:off x="548640" y="1554480"/>
            <a:ext cx="7223760" cy="3977640"/>
          </a:xfrm>
          <a:prstGeom prst="roundRect">
            <a:avLst>
              <a:gd name="adj" fmla="val 2299"/>
            </a:avLst>
          </a:prstGeom>
          <a:solidFill>
            <a:srgbClr val="EAF0FD"/>
          </a:solidFill>
          <a:ln/>
          <a:effectLst>
            <a:outerShdw blurRad="101600" dist="25400" dir="2700000" algn="bl" rotWithShape="0">
              <a:srgbClr val="000000">
                <a:alpha val="8000"/>
              </a:srgbClr>
            </a:outerShdw>
          </a:effectLst>
        </p:spPr>
      </p:sp>
      <p:sp>
        <p:nvSpPr>
          <p:cNvPr id="6" name="Text 3"/>
          <p:cNvSpPr/>
          <p:nvPr/>
        </p:nvSpPr>
        <p:spPr>
          <a:xfrm>
            <a:off x="868680" y="1783080"/>
            <a:ext cx="6583680" cy="3520440"/>
          </a:xfrm>
          <a:prstGeom prst="rect">
            <a:avLst/>
          </a:prstGeom>
          <a:noFill/>
          <a:ln/>
        </p:spPr>
        <p:txBody>
          <a:bodyPr wrap="square" lIns="0" tIns="0" rIns="0" bIns="0" rtlCol="0" anchor="t"/>
          <a:lstStyle/>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Claude মাঝে মাঝে ভুল বা অসম্পূর্ণ তথ্য দিতে পারে (Hallucination)</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সাম্প্রতিক ঘটনা বা রিয়েল-টাইম তথ্যে সীমাবদ্ধতা থাকতে পারে</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স্থানীয় প্রেক্ষাপট (যেমন নির্দিষ্ট সিলেবাস বা স্থানীয় নিয়ম) সবসময় সঠিকভাবে নাও জানতে পারে</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AI মানুষের বিচারবুদ্ধি, অভিজ্ঞতা ও নৈতিক সিদ্ধান্তের বিকল্প নয় — এটি একটি সহায়ক টুল মাত্র</a:t>
            </a:r>
            <a:endParaRPr lang="en-US" sz="1550" dirty="0"/>
          </a:p>
        </p:txBody>
      </p:sp>
      <p:sp>
        <p:nvSpPr>
          <p:cNvPr id="7" name="Shape 4"/>
          <p:cNvSpPr/>
          <p:nvPr/>
        </p:nvSpPr>
        <p:spPr>
          <a:xfrm>
            <a:off x="8229600" y="2651760"/>
            <a:ext cx="2926080" cy="2926080"/>
          </a:xfrm>
          <a:prstGeom prst="ellipse">
            <a:avLst/>
          </a:prstGeom>
          <a:solidFill>
            <a:srgbClr val="E3ECFE"/>
          </a:solidFill>
          <a:ln/>
        </p:spPr>
      </p:sp>
      <p:sp>
        <p:nvSpPr>
          <p:cNvPr id="8" name="Shape 5"/>
          <p:cNvSpPr/>
          <p:nvPr/>
        </p:nvSpPr>
        <p:spPr>
          <a:xfrm>
            <a:off x="9189720" y="3611880"/>
            <a:ext cx="1005840" cy="1005840"/>
          </a:xfrm>
          <a:prstGeom prst="ellipse">
            <a:avLst/>
          </a:prstGeom>
          <a:solidFill>
            <a:srgbClr val="1E2761"/>
          </a:solidFill>
          <a:ln/>
          <a:effectLst>
            <a:outerShdw blurRad="76200" dist="25400" dir="2700000" algn="bl" rotWithShape="0">
              <a:srgbClr val="000000">
                <a:alpha val="12000"/>
              </a:srgbClr>
            </a:outerShdw>
          </a:effectLst>
        </p:spPr>
      </p:sp>
      <p:pic>
        <p:nvPicPr>
          <p:cNvPr id="9" name="Image 1" descr="/home/claude/icons/warning_FFFFFF.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51238" y="3873398"/>
            <a:ext cx="482803" cy="482803"/>
          </a:xfrm>
          <a:prstGeom prst="rect">
            <a:avLst/>
          </a:prstGeom>
        </p:spPr>
      </p:pic>
      <p:sp>
        <p:nvSpPr>
          <p:cNvPr id="10" name="Text 6"/>
          <p:cNvSpPr/>
          <p:nvPr/>
        </p:nvSpPr>
        <p:spPr>
          <a:xfrm>
            <a:off x="7955280" y="4892040"/>
            <a:ext cx="3474720" cy="1005840"/>
          </a:xfrm>
          <a:prstGeom prst="rect">
            <a:avLst/>
          </a:prstGeom>
          <a:noFill/>
          <a:ln/>
        </p:spPr>
        <p:txBody>
          <a:bodyPr wrap="square" lIns="0" tIns="0" rIns="0" bIns="0" rtlCol="0" anchor="t"/>
          <a:lstStyle/>
          <a:p>
            <a:pPr marL="0" indent="0" algn="ctr">
              <a:buNone/>
            </a:pPr>
            <a:r>
              <a:rPr lang="en-US" sz="1300" i="1" dirty="0">
                <a:solidFill>
                  <a:srgbClr val="1E2761"/>
                </a:solidFill>
                <a:latin typeface="Calibri" pitchFamily="34" charset="0"/>
                <a:ea typeface="Calibri" pitchFamily="34" charset="-122"/>
                <a:cs typeface="Calibri" pitchFamily="34" charset="-120"/>
              </a:rPr>
              <a:t>সবসময় গুরুত্বপূর্ণ তথ্য নিজে যাচাই করে নিন</a:t>
            </a:r>
            <a:endParaRPr lang="en-US" sz="1300" dirty="0"/>
          </a:p>
        </p:txBody>
      </p:sp>
      <p:sp>
        <p:nvSpPr>
          <p:cNvPr id="11" name="Shape 7"/>
          <p:cNvSpPr/>
          <p:nvPr/>
        </p:nvSpPr>
        <p:spPr>
          <a:xfrm>
            <a:off x="548640" y="5669280"/>
            <a:ext cx="11064240" cy="777240"/>
          </a:xfrm>
          <a:prstGeom prst="roundRect">
            <a:avLst>
              <a:gd name="adj" fmla="val 11765"/>
            </a:avLst>
          </a:prstGeom>
          <a:solidFill>
            <a:srgbClr val="E3ECFE"/>
          </a:solidFill>
          <a:ln/>
        </p:spPr>
      </p:sp>
      <p:pic>
        <p:nvPicPr>
          <p:cNvPr id="12" name="Image 2" descr="/home/claude/icons/mic_2F6FED.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77240" y="5815584"/>
            <a:ext cx="457200" cy="457200"/>
          </a:xfrm>
          <a:prstGeom prst="rect">
            <a:avLst/>
          </a:prstGeom>
        </p:spPr>
      </p:pic>
      <p:sp>
        <p:nvSpPr>
          <p:cNvPr id="13" name="Text 8"/>
          <p:cNvSpPr/>
          <p:nvPr/>
        </p:nvSpPr>
        <p:spPr>
          <a:xfrm>
            <a:off x="1371600" y="5669280"/>
            <a:ext cx="10058400" cy="777240"/>
          </a:xfrm>
          <a:prstGeom prst="rect">
            <a:avLst/>
          </a:prstGeom>
          <a:noFill/>
          <a:ln/>
        </p:spPr>
        <p:txBody>
          <a:bodyPr wrap="square" lIns="0" tIns="0" rIns="0" bIns="0" rtlCol="0" anchor="ctr"/>
          <a:lstStyle/>
          <a:p>
            <a:pPr marL="0" indent="0">
              <a:buNone/>
            </a:pPr>
            <a:r>
              <a:rPr lang="en-US" sz="1350" i="1" dirty="0">
                <a:solidFill>
                  <a:srgbClr val="1E2761"/>
                </a:solidFill>
                <a:latin typeface="Calibri" pitchFamily="34" charset="0"/>
                <a:ea typeface="Calibri" pitchFamily="34" charset="-122"/>
                <a:cs typeface="Calibri" pitchFamily="34" charset="-120"/>
              </a:rPr>
              <a:t>প্রশ্ন করুন: AI কি শিক্ষককে প্রতিস্থাপন করবে, নাকি সহায়ক শক্তি হিসেবে কাজ করবে?</a:t>
            </a:r>
            <a:endParaRPr lang="en-US" sz="1350" dirty="0"/>
          </a:p>
        </p:txBody>
      </p:sp>
      <p:sp>
        <p:nvSpPr>
          <p:cNvPr id="14" name="Text 9"/>
          <p:cNvSpPr/>
          <p:nvPr/>
        </p:nvSpPr>
        <p:spPr>
          <a:xfrm>
            <a:off x="548640" y="6473952"/>
            <a:ext cx="6400800" cy="292608"/>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Claude AI: পরিচিতি ও প্রয়োগ</a:t>
            </a:r>
            <a:endParaRPr lang="en-US" sz="900" dirty="0"/>
          </a:p>
        </p:txBody>
      </p:sp>
      <p:sp>
        <p:nvSpPr>
          <p:cNvPr id="15" name="Text 10"/>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900" dirty="0">
                <a:solidFill>
                  <a:srgbClr val="5B6478"/>
                </a:solidFill>
                <a:latin typeface="Calibri" pitchFamily="34" charset="0"/>
                <a:ea typeface="Calibri" pitchFamily="34" charset="-122"/>
                <a:cs typeface="Calibri" pitchFamily="34" charset="-120"/>
              </a:rPr>
              <a:t>21</a:t>
            </a:r>
            <a:endParaRPr lang="en-US" sz="9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1E2761"/>
          </a:solidFill>
          <a:ln/>
          <a:effectLst>
            <a:outerShdw blurRad="76200" dist="25400" dir="2700000" algn="bl" rotWithShape="0">
              <a:srgbClr val="000000">
                <a:alpha val="12000"/>
              </a:srgbClr>
            </a:outerShdw>
          </a:effectLst>
        </p:spPr>
      </p:sp>
      <p:pic>
        <p:nvPicPr>
          <p:cNvPr id="3" name="Image 0" descr="/home/claude/icons/shield_FFFFFF.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722" y="705002"/>
            <a:ext cx="373075" cy="373075"/>
          </a:xfrm>
          <a:prstGeom prst="rect">
            <a:avLst/>
          </a:prstGeom>
        </p:spPr>
      </p:pic>
      <p:sp>
        <p:nvSpPr>
          <p:cNvPr id="4" name="Text 1"/>
          <p:cNvSpPr/>
          <p:nvPr/>
        </p:nvSpPr>
        <p:spPr>
          <a:xfrm>
            <a:off x="1508760" y="457200"/>
            <a:ext cx="10058400" cy="868680"/>
          </a:xfrm>
          <a:prstGeom prst="rect">
            <a:avLst/>
          </a:prstGeom>
          <a:noFill/>
          <a:ln/>
        </p:spPr>
        <p:txBody>
          <a:bodyPr wrap="square" lIns="0" tIns="0" rIns="0" bIns="0" rtlCol="0" anchor="ctr"/>
          <a:lstStyle/>
          <a:p>
            <a:pPr marL="0" indent="0">
              <a:buNone/>
            </a:pPr>
            <a:r>
              <a:rPr lang="en-US" sz="3000" b="1" dirty="0">
                <a:solidFill>
                  <a:srgbClr val="1E2761"/>
                </a:solidFill>
                <a:latin typeface="Bookman Old Style" pitchFamily="34" charset="0"/>
                <a:ea typeface="Bookman Old Style" pitchFamily="34" charset="-122"/>
                <a:cs typeface="Bookman Old Style" pitchFamily="34" charset="-120"/>
              </a:rPr>
              <a:t>AI Ethics</a:t>
            </a:r>
            <a:endParaRPr lang="en-US" sz="3000" dirty="0"/>
          </a:p>
        </p:txBody>
      </p:sp>
      <p:sp>
        <p:nvSpPr>
          <p:cNvPr id="5" name="Shape 2"/>
          <p:cNvSpPr/>
          <p:nvPr/>
        </p:nvSpPr>
        <p:spPr>
          <a:xfrm>
            <a:off x="548640" y="1554480"/>
            <a:ext cx="7223760" cy="4526280"/>
          </a:xfrm>
          <a:prstGeom prst="roundRect">
            <a:avLst>
              <a:gd name="adj" fmla="val 2020"/>
            </a:avLst>
          </a:prstGeom>
          <a:solidFill>
            <a:srgbClr val="EAF0FD"/>
          </a:solidFill>
          <a:ln/>
          <a:effectLst>
            <a:outerShdw blurRad="101600" dist="25400" dir="2700000" algn="bl" rotWithShape="0">
              <a:srgbClr val="000000">
                <a:alpha val="8000"/>
              </a:srgbClr>
            </a:outerShdw>
          </a:effectLst>
        </p:spPr>
      </p:sp>
      <p:sp>
        <p:nvSpPr>
          <p:cNvPr id="6" name="Text 3"/>
          <p:cNvSpPr/>
          <p:nvPr/>
        </p:nvSpPr>
        <p:spPr>
          <a:xfrm>
            <a:off x="868680" y="1783080"/>
            <a:ext cx="6583680" cy="4069080"/>
          </a:xfrm>
          <a:prstGeom prst="rect">
            <a:avLst/>
          </a:prstGeom>
          <a:noFill/>
          <a:ln/>
        </p:spPr>
        <p:txBody>
          <a:bodyPr wrap="square" lIns="0" tIns="0" rIns="0" bIns="0" rtlCol="0" anchor="t"/>
          <a:lstStyle/>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Plagiarism: AI-এর তৈরি লেখা হুবহু নিজের নামে জমা দেওয়া থেকে বিরত থাকুন</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Privacy: শিক্ষার্থীর ব্যক্তিগত তথ্য বা গোপনীয় ডেটা AI-তে শেয়ার না করা</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Copyright: কপিরাইটযুক্ত লেখা হুবহু পুনরুৎপাদন থেকে বিরত থাকা</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Bias ও Hallucination: AI-এর উত্তরে সম্ভাব্য পক্ষপাত ও ভুল তথ্যের ব্যাপারে সচেতন থাকা</a:t>
            </a:r>
            <a:endParaRPr lang="en-US" sz="1550" dirty="0"/>
          </a:p>
        </p:txBody>
      </p:sp>
      <p:sp>
        <p:nvSpPr>
          <p:cNvPr id="7" name="Shape 4"/>
          <p:cNvSpPr/>
          <p:nvPr/>
        </p:nvSpPr>
        <p:spPr>
          <a:xfrm>
            <a:off x="8229600" y="2651760"/>
            <a:ext cx="2926080" cy="2926080"/>
          </a:xfrm>
          <a:prstGeom prst="ellipse">
            <a:avLst/>
          </a:prstGeom>
          <a:solidFill>
            <a:srgbClr val="E3ECFE"/>
          </a:solidFill>
          <a:ln/>
        </p:spPr>
      </p:sp>
      <p:sp>
        <p:nvSpPr>
          <p:cNvPr id="8" name="Shape 5"/>
          <p:cNvSpPr/>
          <p:nvPr/>
        </p:nvSpPr>
        <p:spPr>
          <a:xfrm>
            <a:off x="9189720" y="3611880"/>
            <a:ext cx="1005840" cy="1005840"/>
          </a:xfrm>
          <a:prstGeom prst="ellipse">
            <a:avLst/>
          </a:prstGeom>
          <a:solidFill>
            <a:srgbClr val="1E2761"/>
          </a:solidFill>
          <a:ln/>
          <a:effectLst>
            <a:outerShdw blurRad="76200" dist="25400" dir="2700000" algn="bl" rotWithShape="0">
              <a:srgbClr val="000000">
                <a:alpha val="12000"/>
              </a:srgbClr>
            </a:outerShdw>
          </a:effectLst>
        </p:spPr>
      </p:sp>
      <p:pic>
        <p:nvPicPr>
          <p:cNvPr id="9" name="Image 1" descr="/home/claude/icons/balance_FFFFFF.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51238" y="3873398"/>
            <a:ext cx="482803" cy="482803"/>
          </a:xfrm>
          <a:prstGeom prst="rect">
            <a:avLst/>
          </a:prstGeom>
        </p:spPr>
      </p:pic>
      <p:sp>
        <p:nvSpPr>
          <p:cNvPr id="10" name="Text 6"/>
          <p:cNvSpPr/>
          <p:nvPr/>
        </p:nvSpPr>
        <p:spPr>
          <a:xfrm>
            <a:off x="7955280" y="4892040"/>
            <a:ext cx="3474720" cy="1005840"/>
          </a:xfrm>
          <a:prstGeom prst="rect">
            <a:avLst/>
          </a:prstGeom>
          <a:noFill/>
          <a:ln/>
        </p:spPr>
        <p:txBody>
          <a:bodyPr wrap="square" lIns="0" tIns="0" rIns="0" bIns="0" rtlCol="0" anchor="t"/>
          <a:lstStyle/>
          <a:p>
            <a:pPr marL="0" indent="0" algn="ctr">
              <a:buNone/>
            </a:pPr>
            <a:r>
              <a:rPr lang="en-US" sz="1300" i="1" dirty="0">
                <a:solidFill>
                  <a:srgbClr val="1E2761"/>
                </a:solidFill>
                <a:latin typeface="Calibri" pitchFamily="34" charset="0"/>
                <a:ea typeface="Calibri" pitchFamily="34" charset="-122"/>
                <a:cs typeface="Calibri" pitchFamily="34" charset="-120"/>
              </a:rPr>
              <a:t>AI ব্যবহার করুন সহায়ক হিসেবে, প্রতিস্থাপক হিসেবে নয়</a:t>
            </a:r>
            <a:endParaRPr lang="en-US" sz="1300" dirty="0"/>
          </a:p>
        </p:txBody>
      </p:sp>
      <p:sp>
        <p:nvSpPr>
          <p:cNvPr id="11" name="Text 7"/>
          <p:cNvSpPr/>
          <p:nvPr/>
        </p:nvSpPr>
        <p:spPr>
          <a:xfrm>
            <a:off x="548640" y="6473952"/>
            <a:ext cx="6400800" cy="292608"/>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Claude AI: পরিচিতি ও প্রয়োগ</a:t>
            </a:r>
            <a:endParaRPr lang="en-US" sz="900" dirty="0"/>
          </a:p>
        </p:txBody>
      </p:sp>
      <p:sp>
        <p:nvSpPr>
          <p:cNvPr id="12" name="Text 8"/>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900" dirty="0">
                <a:solidFill>
                  <a:srgbClr val="5B6478"/>
                </a:solidFill>
                <a:latin typeface="Calibri" pitchFamily="34" charset="0"/>
                <a:ea typeface="Calibri" pitchFamily="34" charset="-122"/>
                <a:cs typeface="Calibri" pitchFamily="34" charset="-120"/>
              </a:rPr>
              <a:t>22</a:t>
            </a:r>
            <a:endParaRPr lang="en-US" sz="9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1E2761"/>
          </a:solidFill>
          <a:ln/>
          <a:effectLst>
            <a:outerShdw blurRad="76200" dist="25400" dir="2700000" algn="bl" rotWithShape="0">
              <a:srgbClr val="000000">
                <a:alpha val="12000"/>
              </a:srgbClr>
            </a:outerShdw>
          </a:effectLst>
        </p:spPr>
      </p:sp>
      <p:pic>
        <p:nvPicPr>
          <p:cNvPr id="3" name="Image 0" descr="/home/claude/icons/check_FFFFFF.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722" y="705002"/>
            <a:ext cx="373075" cy="373075"/>
          </a:xfrm>
          <a:prstGeom prst="rect">
            <a:avLst/>
          </a:prstGeom>
        </p:spPr>
      </p:pic>
      <p:sp>
        <p:nvSpPr>
          <p:cNvPr id="4" name="Text 1"/>
          <p:cNvSpPr/>
          <p:nvPr/>
        </p:nvSpPr>
        <p:spPr>
          <a:xfrm>
            <a:off x="1508760" y="457200"/>
            <a:ext cx="10058400" cy="868680"/>
          </a:xfrm>
          <a:prstGeom prst="rect">
            <a:avLst/>
          </a:prstGeom>
          <a:noFill/>
          <a:ln/>
        </p:spPr>
        <p:txBody>
          <a:bodyPr wrap="square" lIns="0" tIns="0" rIns="0" bIns="0" rtlCol="0" anchor="ctr"/>
          <a:lstStyle/>
          <a:p>
            <a:pPr marL="0" indent="0">
              <a:buNone/>
            </a:pPr>
            <a:r>
              <a:rPr lang="en-US" sz="3000" b="1" dirty="0">
                <a:solidFill>
                  <a:srgbClr val="1E2761"/>
                </a:solidFill>
                <a:latin typeface="Bookman Old Style" pitchFamily="34" charset="0"/>
                <a:ea typeface="Bookman Old Style" pitchFamily="34" charset="-122"/>
                <a:cs typeface="Bookman Old Style" pitchFamily="34" charset="-120"/>
              </a:rPr>
              <a:t>Best Practices</a:t>
            </a:r>
            <a:endParaRPr lang="en-US" sz="3000" dirty="0"/>
          </a:p>
        </p:txBody>
      </p:sp>
      <p:sp>
        <p:nvSpPr>
          <p:cNvPr id="5" name="Shape 2"/>
          <p:cNvSpPr/>
          <p:nvPr/>
        </p:nvSpPr>
        <p:spPr>
          <a:xfrm>
            <a:off x="548640" y="1554480"/>
            <a:ext cx="7223760" cy="4526280"/>
          </a:xfrm>
          <a:prstGeom prst="roundRect">
            <a:avLst>
              <a:gd name="adj" fmla="val 2020"/>
            </a:avLst>
          </a:prstGeom>
          <a:solidFill>
            <a:srgbClr val="EAF0FD"/>
          </a:solidFill>
          <a:ln/>
          <a:effectLst>
            <a:outerShdw blurRad="101600" dist="25400" dir="2700000" algn="bl" rotWithShape="0">
              <a:srgbClr val="000000">
                <a:alpha val="8000"/>
              </a:srgbClr>
            </a:outerShdw>
          </a:effectLst>
        </p:spPr>
      </p:sp>
      <p:sp>
        <p:nvSpPr>
          <p:cNvPr id="6" name="Text 3"/>
          <p:cNvSpPr/>
          <p:nvPr/>
        </p:nvSpPr>
        <p:spPr>
          <a:xfrm>
            <a:off x="868680" y="1783080"/>
            <a:ext cx="6583680" cy="4069080"/>
          </a:xfrm>
          <a:prstGeom prst="rect">
            <a:avLst/>
          </a:prstGeom>
          <a:noFill/>
          <a:ln/>
        </p:spPr>
        <p:txBody>
          <a:bodyPr wrap="square" lIns="0" tIns="0" rIns="0" bIns="0" rtlCol="0" anchor="t"/>
          <a:lstStyle/>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সবসময় স্পষ্ট, নির্দিষ্ট ও প্রসঙ্গসহ Prompt লিখুন</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Claude-এর উত্তর ব্যবহারের আগে নিজে পড়ে যাচাই করে নিন</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স্পর্শকাতর বা ব্যক্তিগত তথ্য শেয়ার করা থেকে বিরত থাকুন</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একটি উত্তর পছন্দ না হলে Prompt পরিবর্তন করে আবার চেষ্টা করুন (Iteration)</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AI-কে সহকারী হিসেবে ব্যবহার করুন, চূড়ান্ত সিদ্ধান্তদাতা হিসেবে নয়</a:t>
            </a:r>
            <a:endParaRPr lang="en-US" sz="1550" dirty="0"/>
          </a:p>
        </p:txBody>
      </p:sp>
      <p:sp>
        <p:nvSpPr>
          <p:cNvPr id="7" name="Shape 4"/>
          <p:cNvSpPr/>
          <p:nvPr/>
        </p:nvSpPr>
        <p:spPr>
          <a:xfrm>
            <a:off x="8229600" y="2651760"/>
            <a:ext cx="2926080" cy="2926080"/>
          </a:xfrm>
          <a:prstGeom prst="ellipse">
            <a:avLst/>
          </a:prstGeom>
          <a:solidFill>
            <a:srgbClr val="E3ECFE"/>
          </a:solidFill>
          <a:ln/>
        </p:spPr>
      </p:sp>
      <p:sp>
        <p:nvSpPr>
          <p:cNvPr id="8" name="Shape 5"/>
          <p:cNvSpPr/>
          <p:nvPr/>
        </p:nvSpPr>
        <p:spPr>
          <a:xfrm>
            <a:off x="9189720" y="3611880"/>
            <a:ext cx="1005840" cy="1005840"/>
          </a:xfrm>
          <a:prstGeom prst="ellipse">
            <a:avLst/>
          </a:prstGeom>
          <a:solidFill>
            <a:srgbClr val="1E2761"/>
          </a:solidFill>
          <a:ln/>
          <a:effectLst>
            <a:outerShdw blurRad="76200" dist="25400" dir="2700000" algn="bl" rotWithShape="0">
              <a:srgbClr val="000000">
                <a:alpha val="12000"/>
              </a:srgbClr>
            </a:outerShdw>
          </a:effectLst>
        </p:spPr>
      </p:sp>
      <p:pic>
        <p:nvPicPr>
          <p:cNvPr id="9" name="Image 1" descr="/home/claude/icons/bulb_FFFFFF.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51238" y="3873398"/>
            <a:ext cx="482803" cy="482803"/>
          </a:xfrm>
          <a:prstGeom prst="rect">
            <a:avLst/>
          </a:prstGeom>
        </p:spPr>
      </p:pic>
      <p:sp>
        <p:nvSpPr>
          <p:cNvPr id="10" name="Text 6"/>
          <p:cNvSpPr/>
          <p:nvPr/>
        </p:nvSpPr>
        <p:spPr>
          <a:xfrm>
            <a:off x="7955280" y="4892040"/>
            <a:ext cx="3474720" cy="1005840"/>
          </a:xfrm>
          <a:prstGeom prst="rect">
            <a:avLst/>
          </a:prstGeom>
          <a:noFill/>
          <a:ln/>
        </p:spPr>
        <p:txBody>
          <a:bodyPr wrap="square" lIns="0" tIns="0" rIns="0" bIns="0" rtlCol="0" anchor="t"/>
          <a:lstStyle/>
          <a:p>
            <a:pPr marL="0" indent="0" algn="ctr">
              <a:buNone/>
            </a:pPr>
            <a:r>
              <a:rPr lang="en-US" sz="1300" i="1" dirty="0">
                <a:solidFill>
                  <a:srgbClr val="1E2761"/>
                </a:solidFill>
                <a:latin typeface="Calibri" pitchFamily="34" charset="0"/>
                <a:ea typeface="Calibri" pitchFamily="34" charset="-122"/>
                <a:cs typeface="Calibri" pitchFamily="34" charset="-120"/>
              </a:rPr>
              <a:t>ভালো ফলাফলের চাবিকাঠি: স্পষ্টতা + যাচাই + পুনঃচেষ্টা</a:t>
            </a:r>
            <a:endParaRPr lang="en-US" sz="1300" dirty="0"/>
          </a:p>
        </p:txBody>
      </p:sp>
      <p:sp>
        <p:nvSpPr>
          <p:cNvPr id="11" name="Text 7"/>
          <p:cNvSpPr/>
          <p:nvPr/>
        </p:nvSpPr>
        <p:spPr>
          <a:xfrm>
            <a:off x="548640" y="6473952"/>
            <a:ext cx="6400800" cy="292608"/>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Claude AI: পরিচিতি ও প্রয়োগ</a:t>
            </a:r>
            <a:endParaRPr lang="en-US" sz="900" dirty="0"/>
          </a:p>
        </p:txBody>
      </p:sp>
      <p:sp>
        <p:nvSpPr>
          <p:cNvPr id="12" name="Text 8"/>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900" dirty="0">
                <a:solidFill>
                  <a:srgbClr val="5B6478"/>
                </a:solidFill>
                <a:latin typeface="Calibri" pitchFamily="34" charset="0"/>
                <a:ea typeface="Calibri" pitchFamily="34" charset="-122"/>
                <a:cs typeface="Calibri" pitchFamily="34" charset="-120"/>
              </a:rPr>
              <a:t>23</a:t>
            </a:r>
            <a:endParaRPr lang="en-US" sz="9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1E2761"/>
          </a:solidFill>
          <a:ln/>
          <a:effectLst>
            <a:outerShdw blurRad="76200" dist="25400" dir="2700000" algn="bl" rotWithShape="0">
              <a:srgbClr val="000000">
                <a:alpha val="12000"/>
              </a:srgbClr>
            </a:outerShdw>
          </a:effectLst>
        </p:spPr>
      </p:sp>
      <p:pic>
        <p:nvPicPr>
          <p:cNvPr id="3" name="Image 0" descr="/home/claude/icons/keyboard_FFFFFF.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722" y="705002"/>
            <a:ext cx="373075" cy="373075"/>
          </a:xfrm>
          <a:prstGeom prst="rect">
            <a:avLst/>
          </a:prstGeom>
        </p:spPr>
      </p:pic>
      <p:sp>
        <p:nvSpPr>
          <p:cNvPr id="4" name="Text 1"/>
          <p:cNvSpPr/>
          <p:nvPr/>
        </p:nvSpPr>
        <p:spPr>
          <a:xfrm>
            <a:off x="1508760" y="457200"/>
            <a:ext cx="10058400" cy="868680"/>
          </a:xfrm>
          <a:prstGeom prst="rect">
            <a:avLst/>
          </a:prstGeom>
          <a:noFill/>
          <a:ln/>
        </p:spPr>
        <p:txBody>
          <a:bodyPr wrap="square" lIns="0" tIns="0" rIns="0" bIns="0" rtlCol="0" anchor="ctr"/>
          <a:lstStyle/>
          <a:p>
            <a:pPr marL="0" indent="0">
              <a:buNone/>
            </a:pPr>
            <a:r>
              <a:rPr lang="en-US" sz="2800" b="1" dirty="0">
                <a:solidFill>
                  <a:srgbClr val="1E2761"/>
                </a:solidFill>
                <a:latin typeface="Bookman Old Style" pitchFamily="34" charset="0"/>
                <a:ea typeface="Bookman Old Style" pitchFamily="34" charset="-122"/>
                <a:cs typeface="Bookman Old Style" pitchFamily="34" charset="-120"/>
              </a:rPr>
              <a:t>Hands-on Activity — ৫টি Prompt Practice</a:t>
            </a:r>
            <a:endParaRPr lang="en-US" sz="2800" dirty="0"/>
          </a:p>
        </p:txBody>
      </p:sp>
      <p:graphicFrame>
        <p:nvGraphicFramePr>
          <p:cNvPr id="26" name="Table 0"/>
          <p:cNvGraphicFramePr>
            <a:graphicFrameLocks noGrp="1"/>
          </p:cNvGraphicFramePr>
          <p:nvPr>
            <p:extLst>
              <p:ext uri="{D42A27DB-BD31-4B8C-83A1-F6EECF244321}">
                <p14:modId xmlns:p14="http://schemas.microsoft.com/office/powerpoint/2010/main" val="1579011935"/>
              </p:ext>
            </p:extLst>
          </p:nvPr>
        </p:nvGraphicFramePr>
        <p:xfrm>
          <a:off x="548640" y="1600200"/>
          <a:ext cx="11064240" cy="2164080"/>
        </p:xfrm>
        <a:graphic>
          <a:graphicData uri="http://schemas.openxmlformats.org/drawingml/2006/table">
            <a:tbl>
              <a:tblPr/>
              <a:tblGrid>
                <a:gridCol w="914400"/>
                <a:gridCol w="10149840"/>
              </a:tblGrid>
              <a:tr h="0">
                <a:tc>
                  <a:txBody>
                    <a:bodyPr/>
                    <a:lstStyle/>
                    <a:p>
                      <a:pPr marL="0" indent="0" algn="ctr">
                        <a:buNone/>
                      </a:pPr>
                      <a:r>
                        <a:rPr lang="en-US" sz="1450" b="1" dirty="0">
                          <a:solidFill>
                            <a:srgbClr val="FFFFFF"/>
                          </a:solidFill>
                        </a:rPr>
                        <a:t>ক্রম</a:t>
                      </a:r>
                      <a:endParaRPr lang="en-US" sz="14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1E2761"/>
                    </a:solidFill>
                  </a:tcPr>
                </a:tc>
                <a:tc>
                  <a:txBody>
                    <a:bodyPr/>
                    <a:lstStyle/>
                    <a:p>
                      <a:pPr marL="0" indent="0" algn="ctr">
                        <a:buNone/>
                      </a:pPr>
                      <a:r>
                        <a:rPr lang="en-US" sz="1450" b="1" dirty="0">
                          <a:solidFill>
                            <a:srgbClr val="FFFFFF"/>
                          </a:solidFill>
                        </a:rPr>
                        <a:t>অনুশীলনের জন্য Prompt</a:t>
                      </a:r>
                      <a:endParaRPr lang="en-US" sz="14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1E2761"/>
                    </a:solidFill>
                  </a:tcPr>
                </a:tc>
              </a:tr>
              <a:tr h="0">
                <a:tc>
                  <a:txBody>
                    <a:bodyPr/>
                    <a:lstStyle/>
                    <a:p>
                      <a:pPr marL="0" indent="0" algn="l">
                        <a:buNone/>
                      </a:pPr>
                      <a:r>
                        <a:rPr lang="en-US" sz="1350" dirty="0">
                          <a:solidFill>
                            <a:srgbClr val="1E293B"/>
                          </a:solidFill>
                        </a:rPr>
                        <a:t>১</a:t>
                      </a:r>
                      <a:endParaRPr lang="en-US" sz="13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c>
                  <a:txBody>
                    <a:bodyPr/>
                    <a:lstStyle/>
                    <a:p>
                      <a:pPr marL="0" indent="0" algn="l">
                        <a:buNone/>
                      </a:pPr>
                      <a:r>
                        <a:rPr lang="en-US" sz="1350" dirty="0">
                          <a:solidFill>
                            <a:srgbClr val="1E293B"/>
                          </a:solidFill>
                        </a:rPr>
                        <a:t>আপনার পাঠদানকারী একটি অধ্যায়ের নাম দিয়ে ৩০ মিনিটের একটি Lesson Plan তৈরি করতে বলুন</a:t>
                      </a:r>
                      <a:endParaRPr lang="en-US" sz="13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r>
              <a:tr h="0">
                <a:tc>
                  <a:txBody>
                    <a:bodyPr/>
                    <a:lstStyle/>
                    <a:p>
                      <a:pPr marL="0" indent="0" algn="l">
                        <a:buNone/>
                      </a:pPr>
                      <a:r>
                        <a:rPr lang="en-US" sz="1350" dirty="0">
                          <a:solidFill>
                            <a:srgbClr val="1E293B"/>
                          </a:solidFill>
                        </a:rPr>
                        <a:t>২</a:t>
                      </a:r>
                      <a:endParaRPr lang="en-US" sz="13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c>
                  <a:txBody>
                    <a:bodyPr/>
                    <a:lstStyle/>
                    <a:p>
                      <a:pPr marL="0" indent="0" algn="l">
                        <a:buNone/>
                      </a:pPr>
                      <a:r>
                        <a:rPr lang="en-US" sz="1350" dirty="0">
                          <a:solidFill>
                            <a:srgbClr val="1E293B"/>
                          </a:solidFill>
                        </a:rPr>
                        <a:t>আপনার বিষয়ে ৫টি MCQ প্রশ্ন উত্তরসহ তৈরি করতে বলুন, প্রতিটির ৪টি অপশনসহ</a:t>
                      </a:r>
                      <a:endParaRPr lang="en-US" sz="13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r>
              <a:tr h="0">
                <a:tc>
                  <a:txBody>
                    <a:bodyPr/>
                    <a:lstStyle/>
                    <a:p>
                      <a:pPr marL="0" indent="0" algn="l">
                        <a:buNone/>
                      </a:pPr>
                      <a:r>
                        <a:rPr lang="en-US" sz="1350" dirty="0">
                          <a:solidFill>
                            <a:srgbClr val="1E293B"/>
                          </a:solidFill>
                        </a:rPr>
                        <a:t>৩</a:t>
                      </a:r>
                      <a:endParaRPr lang="en-US" sz="13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c>
                  <a:txBody>
                    <a:bodyPr/>
                    <a:lstStyle/>
                    <a:p>
                      <a:pPr marL="0" indent="0" algn="l">
                        <a:buNone/>
                      </a:pPr>
                      <a:r>
                        <a:rPr lang="en-US" sz="1350" dirty="0">
                          <a:solidFill>
                            <a:srgbClr val="1E293B"/>
                          </a:solidFill>
                        </a:rPr>
                        <a:t>একটি জটিল বিষয় ১০০ শব্দে সহজ ভাষায় ব্যাখ্যা করতে বলুন</a:t>
                      </a:r>
                      <a:endParaRPr lang="en-US" sz="13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r>
              <a:tr h="0">
                <a:tc>
                  <a:txBody>
                    <a:bodyPr/>
                    <a:lstStyle/>
                    <a:p>
                      <a:pPr marL="0" indent="0" algn="l">
                        <a:buNone/>
                      </a:pPr>
                      <a:r>
                        <a:rPr lang="en-US" sz="1350" dirty="0">
                          <a:solidFill>
                            <a:srgbClr val="1E293B"/>
                          </a:solidFill>
                        </a:rPr>
                        <a:t>৪</a:t>
                      </a:r>
                      <a:endParaRPr lang="en-US" sz="13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c>
                  <a:txBody>
                    <a:bodyPr/>
                    <a:lstStyle/>
                    <a:p>
                      <a:pPr marL="0" indent="0" algn="l">
                        <a:buNone/>
                      </a:pPr>
                      <a:r>
                        <a:rPr lang="en-US" sz="1350" dirty="0">
                          <a:solidFill>
                            <a:srgbClr val="1E293B"/>
                          </a:solidFill>
                        </a:rPr>
                        <a:t>কলেজের একটি নোটিশের খসড়া প্রমিত বাংলায় তৈরি করতে বলুন</a:t>
                      </a:r>
                      <a:endParaRPr lang="en-US" sz="13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r>
              <a:tr h="0">
                <a:tc>
                  <a:txBody>
                    <a:bodyPr/>
                    <a:lstStyle/>
                    <a:p>
                      <a:pPr marL="0" indent="0" algn="l">
                        <a:buNone/>
                      </a:pPr>
                      <a:r>
                        <a:rPr lang="en-US" sz="1350" dirty="0">
                          <a:solidFill>
                            <a:srgbClr val="1E293B"/>
                          </a:solidFill>
                        </a:rPr>
                        <a:t>৫</a:t>
                      </a:r>
                      <a:endParaRPr lang="en-US" sz="13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c>
                  <a:txBody>
                    <a:bodyPr/>
                    <a:lstStyle/>
                    <a:p>
                      <a:pPr marL="0" indent="0" algn="l">
                        <a:buNone/>
                      </a:pPr>
                      <a:r>
                        <a:rPr lang="en-US" sz="1350" dirty="0">
                          <a:solidFill>
                            <a:srgbClr val="1E293B"/>
                          </a:solidFill>
                        </a:rPr>
                        <a:t>আপনার লেখা একটি অনুচ্ছেদের ব্যাকরণ ও ভাষা উন্নত করতে বলুন</a:t>
                      </a:r>
                      <a:endParaRPr lang="en-US" sz="13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r>
            </a:tbl>
          </a:graphicData>
        </a:graphic>
      </p:graphicFrame>
      <p:sp>
        <p:nvSpPr>
          <p:cNvPr id="6" name="Text 2"/>
          <p:cNvSpPr/>
          <p:nvPr/>
        </p:nvSpPr>
        <p:spPr>
          <a:xfrm>
            <a:off x="548640" y="6473952"/>
            <a:ext cx="6400800" cy="292608"/>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Claude AI: পরিচিতি ও প্রয়োগ</a:t>
            </a:r>
            <a:endParaRPr lang="en-US" sz="900" dirty="0"/>
          </a:p>
        </p:txBody>
      </p:sp>
      <p:sp>
        <p:nvSpPr>
          <p:cNvPr id="7" name="Text 3"/>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900" dirty="0">
                <a:solidFill>
                  <a:srgbClr val="5B6478"/>
                </a:solidFill>
                <a:latin typeface="Calibri" pitchFamily="34" charset="0"/>
                <a:ea typeface="Calibri" pitchFamily="34" charset="-122"/>
                <a:cs typeface="Calibri" pitchFamily="34" charset="-120"/>
              </a:rPr>
              <a:t>24</a:t>
            </a:r>
            <a:endParaRPr lang="en-US" sz="9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1E2761"/>
          </a:solidFill>
          <a:ln/>
          <a:effectLst>
            <a:outerShdw blurRad="76200" dist="25400" dir="2700000" algn="bl" rotWithShape="0">
              <a:srgbClr val="000000">
                <a:alpha val="12000"/>
              </a:srgbClr>
            </a:outerShdw>
          </a:effectLst>
        </p:spPr>
      </p:sp>
      <p:pic>
        <p:nvPicPr>
          <p:cNvPr id="3" name="Image 0" descr="/home/claude/icons/list_FFFFFF.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722" y="705002"/>
            <a:ext cx="373075" cy="373075"/>
          </a:xfrm>
          <a:prstGeom prst="rect">
            <a:avLst/>
          </a:prstGeom>
        </p:spPr>
      </p:pic>
      <p:sp>
        <p:nvSpPr>
          <p:cNvPr id="4" name="Text 1"/>
          <p:cNvSpPr/>
          <p:nvPr/>
        </p:nvSpPr>
        <p:spPr>
          <a:xfrm>
            <a:off x="1508760" y="457200"/>
            <a:ext cx="10058400" cy="868680"/>
          </a:xfrm>
          <a:prstGeom prst="rect">
            <a:avLst/>
          </a:prstGeom>
          <a:noFill/>
          <a:ln/>
        </p:spPr>
        <p:txBody>
          <a:bodyPr wrap="square" lIns="0" tIns="0" rIns="0" bIns="0" rtlCol="0" anchor="ctr"/>
          <a:lstStyle/>
          <a:p>
            <a:pPr marL="0" indent="0">
              <a:buNone/>
            </a:pPr>
            <a:r>
              <a:rPr lang="en-US" sz="2800" b="1" dirty="0">
                <a:solidFill>
                  <a:srgbClr val="1E2761"/>
                </a:solidFill>
                <a:latin typeface="Bookman Old Style" pitchFamily="34" charset="0"/>
                <a:ea typeface="Bookman Old Style" pitchFamily="34" charset="-122"/>
                <a:cs typeface="Bookman Old Style" pitchFamily="34" charset="-120"/>
              </a:rPr>
              <a:t>Useful Prompt Templates (১-৮)</a:t>
            </a:r>
            <a:endParaRPr lang="en-US" sz="2800" dirty="0"/>
          </a:p>
        </p:txBody>
      </p:sp>
      <p:graphicFrame>
        <p:nvGraphicFramePr>
          <p:cNvPr id="27" name="Table 0"/>
          <p:cNvGraphicFramePr>
            <a:graphicFrameLocks noGrp="1"/>
          </p:cNvGraphicFramePr>
          <p:nvPr>
            <p:extLst>
              <p:ext uri="{D42A27DB-BD31-4B8C-83A1-F6EECF244321}">
                <p14:modId xmlns:p14="http://schemas.microsoft.com/office/powerpoint/2010/main" val="1579011935"/>
              </p:ext>
            </p:extLst>
          </p:nvPr>
        </p:nvGraphicFramePr>
        <p:xfrm>
          <a:off x="548640" y="1600200"/>
          <a:ext cx="11064240" cy="3101340"/>
        </p:xfrm>
        <a:graphic>
          <a:graphicData uri="http://schemas.openxmlformats.org/drawingml/2006/table">
            <a:tbl>
              <a:tblPr/>
              <a:tblGrid>
                <a:gridCol w="2377440"/>
                <a:gridCol w="8686800"/>
              </a:tblGrid>
              <a:tr h="0">
                <a:tc>
                  <a:txBody>
                    <a:bodyPr/>
                    <a:lstStyle/>
                    <a:p>
                      <a:pPr marL="0" indent="0" algn="ctr">
                        <a:buNone/>
                      </a:pPr>
                      <a:r>
                        <a:rPr lang="en-US" sz="1350" b="1" dirty="0">
                          <a:solidFill>
                            <a:srgbClr val="FFFFFF"/>
                          </a:solidFill>
                        </a:rPr>
                        <a:t>ক্ষেত্র</a:t>
                      </a:r>
                      <a:endParaRPr lang="en-US" sz="13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1E2761"/>
                    </a:solidFill>
                  </a:tcPr>
                </a:tc>
                <a:tc>
                  <a:txBody>
                    <a:bodyPr/>
                    <a:lstStyle/>
                    <a:p>
                      <a:pPr marL="0" indent="0" algn="ctr">
                        <a:buNone/>
                      </a:pPr>
                      <a:r>
                        <a:rPr lang="en-US" sz="1350" b="1" dirty="0">
                          <a:solidFill>
                            <a:srgbClr val="FFFFFF"/>
                          </a:solidFill>
                        </a:rPr>
                        <a:t>নমুনা Prompt</a:t>
                      </a:r>
                      <a:endParaRPr lang="en-US" sz="13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1E2761"/>
                    </a:solidFill>
                  </a:tcPr>
                </a:tc>
              </a:tr>
              <a:tr h="0">
                <a:tc>
                  <a:txBody>
                    <a:bodyPr/>
                    <a:lstStyle/>
                    <a:p>
                      <a:pPr marL="0" indent="0" algn="l">
                        <a:buNone/>
                      </a:pPr>
                      <a:r>
                        <a:rPr lang="en-US" sz="1250" dirty="0">
                          <a:solidFill>
                            <a:srgbClr val="1E293B"/>
                          </a:solidFill>
                        </a:rPr>
                        <a:t>Lesson Plan</a:t>
                      </a:r>
                      <a:endParaRPr lang="en-US" sz="12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c>
                  <a:txBody>
                    <a:bodyPr/>
                    <a:lstStyle/>
                    <a:p>
                      <a:pPr marL="0" indent="0" algn="l">
                        <a:buNone/>
                      </a:pPr>
                      <a:r>
                        <a:rPr lang="en-US" sz="1250" dirty="0">
                          <a:solidFill>
                            <a:srgbClr val="1E293B"/>
                          </a:solidFill>
                        </a:rPr>
                        <a:t>"[শ্রেণি]-এর [বিষয়]-এর [অধ্যায়] নিয়ে ৪৫ মিনিটের Lesson Plan তৈরি করো, লক্ষ্য, কার্যক্রম ও মূল্যায়নসহ"</a:t>
                      </a:r>
                      <a:endParaRPr lang="en-US" sz="12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r>
              <a:tr h="0">
                <a:tc>
                  <a:txBody>
                    <a:bodyPr/>
                    <a:lstStyle/>
                    <a:p>
                      <a:pPr marL="0" indent="0" algn="l">
                        <a:buNone/>
                      </a:pPr>
                      <a:r>
                        <a:rPr lang="en-US" sz="1250" dirty="0">
                          <a:solidFill>
                            <a:srgbClr val="1E293B"/>
                          </a:solidFill>
                        </a:rPr>
                        <a:t>MCQ</a:t>
                      </a:r>
                      <a:endParaRPr lang="en-US" sz="12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c>
                  <a:txBody>
                    <a:bodyPr/>
                    <a:lstStyle/>
                    <a:p>
                      <a:pPr marL="0" indent="0" algn="l">
                        <a:buNone/>
                      </a:pPr>
                      <a:r>
                        <a:rPr lang="en-US" sz="1250" dirty="0">
                          <a:solidFill>
                            <a:srgbClr val="1E293B"/>
                          </a:solidFill>
                        </a:rPr>
                        <a:t>"[বিষয়]-এর উপর [সংখ্যা]টি MCQ প্রশ্ন তৈরি করো, প্রতিটির ৪টি অপশন ও সঠিক উত্তর চিহ্নিত করে"</a:t>
                      </a:r>
                      <a:endParaRPr lang="en-US" sz="12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r>
              <a:tr h="0">
                <a:tc>
                  <a:txBody>
                    <a:bodyPr/>
                    <a:lstStyle/>
                    <a:p>
                      <a:pPr marL="0" indent="0" algn="l">
                        <a:buNone/>
                      </a:pPr>
                      <a:r>
                        <a:rPr lang="en-US" sz="1250" dirty="0">
                          <a:solidFill>
                            <a:srgbClr val="1E293B"/>
                          </a:solidFill>
                        </a:rPr>
                        <a:t>CQ (সৃজনশীল)</a:t>
                      </a:r>
                      <a:endParaRPr lang="en-US" sz="12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c>
                  <a:txBody>
                    <a:bodyPr/>
                    <a:lstStyle/>
                    <a:p>
                      <a:pPr marL="0" indent="0" algn="l">
                        <a:buNone/>
                      </a:pPr>
                      <a:r>
                        <a:rPr lang="en-US" sz="1250" dirty="0">
                          <a:solidFill>
                            <a:srgbClr val="1E293B"/>
                          </a:solidFill>
                        </a:rPr>
                        <a:t>"[অধ্যায়] থেকে একটি সৃজনশীল প্রশ্ন (উদ্দীপকসহ) ৪টি ধাপে তৈরি করো"</a:t>
                      </a:r>
                      <a:endParaRPr lang="en-US" sz="12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r>
              <a:tr h="0">
                <a:tc>
                  <a:txBody>
                    <a:bodyPr/>
                    <a:lstStyle/>
                    <a:p>
                      <a:pPr marL="0" indent="0" algn="l">
                        <a:buNone/>
                      </a:pPr>
                      <a:r>
                        <a:rPr lang="en-US" sz="1250" dirty="0">
                          <a:solidFill>
                            <a:srgbClr val="1E293B"/>
                          </a:solidFill>
                        </a:rPr>
                        <a:t>Assignment</a:t>
                      </a:r>
                      <a:endParaRPr lang="en-US" sz="12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c>
                  <a:txBody>
                    <a:bodyPr/>
                    <a:lstStyle/>
                    <a:p>
                      <a:pPr marL="0" indent="0" algn="l">
                        <a:buNone/>
                      </a:pPr>
                      <a:r>
                        <a:rPr lang="en-US" sz="1250" dirty="0">
                          <a:solidFill>
                            <a:srgbClr val="1E293B"/>
                          </a:solidFill>
                        </a:rPr>
                        <a:t>"[বিষয়]-এর উপর শিক্ষার্থীদের জন্য একটি অ্যাসাইনমেন্ট তৈরি করো, মূল্যায়ন মানদণ্ডসহ"</a:t>
                      </a:r>
                      <a:endParaRPr lang="en-US" sz="12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r>
              <a:tr h="0">
                <a:tc>
                  <a:txBody>
                    <a:bodyPr/>
                    <a:lstStyle/>
                    <a:p>
                      <a:pPr marL="0" indent="0" algn="l">
                        <a:buNone/>
                      </a:pPr>
                      <a:r>
                        <a:rPr lang="en-US" sz="1250" dirty="0">
                          <a:solidFill>
                            <a:srgbClr val="1E293B"/>
                          </a:solidFill>
                        </a:rPr>
                        <a:t>Lab Report</a:t>
                      </a:r>
                      <a:endParaRPr lang="en-US" sz="12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c>
                  <a:txBody>
                    <a:bodyPr/>
                    <a:lstStyle/>
                    <a:p>
                      <a:pPr marL="0" indent="0" algn="l">
                        <a:buNone/>
                      </a:pPr>
                      <a:r>
                        <a:rPr lang="en-US" sz="1250" dirty="0">
                          <a:solidFill>
                            <a:srgbClr val="1E293B"/>
                          </a:solidFill>
                        </a:rPr>
                        <a:t>"[পরীক্ষার নাম]-এর একটি নমুনা ল্যাব রিপোর্ট কাঠামো তৈরি করো, উদ্দেশ্য-পদ্ধতি-ফলাফলসহ"</a:t>
                      </a:r>
                      <a:endParaRPr lang="en-US" sz="12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r>
              <a:tr h="0">
                <a:tc>
                  <a:txBody>
                    <a:bodyPr/>
                    <a:lstStyle/>
                    <a:p>
                      <a:pPr marL="0" indent="0" algn="l">
                        <a:buNone/>
                      </a:pPr>
                      <a:r>
                        <a:rPr lang="en-US" sz="1250" dirty="0">
                          <a:solidFill>
                            <a:srgbClr val="1E293B"/>
                          </a:solidFill>
                        </a:rPr>
                        <a:t>Notice</a:t>
                      </a:r>
                      <a:endParaRPr lang="en-US" sz="12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c>
                  <a:txBody>
                    <a:bodyPr/>
                    <a:lstStyle/>
                    <a:p>
                      <a:pPr marL="0" indent="0" algn="l">
                        <a:buNone/>
                      </a:pPr>
                      <a:r>
                        <a:rPr lang="en-US" sz="1250" dirty="0">
                          <a:solidFill>
                            <a:srgbClr val="1E293B"/>
                          </a:solidFill>
                        </a:rPr>
                        <a:t>"কলেজের [বিষয়] সংক্রান্ত একটি আনুষ্ঠানিক নোটিশ প্রমিত বাংলায় লেখো"</a:t>
                      </a:r>
                      <a:endParaRPr lang="en-US" sz="12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r>
              <a:tr h="0">
                <a:tc>
                  <a:txBody>
                    <a:bodyPr/>
                    <a:lstStyle/>
                    <a:p>
                      <a:pPr marL="0" indent="0" algn="l">
                        <a:buNone/>
                      </a:pPr>
                      <a:r>
                        <a:rPr lang="en-US" sz="1250" dirty="0">
                          <a:solidFill>
                            <a:srgbClr val="1E293B"/>
                          </a:solidFill>
                        </a:rPr>
                        <a:t>Speech</a:t>
                      </a:r>
                      <a:endParaRPr lang="en-US" sz="12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c>
                  <a:txBody>
                    <a:bodyPr/>
                    <a:lstStyle/>
                    <a:p>
                      <a:pPr marL="0" indent="0" algn="l">
                        <a:buNone/>
                      </a:pPr>
                      <a:r>
                        <a:rPr lang="en-US" sz="1250" dirty="0">
                          <a:solidFill>
                            <a:srgbClr val="1E293B"/>
                          </a:solidFill>
                        </a:rPr>
                        <a:t>"[অনুষ্ঠান]-এ দেওয়ার জন্য ৩ মিনিটের একটি বক্তৃতা লেখো"</a:t>
                      </a:r>
                      <a:endParaRPr lang="en-US" sz="12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r>
              <a:tr h="0">
                <a:tc>
                  <a:txBody>
                    <a:bodyPr/>
                    <a:lstStyle/>
                    <a:p>
                      <a:pPr marL="0" indent="0" algn="l">
                        <a:buNone/>
                      </a:pPr>
                      <a:r>
                        <a:rPr lang="en-US" sz="1250" dirty="0">
                          <a:solidFill>
                            <a:srgbClr val="1E293B"/>
                          </a:solidFill>
                        </a:rPr>
                        <a:t>Translation</a:t>
                      </a:r>
                      <a:endParaRPr lang="en-US" sz="12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c>
                  <a:txBody>
                    <a:bodyPr/>
                    <a:lstStyle/>
                    <a:p>
                      <a:pPr marL="0" indent="0" algn="l">
                        <a:buNone/>
                      </a:pPr>
                      <a:r>
                        <a:rPr lang="en-US" sz="1250" dirty="0">
                          <a:solidFill>
                            <a:srgbClr val="1E293B"/>
                          </a:solidFill>
                        </a:rPr>
                        <a:t>"এই অনুচ্ছেদটি সহজ ও প্রমিত বাংলায় অনুবাদ করো: [লেখা]"</a:t>
                      </a:r>
                      <a:endParaRPr lang="en-US" sz="12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r>
            </a:tbl>
          </a:graphicData>
        </a:graphic>
      </p:graphicFrame>
      <p:sp>
        <p:nvSpPr>
          <p:cNvPr id="6" name="Text 2"/>
          <p:cNvSpPr/>
          <p:nvPr/>
        </p:nvSpPr>
        <p:spPr>
          <a:xfrm>
            <a:off x="548640" y="6473952"/>
            <a:ext cx="6400800" cy="292608"/>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Claude AI: পরিচিতি ও প্রয়োগ</a:t>
            </a:r>
            <a:endParaRPr lang="en-US" sz="900" dirty="0"/>
          </a:p>
        </p:txBody>
      </p:sp>
      <p:sp>
        <p:nvSpPr>
          <p:cNvPr id="7" name="Text 3"/>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900" dirty="0">
                <a:solidFill>
                  <a:srgbClr val="5B6478"/>
                </a:solidFill>
                <a:latin typeface="Calibri" pitchFamily="34" charset="0"/>
                <a:ea typeface="Calibri" pitchFamily="34" charset="-122"/>
                <a:cs typeface="Calibri" pitchFamily="34" charset="-120"/>
              </a:rPr>
              <a:t>25</a:t>
            </a:r>
            <a:endParaRPr lang="en-US" sz="9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1E2761"/>
          </a:solidFill>
          <a:ln/>
          <a:effectLst>
            <a:outerShdw blurRad="76200" dist="25400" dir="2700000" algn="bl" rotWithShape="0">
              <a:srgbClr val="000000">
                <a:alpha val="12000"/>
              </a:srgbClr>
            </a:outerShdw>
          </a:effectLst>
        </p:spPr>
      </p:sp>
      <p:pic>
        <p:nvPicPr>
          <p:cNvPr id="3" name="Image 0" descr="/home/claude/icons/list_FFFFFF.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722" y="705002"/>
            <a:ext cx="373075" cy="373075"/>
          </a:xfrm>
          <a:prstGeom prst="rect">
            <a:avLst/>
          </a:prstGeom>
        </p:spPr>
      </p:pic>
      <p:sp>
        <p:nvSpPr>
          <p:cNvPr id="4" name="Text 1"/>
          <p:cNvSpPr/>
          <p:nvPr/>
        </p:nvSpPr>
        <p:spPr>
          <a:xfrm>
            <a:off x="1508760" y="457200"/>
            <a:ext cx="10058400" cy="868680"/>
          </a:xfrm>
          <a:prstGeom prst="rect">
            <a:avLst/>
          </a:prstGeom>
          <a:noFill/>
          <a:ln/>
        </p:spPr>
        <p:txBody>
          <a:bodyPr wrap="square" lIns="0" tIns="0" rIns="0" bIns="0" rtlCol="0" anchor="ctr"/>
          <a:lstStyle/>
          <a:p>
            <a:pPr marL="0" indent="0">
              <a:buNone/>
            </a:pPr>
            <a:r>
              <a:rPr lang="en-US" sz="2800" b="1" dirty="0">
                <a:solidFill>
                  <a:srgbClr val="1E2761"/>
                </a:solidFill>
                <a:latin typeface="Bookman Old Style" pitchFamily="34" charset="0"/>
                <a:ea typeface="Bookman Old Style" pitchFamily="34" charset="-122"/>
                <a:cs typeface="Bookman Old Style" pitchFamily="34" charset="-120"/>
              </a:rPr>
              <a:t>Useful Prompt Templates (৯-১৫)</a:t>
            </a:r>
            <a:endParaRPr lang="en-US" sz="2800" dirty="0"/>
          </a:p>
        </p:txBody>
      </p:sp>
      <p:graphicFrame>
        <p:nvGraphicFramePr>
          <p:cNvPr id="28" name="Table 0"/>
          <p:cNvGraphicFramePr>
            <a:graphicFrameLocks noGrp="1"/>
          </p:cNvGraphicFramePr>
          <p:nvPr>
            <p:extLst>
              <p:ext uri="{D42A27DB-BD31-4B8C-83A1-F6EECF244321}">
                <p14:modId xmlns:p14="http://schemas.microsoft.com/office/powerpoint/2010/main" val="1579011935"/>
              </p:ext>
            </p:extLst>
          </p:nvPr>
        </p:nvGraphicFramePr>
        <p:xfrm>
          <a:off x="548640" y="1600200"/>
          <a:ext cx="11064240" cy="2758440"/>
        </p:xfrm>
        <a:graphic>
          <a:graphicData uri="http://schemas.openxmlformats.org/drawingml/2006/table">
            <a:tbl>
              <a:tblPr/>
              <a:tblGrid>
                <a:gridCol w="2377440"/>
                <a:gridCol w="8686800"/>
              </a:tblGrid>
              <a:tr h="0">
                <a:tc>
                  <a:txBody>
                    <a:bodyPr/>
                    <a:lstStyle/>
                    <a:p>
                      <a:pPr marL="0" indent="0" algn="ctr">
                        <a:buNone/>
                      </a:pPr>
                      <a:r>
                        <a:rPr lang="en-US" sz="1350" b="1" dirty="0">
                          <a:solidFill>
                            <a:srgbClr val="FFFFFF"/>
                          </a:solidFill>
                        </a:rPr>
                        <a:t>ক্ষেত্র</a:t>
                      </a:r>
                      <a:endParaRPr lang="en-US" sz="13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1E2761"/>
                    </a:solidFill>
                  </a:tcPr>
                </a:tc>
                <a:tc>
                  <a:txBody>
                    <a:bodyPr/>
                    <a:lstStyle/>
                    <a:p>
                      <a:pPr marL="0" indent="0" algn="ctr">
                        <a:buNone/>
                      </a:pPr>
                      <a:r>
                        <a:rPr lang="en-US" sz="1350" b="1" dirty="0">
                          <a:solidFill>
                            <a:srgbClr val="FFFFFF"/>
                          </a:solidFill>
                        </a:rPr>
                        <a:t>নমুনা Prompt</a:t>
                      </a:r>
                      <a:endParaRPr lang="en-US" sz="13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1E2761"/>
                    </a:solidFill>
                  </a:tcPr>
                </a:tc>
              </a:tr>
              <a:tr h="0">
                <a:tc>
                  <a:txBody>
                    <a:bodyPr/>
                    <a:lstStyle/>
                    <a:p>
                      <a:pPr marL="0" indent="0" algn="l">
                        <a:buNone/>
                      </a:pPr>
                      <a:r>
                        <a:rPr lang="en-US" sz="1250" dirty="0">
                          <a:solidFill>
                            <a:srgbClr val="1E293B"/>
                          </a:solidFill>
                        </a:rPr>
                        <a:t>Summary</a:t>
                      </a:r>
                      <a:endParaRPr lang="en-US" sz="12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c>
                  <a:txBody>
                    <a:bodyPr/>
                    <a:lstStyle/>
                    <a:p>
                      <a:pPr marL="0" indent="0" algn="l">
                        <a:buNone/>
                      </a:pPr>
                      <a:r>
                        <a:rPr lang="en-US" sz="1250" dirty="0">
                          <a:solidFill>
                            <a:srgbClr val="1E293B"/>
                          </a:solidFill>
                        </a:rPr>
                        <a:t>"এই লেখাটি ১৫০ শব্দে সারসংক্ষেপ করো, মূল পয়েন্টগুলো বজায় রেখে: [লেখা]"</a:t>
                      </a:r>
                      <a:endParaRPr lang="en-US" sz="12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r>
              <a:tr h="0">
                <a:tc>
                  <a:txBody>
                    <a:bodyPr/>
                    <a:lstStyle/>
                    <a:p>
                      <a:pPr marL="0" indent="0" algn="l">
                        <a:buNone/>
                      </a:pPr>
                      <a:r>
                        <a:rPr lang="en-US" sz="1250" dirty="0">
                          <a:solidFill>
                            <a:srgbClr val="1E293B"/>
                          </a:solidFill>
                        </a:rPr>
                        <a:t>Question Bank</a:t>
                      </a:r>
                      <a:endParaRPr lang="en-US" sz="12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c>
                  <a:txBody>
                    <a:bodyPr/>
                    <a:lstStyle/>
                    <a:p>
                      <a:pPr marL="0" indent="0" algn="l">
                        <a:buNone/>
                      </a:pPr>
                      <a:r>
                        <a:rPr lang="en-US" sz="1250" dirty="0">
                          <a:solidFill>
                            <a:srgbClr val="1E293B"/>
                          </a:solidFill>
                        </a:rPr>
                        <a:t>"[অধ্যায়]-এর উপর ২০টি সংক্ষিপ্ত প্রশ্নের একটি Question Bank তৈরি করো"</a:t>
                      </a:r>
                      <a:endParaRPr lang="en-US" sz="12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r>
              <a:tr h="0">
                <a:tc>
                  <a:txBody>
                    <a:bodyPr/>
                    <a:lstStyle/>
                    <a:p>
                      <a:pPr marL="0" indent="0" algn="l">
                        <a:buNone/>
                      </a:pPr>
                      <a:r>
                        <a:rPr lang="en-US" sz="1250" dirty="0">
                          <a:solidFill>
                            <a:srgbClr val="1E293B"/>
                          </a:solidFill>
                        </a:rPr>
                        <a:t>Evaluation Rubric</a:t>
                      </a:r>
                      <a:endParaRPr lang="en-US" sz="12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c>
                  <a:txBody>
                    <a:bodyPr/>
                    <a:lstStyle/>
                    <a:p>
                      <a:pPr marL="0" indent="0" algn="l">
                        <a:buNone/>
                      </a:pPr>
                      <a:r>
                        <a:rPr lang="en-US" sz="1250" dirty="0">
                          <a:solidFill>
                            <a:srgbClr val="1E293B"/>
                          </a:solidFill>
                        </a:rPr>
                        <a:t>"[কাজ/অ্যাসাইনমেন্ট]-এর জন্য ৫ পয়েন্টের একটি মূল্যায়ন Rubric তৈরি করো"</a:t>
                      </a:r>
                      <a:endParaRPr lang="en-US" sz="12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r>
              <a:tr h="0">
                <a:tc>
                  <a:txBody>
                    <a:bodyPr/>
                    <a:lstStyle/>
                    <a:p>
                      <a:pPr marL="0" indent="0" algn="l">
                        <a:buNone/>
                      </a:pPr>
                      <a:r>
                        <a:rPr lang="en-US" sz="1250" dirty="0">
                          <a:solidFill>
                            <a:srgbClr val="1E293B"/>
                          </a:solidFill>
                        </a:rPr>
                        <a:t>Research Summary</a:t>
                      </a:r>
                      <a:endParaRPr lang="en-US" sz="12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c>
                  <a:txBody>
                    <a:bodyPr/>
                    <a:lstStyle/>
                    <a:p>
                      <a:pPr marL="0" indent="0" algn="l">
                        <a:buNone/>
                      </a:pPr>
                      <a:r>
                        <a:rPr lang="en-US" sz="1250" dirty="0">
                          <a:solidFill>
                            <a:srgbClr val="1E293B"/>
                          </a:solidFill>
                        </a:rPr>
                        <a:t>"এই গবেষণাপত্রের মূল উদ্দেশ্য, পদ্ধতি ও ফলাফল সংক্ষেপে তুলে ধরো: [শিরোনাম/লেখা]"</a:t>
                      </a:r>
                      <a:endParaRPr lang="en-US" sz="12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r>
              <a:tr h="0">
                <a:tc>
                  <a:txBody>
                    <a:bodyPr/>
                    <a:lstStyle/>
                    <a:p>
                      <a:pPr marL="0" indent="0" algn="l">
                        <a:buNone/>
                      </a:pPr>
                      <a:r>
                        <a:rPr lang="en-US" sz="1250" dirty="0">
                          <a:solidFill>
                            <a:srgbClr val="1E293B"/>
                          </a:solidFill>
                        </a:rPr>
                        <a:t>Report</a:t>
                      </a:r>
                      <a:endParaRPr lang="en-US" sz="12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c>
                  <a:txBody>
                    <a:bodyPr/>
                    <a:lstStyle/>
                    <a:p>
                      <a:pPr marL="0" indent="0" algn="l">
                        <a:buNone/>
                      </a:pPr>
                      <a:r>
                        <a:rPr lang="en-US" sz="1250" dirty="0">
                          <a:solidFill>
                            <a:srgbClr val="1E293B"/>
                          </a:solidFill>
                        </a:rPr>
                        <a:t>"[কার্যক্রম]-এর একটি সংক্ষিপ্ত প্রতিবেদন প্রস্তুত করো, তারিখ ও অংশগ্রহণকারীসহ"</a:t>
                      </a:r>
                      <a:endParaRPr lang="en-US" sz="12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r>
              <a:tr h="0">
                <a:tc>
                  <a:txBody>
                    <a:bodyPr/>
                    <a:lstStyle/>
                    <a:p>
                      <a:pPr marL="0" indent="0" algn="l">
                        <a:buNone/>
                      </a:pPr>
                      <a:r>
                        <a:rPr lang="en-US" sz="1250" dirty="0">
                          <a:solidFill>
                            <a:srgbClr val="1E293B"/>
                          </a:solidFill>
                        </a:rPr>
                        <a:t>Meeting Minutes</a:t>
                      </a:r>
                      <a:endParaRPr lang="en-US" sz="12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c>
                  <a:txBody>
                    <a:bodyPr/>
                    <a:lstStyle/>
                    <a:p>
                      <a:pPr marL="0" indent="0" algn="l">
                        <a:buNone/>
                      </a:pPr>
                      <a:r>
                        <a:rPr lang="en-US" sz="1250" dirty="0">
                          <a:solidFill>
                            <a:srgbClr val="1E293B"/>
                          </a:solidFill>
                        </a:rPr>
                        <a:t>"এই সভার আলোচনার পয়েন্টগুলো থেকে একটি সংক্ষিপ্ত কার্যবিবরণী তৈরি করো: [পয়েন্টসমূহ]"</a:t>
                      </a:r>
                      <a:endParaRPr lang="en-US" sz="12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r>
              <a:tr h="0">
                <a:tc>
                  <a:txBody>
                    <a:bodyPr/>
                    <a:lstStyle/>
                    <a:p>
                      <a:pPr marL="0" indent="0" algn="l">
                        <a:buNone/>
                      </a:pPr>
                      <a:r>
                        <a:rPr lang="en-US" sz="1250" dirty="0">
                          <a:solidFill>
                            <a:srgbClr val="1E293B"/>
                          </a:solidFill>
                        </a:rPr>
                        <a:t>Chemical Equation</a:t>
                      </a:r>
                      <a:endParaRPr lang="en-US" sz="12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c>
                  <a:txBody>
                    <a:bodyPr/>
                    <a:lstStyle/>
                    <a:p>
                      <a:pPr marL="0" indent="0" algn="l">
                        <a:buNone/>
                      </a:pPr>
                      <a:r>
                        <a:rPr lang="en-US" sz="1250" dirty="0">
                          <a:solidFill>
                            <a:srgbClr val="1E293B"/>
                          </a:solidFill>
                        </a:rPr>
                        <a:t>"[বিক্রিয়ক ও উৎপাদ] দিয়ে সমীকরণটি ব্যালেন্স করে ধাপে ধাপে ব্যাখ্যা করো"</a:t>
                      </a:r>
                      <a:endParaRPr lang="en-US" sz="12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r>
            </a:tbl>
          </a:graphicData>
        </a:graphic>
      </p:graphicFrame>
      <p:sp>
        <p:nvSpPr>
          <p:cNvPr id="6" name="Text 2"/>
          <p:cNvSpPr/>
          <p:nvPr/>
        </p:nvSpPr>
        <p:spPr>
          <a:xfrm>
            <a:off x="548640" y="6473952"/>
            <a:ext cx="6400800" cy="292608"/>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Claude AI: পরিচিতি ও প্রয়োগ</a:t>
            </a:r>
            <a:endParaRPr lang="en-US" sz="900" dirty="0"/>
          </a:p>
        </p:txBody>
      </p:sp>
      <p:sp>
        <p:nvSpPr>
          <p:cNvPr id="7" name="Text 3"/>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900" dirty="0">
                <a:solidFill>
                  <a:srgbClr val="5B6478"/>
                </a:solidFill>
                <a:latin typeface="Calibri" pitchFamily="34" charset="0"/>
                <a:ea typeface="Calibri" pitchFamily="34" charset="-122"/>
                <a:cs typeface="Calibri" pitchFamily="34" charset="-120"/>
              </a:rPr>
              <a:t>26</a:t>
            </a:r>
            <a:endParaRPr lang="en-US" sz="9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1E2761"/>
          </a:solidFill>
          <a:ln/>
          <a:effectLst>
            <a:outerShdw blurRad="76200" dist="25400" dir="2700000" algn="bl" rotWithShape="0">
              <a:srgbClr val="000000">
                <a:alpha val="12000"/>
              </a:srgbClr>
            </a:outerShdw>
          </a:effectLst>
        </p:spPr>
      </p:sp>
      <p:pic>
        <p:nvPicPr>
          <p:cNvPr id="3" name="Image 0" descr="/home/claude/icons/map_FFFFFF.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722" y="705002"/>
            <a:ext cx="373075" cy="373075"/>
          </a:xfrm>
          <a:prstGeom prst="rect">
            <a:avLst/>
          </a:prstGeom>
        </p:spPr>
      </p:pic>
      <p:sp>
        <p:nvSpPr>
          <p:cNvPr id="4" name="Text 1"/>
          <p:cNvSpPr/>
          <p:nvPr/>
        </p:nvSpPr>
        <p:spPr>
          <a:xfrm>
            <a:off x="1508760" y="457200"/>
            <a:ext cx="10058400" cy="868680"/>
          </a:xfrm>
          <a:prstGeom prst="rect">
            <a:avLst/>
          </a:prstGeom>
          <a:noFill/>
          <a:ln/>
        </p:spPr>
        <p:txBody>
          <a:bodyPr wrap="square" lIns="0" tIns="0" rIns="0" bIns="0" rtlCol="0" anchor="ctr"/>
          <a:lstStyle/>
          <a:p>
            <a:pPr marL="0" indent="0">
              <a:buNone/>
            </a:pPr>
            <a:r>
              <a:rPr lang="en-US" sz="3000" b="1" dirty="0">
                <a:solidFill>
                  <a:srgbClr val="1E2761"/>
                </a:solidFill>
                <a:latin typeface="Bookman Old Style" pitchFamily="34" charset="0"/>
                <a:ea typeface="Bookman Old Style" pitchFamily="34" charset="-122"/>
                <a:cs typeface="Bookman Old Style" pitchFamily="34" charset="-120"/>
              </a:rPr>
              <a:t>বাংলাদেশের শিক্ষকরা কীভাবে Claude ব্যবহার করতে পারেন</a:t>
            </a:r>
            <a:endParaRPr lang="en-US" sz="3000" dirty="0"/>
          </a:p>
        </p:txBody>
      </p:sp>
      <p:sp>
        <p:nvSpPr>
          <p:cNvPr id="5" name="Shape 2"/>
          <p:cNvSpPr/>
          <p:nvPr/>
        </p:nvSpPr>
        <p:spPr>
          <a:xfrm>
            <a:off x="548640" y="1554480"/>
            <a:ext cx="7223760" cy="4526280"/>
          </a:xfrm>
          <a:prstGeom prst="roundRect">
            <a:avLst>
              <a:gd name="adj" fmla="val 2020"/>
            </a:avLst>
          </a:prstGeom>
          <a:solidFill>
            <a:srgbClr val="EAF0FD"/>
          </a:solidFill>
          <a:ln/>
          <a:effectLst>
            <a:outerShdw blurRad="101600" dist="25400" dir="2700000" algn="bl" rotWithShape="0">
              <a:srgbClr val="000000">
                <a:alpha val="8000"/>
              </a:srgbClr>
            </a:outerShdw>
          </a:effectLst>
        </p:spPr>
      </p:sp>
      <p:sp>
        <p:nvSpPr>
          <p:cNvPr id="6" name="Text 3"/>
          <p:cNvSpPr/>
          <p:nvPr/>
        </p:nvSpPr>
        <p:spPr>
          <a:xfrm>
            <a:off x="868680" y="1783080"/>
            <a:ext cx="6583680" cy="4069080"/>
          </a:xfrm>
          <a:prstGeom prst="rect">
            <a:avLst/>
          </a:prstGeom>
          <a:noFill/>
          <a:ln/>
        </p:spPr>
        <p:txBody>
          <a:bodyPr wrap="square" lIns="0" tIns="0" rIns="0" bIns="0" rtlCol="0" anchor="t"/>
          <a:lstStyle/>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NCTB সিলেবাস অনুসরণ করে প্রতি অধ্যায়ের জন্য বাংলায় Lesson Plan তৈরি করা যায়</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গ্রামীণ কলেজের সীমিত রিসোর্সের মধ্যেও দ্রুত প্রশ্নপত্র ও নোট তৈরি সম্ভব</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বহু শিক্ষার্থীর ইংরেজি দুর্বলতার কারণে জটিল বিষয় সহজ বাংলায় রূপান্তর করে শেখানো যায়</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কলেজ প্রশাসনিক কাজে (নোটিশ, রিপোর্ট, চিঠি) সময় সাশ্রয় করে শিক্ষাদানে বেশি মনোযোগ দেওয়া যায়</a:t>
            </a:r>
            <a:endParaRPr lang="en-US" sz="1550" dirty="0"/>
          </a:p>
        </p:txBody>
      </p:sp>
      <p:sp>
        <p:nvSpPr>
          <p:cNvPr id="7" name="Shape 4"/>
          <p:cNvSpPr/>
          <p:nvPr/>
        </p:nvSpPr>
        <p:spPr>
          <a:xfrm>
            <a:off x="8229600" y="2651760"/>
            <a:ext cx="2926080" cy="2926080"/>
          </a:xfrm>
          <a:prstGeom prst="ellipse">
            <a:avLst/>
          </a:prstGeom>
          <a:solidFill>
            <a:srgbClr val="E3ECFE"/>
          </a:solidFill>
          <a:ln/>
        </p:spPr>
      </p:sp>
      <p:sp>
        <p:nvSpPr>
          <p:cNvPr id="8" name="Shape 5"/>
          <p:cNvSpPr/>
          <p:nvPr/>
        </p:nvSpPr>
        <p:spPr>
          <a:xfrm>
            <a:off x="9189720" y="3611880"/>
            <a:ext cx="1005840" cy="1005840"/>
          </a:xfrm>
          <a:prstGeom prst="ellipse">
            <a:avLst/>
          </a:prstGeom>
          <a:solidFill>
            <a:srgbClr val="1E2761"/>
          </a:solidFill>
          <a:ln/>
          <a:effectLst>
            <a:outerShdw blurRad="76200" dist="25400" dir="2700000" algn="bl" rotWithShape="0">
              <a:srgbClr val="000000">
                <a:alpha val="12000"/>
              </a:srgbClr>
            </a:outerShdw>
          </a:effectLst>
        </p:spPr>
      </p:sp>
      <p:pic>
        <p:nvPicPr>
          <p:cNvPr id="9" name="Image 1" descr="/home/claude/icons/globe_FFFFFF.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51238" y="3873398"/>
            <a:ext cx="482803" cy="482803"/>
          </a:xfrm>
          <a:prstGeom prst="rect">
            <a:avLst/>
          </a:prstGeom>
        </p:spPr>
      </p:pic>
      <p:sp>
        <p:nvSpPr>
          <p:cNvPr id="10" name="Text 6"/>
          <p:cNvSpPr/>
          <p:nvPr/>
        </p:nvSpPr>
        <p:spPr>
          <a:xfrm>
            <a:off x="7955280" y="4892040"/>
            <a:ext cx="3474720" cy="1005840"/>
          </a:xfrm>
          <a:prstGeom prst="rect">
            <a:avLst/>
          </a:prstGeom>
          <a:noFill/>
          <a:ln/>
        </p:spPr>
        <p:txBody>
          <a:bodyPr wrap="square" lIns="0" tIns="0" rIns="0" bIns="0" rtlCol="0" anchor="t"/>
          <a:lstStyle/>
          <a:p>
            <a:pPr marL="0" indent="0" algn="ctr">
              <a:buNone/>
            </a:pPr>
            <a:r>
              <a:rPr lang="en-US" sz="1300" i="1" dirty="0">
                <a:solidFill>
                  <a:srgbClr val="1E2761"/>
                </a:solidFill>
                <a:latin typeface="Calibri" pitchFamily="34" charset="0"/>
                <a:ea typeface="Calibri" pitchFamily="34" charset="-122"/>
                <a:cs typeface="Calibri" pitchFamily="34" charset="-120"/>
              </a:rPr>
              <a:t>উদাহরণ: ধোবাউড়া মহিলা ডিগ্রী কলেজের মতো প্রতিষ্ঠানেও এখনই এই সুবিধা কাজে লাগানো সম্ভব</a:t>
            </a:r>
            <a:endParaRPr lang="en-US" sz="1300" dirty="0"/>
          </a:p>
        </p:txBody>
      </p:sp>
      <p:sp>
        <p:nvSpPr>
          <p:cNvPr id="11" name="Text 7"/>
          <p:cNvSpPr/>
          <p:nvPr/>
        </p:nvSpPr>
        <p:spPr>
          <a:xfrm>
            <a:off x="548640" y="6473952"/>
            <a:ext cx="6400800" cy="292608"/>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Claude AI: পরিচিতি ও প্রয়োগ</a:t>
            </a:r>
            <a:endParaRPr lang="en-US" sz="900" dirty="0"/>
          </a:p>
        </p:txBody>
      </p:sp>
      <p:sp>
        <p:nvSpPr>
          <p:cNvPr id="12" name="Text 8"/>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900" dirty="0">
                <a:solidFill>
                  <a:srgbClr val="5B6478"/>
                </a:solidFill>
                <a:latin typeface="Calibri" pitchFamily="34" charset="0"/>
                <a:ea typeface="Calibri" pitchFamily="34" charset="-122"/>
                <a:cs typeface="Calibri" pitchFamily="34" charset="-120"/>
              </a:rPr>
              <a:t>27</a:t>
            </a:r>
            <a:endParaRPr lang="en-US" sz="9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1E2761"/>
          </a:solidFill>
          <a:ln/>
          <a:effectLst>
            <a:outerShdw blurRad="76200" dist="25400" dir="2700000" algn="bl" rotWithShape="0">
              <a:srgbClr val="000000">
                <a:alpha val="12000"/>
              </a:srgbClr>
            </a:outerShdw>
          </a:effectLst>
        </p:spPr>
      </p:sp>
      <p:pic>
        <p:nvPicPr>
          <p:cNvPr id="3" name="Image 0" descr="/home/claude/icons/target_FFFFFF.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722" y="705002"/>
            <a:ext cx="373075" cy="373075"/>
          </a:xfrm>
          <a:prstGeom prst="rect">
            <a:avLst/>
          </a:prstGeom>
        </p:spPr>
      </p:pic>
      <p:sp>
        <p:nvSpPr>
          <p:cNvPr id="4" name="Text 1"/>
          <p:cNvSpPr/>
          <p:nvPr/>
        </p:nvSpPr>
        <p:spPr>
          <a:xfrm>
            <a:off x="1508760" y="457200"/>
            <a:ext cx="10058400" cy="868680"/>
          </a:xfrm>
          <a:prstGeom prst="rect">
            <a:avLst/>
          </a:prstGeom>
          <a:noFill/>
          <a:ln/>
        </p:spPr>
        <p:txBody>
          <a:bodyPr wrap="square" lIns="0" tIns="0" rIns="0" bIns="0" rtlCol="0" anchor="ctr"/>
          <a:lstStyle/>
          <a:p>
            <a:pPr marL="0" indent="0">
              <a:buNone/>
            </a:pPr>
            <a:r>
              <a:rPr lang="en-US" sz="3000" b="1" dirty="0">
                <a:solidFill>
                  <a:srgbClr val="1E2761"/>
                </a:solidFill>
                <a:latin typeface="Bookman Old Style" pitchFamily="34" charset="0"/>
                <a:ea typeface="Bookman Old Style" pitchFamily="34" charset="-122"/>
                <a:cs typeface="Bookman Old Style" pitchFamily="34" charset="-120"/>
              </a:rPr>
              <a:t>মূল Takeaways</a:t>
            </a:r>
            <a:endParaRPr lang="en-US" sz="3000" dirty="0"/>
          </a:p>
        </p:txBody>
      </p:sp>
      <p:sp>
        <p:nvSpPr>
          <p:cNvPr id="5" name="Shape 2"/>
          <p:cNvSpPr/>
          <p:nvPr/>
        </p:nvSpPr>
        <p:spPr>
          <a:xfrm>
            <a:off x="548640" y="1554480"/>
            <a:ext cx="7223760" cy="4526280"/>
          </a:xfrm>
          <a:prstGeom prst="roundRect">
            <a:avLst>
              <a:gd name="adj" fmla="val 2020"/>
            </a:avLst>
          </a:prstGeom>
          <a:solidFill>
            <a:srgbClr val="EAF0FD"/>
          </a:solidFill>
          <a:ln/>
          <a:effectLst>
            <a:outerShdw blurRad="101600" dist="25400" dir="2700000" algn="bl" rotWithShape="0">
              <a:srgbClr val="000000">
                <a:alpha val="8000"/>
              </a:srgbClr>
            </a:outerShdw>
          </a:effectLst>
        </p:spPr>
      </p:sp>
      <p:sp>
        <p:nvSpPr>
          <p:cNvPr id="6" name="Text 3"/>
          <p:cNvSpPr/>
          <p:nvPr/>
        </p:nvSpPr>
        <p:spPr>
          <a:xfrm>
            <a:off x="868680" y="1783080"/>
            <a:ext cx="6583680" cy="4069080"/>
          </a:xfrm>
          <a:prstGeom prst="rect">
            <a:avLst/>
          </a:prstGeom>
          <a:noFill/>
          <a:ln/>
        </p:spPr>
        <p:txBody>
          <a:bodyPr wrap="square" lIns="0" tIns="0" rIns="0" bIns="0" rtlCol="0" anchor="t"/>
          <a:lstStyle/>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Claude একটি শক্তিশালী Generative AI যা লেখা, বিশ্লেষণ ও পরিকল্পনায় সহায়তা করে</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স্পষ্ট ও প্রসঙ্গসহ Prompt লেখাই ভালো ফলাফলের চাবিকাঠি</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শিক্ষকতা, গবেষণা ও প্রশাসনিক — তিন ক্ষেত্রেই Claude সময় ও শ্রম বাঁচাতে পারে</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সবসময় তথ্য যাচাই করে এবং নৈতিকতা বজায় রেখে AI ব্যবহার করতে হবে</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AI প্রতিস্থাপক নয়, বরং একজন দক্ষ সহকারী — চূড়ান্ত সিদ্ধান্ত সবসময় শিক্ষকের</a:t>
            </a:r>
            <a:endParaRPr lang="en-US" sz="1550" dirty="0"/>
          </a:p>
        </p:txBody>
      </p:sp>
      <p:sp>
        <p:nvSpPr>
          <p:cNvPr id="7" name="Shape 4"/>
          <p:cNvSpPr/>
          <p:nvPr/>
        </p:nvSpPr>
        <p:spPr>
          <a:xfrm>
            <a:off x="8229600" y="2651760"/>
            <a:ext cx="2926080" cy="2926080"/>
          </a:xfrm>
          <a:prstGeom prst="ellipse">
            <a:avLst/>
          </a:prstGeom>
          <a:solidFill>
            <a:srgbClr val="E3ECFE"/>
          </a:solidFill>
          <a:ln/>
        </p:spPr>
      </p:sp>
      <p:sp>
        <p:nvSpPr>
          <p:cNvPr id="8" name="Shape 5"/>
          <p:cNvSpPr/>
          <p:nvPr/>
        </p:nvSpPr>
        <p:spPr>
          <a:xfrm>
            <a:off x="9189720" y="3611880"/>
            <a:ext cx="1005840" cy="1005840"/>
          </a:xfrm>
          <a:prstGeom prst="ellipse">
            <a:avLst/>
          </a:prstGeom>
          <a:solidFill>
            <a:srgbClr val="1E2761"/>
          </a:solidFill>
          <a:ln/>
          <a:effectLst>
            <a:outerShdw blurRad="76200" dist="25400" dir="2700000" algn="bl" rotWithShape="0">
              <a:srgbClr val="000000">
                <a:alpha val="12000"/>
              </a:srgbClr>
            </a:outerShdw>
          </a:effectLst>
        </p:spPr>
      </p:sp>
      <p:pic>
        <p:nvPicPr>
          <p:cNvPr id="9" name="Image 1" descr="/home/claude/icons/star_FFFFFF.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51238" y="3873398"/>
            <a:ext cx="482803" cy="482803"/>
          </a:xfrm>
          <a:prstGeom prst="rect">
            <a:avLst/>
          </a:prstGeom>
        </p:spPr>
      </p:pic>
      <p:sp>
        <p:nvSpPr>
          <p:cNvPr id="10" name="Text 6"/>
          <p:cNvSpPr/>
          <p:nvPr/>
        </p:nvSpPr>
        <p:spPr>
          <a:xfrm>
            <a:off x="7955280" y="4892040"/>
            <a:ext cx="3474720" cy="1005840"/>
          </a:xfrm>
          <a:prstGeom prst="rect">
            <a:avLst/>
          </a:prstGeom>
          <a:noFill/>
          <a:ln/>
        </p:spPr>
        <p:txBody>
          <a:bodyPr wrap="square" lIns="0" tIns="0" rIns="0" bIns="0" rtlCol="0" anchor="t"/>
          <a:lstStyle/>
          <a:p>
            <a:pPr marL="0" indent="0" algn="ctr">
              <a:buNone/>
            </a:pPr>
            <a:r>
              <a:rPr lang="en-US" sz="1300" i="1" dirty="0">
                <a:solidFill>
                  <a:srgbClr val="1E2761"/>
                </a:solidFill>
                <a:latin typeface="Calibri" pitchFamily="34" charset="0"/>
                <a:ea typeface="Calibri" pitchFamily="34" charset="-122"/>
                <a:cs typeface="Calibri" pitchFamily="34" charset="-120"/>
              </a:rPr>
              <a:t>আজকের শেখা প্রতিটি বিষয় আগামীকাল থেকেই শ্রেণিকক্ষে প্রয়োগ করুন</a:t>
            </a:r>
            <a:endParaRPr lang="en-US" sz="1300" dirty="0"/>
          </a:p>
        </p:txBody>
      </p:sp>
      <p:sp>
        <p:nvSpPr>
          <p:cNvPr id="11" name="Text 7"/>
          <p:cNvSpPr/>
          <p:nvPr/>
        </p:nvSpPr>
        <p:spPr>
          <a:xfrm>
            <a:off x="548640" y="6473952"/>
            <a:ext cx="6400800" cy="292608"/>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Claude AI: পরিচিতি ও প্রয়োগ</a:t>
            </a:r>
            <a:endParaRPr lang="en-US" sz="900" dirty="0"/>
          </a:p>
        </p:txBody>
      </p:sp>
      <p:sp>
        <p:nvSpPr>
          <p:cNvPr id="12" name="Text 8"/>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900" dirty="0">
                <a:solidFill>
                  <a:srgbClr val="5B6478"/>
                </a:solidFill>
                <a:latin typeface="Calibri" pitchFamily="34" charset="0"/>
                <a:ea typeface="Calibri" pitchFamily="34" charset="-122"/>
                <a:cs typeface="Calibri" pitchFamily="34" charset="-120"/>
              </a:rPr>
              <a:t>28</a:t>
            </a:r>
            <a:endParaRPr lang="en-US" sz="9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1E2761"/>
          </a:solidFill>
          <a:ln/>
          <a:effectLst>
            <a:outerShdw blurRad="76200" dist="25400" dir="2700000" algn="bl" rotWithShape="0">
              <a:srgbClr val="000000">
                <a:alpha val="12000"/>
              </a:srgbClr>
            </a:outerShdw>
          </a:effectLst>
        </p:spPr>
      </p:sp>
      <p:pic>
        <p:nvPicPr>
          <p:cNvPr id="3" name="Image 0" descr="/home/claude/icons/question_FFFFFF.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722" y="705002"/>
            <a:ext cx="373075" cy="373075"/>
          </a:xfrm>
          <a:prstGeom prst="rect">
            <a:avLst/>
          </a:prstGeom>
        </p:spPr>
      </p:pic>
      <p:sp>
        <p:nvSpPr>
          <p:cNvPr id="4" name="Text 1"/>
          <p:cNvSpPr/>
          <p:nvPr/>
        </p:nvSpPr>
        <p:spPr>
          <a:xfrm>
            <a:off x="1508760" y="457200"/>
            <a:ext cx="10058400" cy="868680"/>
          </a:xfrm>
          <a:prstGeom prst="rect">
            <a:avLst/>
          </a:prstGeom>
          <a:noFill/>
          <a:ln/>
        </p:spPr>
        <p:txBody>
          <a:bodyPr wrap="square" lIns="0" tIns="0" rIns="0" bIns="0" rtlCol="0" anchor="ctr"/>
          <a:lstStyle/>
          <a:p>
            <a:pPr marL="0" indent="0">
              <a:buNone/>
            </a:pPr>
            <a:r>
              <a:rPr lang="en-US" sz="3000" b="1" dirty="0">
                <a:solidFill>
                  <a:srgbClr val="1E2761"/>
                </a:solidFill>
                <a:latin typeface="Bookman Old Style" pitchFamily="34" charset="0"/>
                <a:ea typeface="Bookman Old Style" pitchFamily="34" charset="-122"/>
                <a:cs typeface="Bookman Old Style" pitchFamily="34" charset="-120"/>
              </a:rPr>
              <a:t>Question &amp; Answer</a:t>
            </a:r>
            <a:endParaRPr lang="en-US" sz="3000" dirty="0"/>
          </a:p>
        </p:txBody>
      </p:sp>
      <p:sp>
        <p:nvSpPr>
          <p:cNvPr id="5" name="Shape 2"/>
          <p:cNvSpPr/>
          <p:nvPr/>
        </p:nvSpPr>
        <p:spPr>
          <a:xfrm>
            <a:off x="548640" y="1554480"/>
            <a:ext cx="7223760" cy="4526280"/>
          </a:xfrm>
          <a:prstGeom prst="roundRect">
            <a:avLst>
              <a:gd name="adj" fmla="val 2020"/>
            </a:avLst>
          </a:prstGeom>
          <a:solidFill>
            <a:srgbClr val="EAF0FD"/>
          </a:solidFill>
          <a:ln/>
          <a:effectLst>
            <a:outerShdw blurRad="101600" dist="25400" dir="2700000" algn="bl" rotWithShape="0">
              <a:srgbClr val="000000">
                <a:alpha val="8000"/>
              </a:srgbClr>
            </a:outerShdw>
          </a:effectLst>
        </p:spPr>
      </p:sp>
      <p:sp>
        <p:nvSpPr>
          <p:cNvPr id="6" name="Text 3"/>
          <p:cNvSpPr/>
          <p:nvPr/>
        </p:nvSpPr>
        <p:spPr>
          <a:xfrm>
            <a:off x="868680" y="1783080"/>
            <a:ext cx="6583680" cy="4069080"/>
          </a:xfrm>
          <a:prstGeom prst="rect">
            <a:avLst/>
          </a:prstGeom>
          <a:noFill/>
          <a:ln/>
        </p:spPr>
        <p:txBody>
          <a:bodyPr wrap="square" lIns="0" tIns="0" rIns="0" bIns="0" rtlCol="0" anchor="t"/>
          <a:lstStyle/>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এখন আপনাদের প্রশ্ন করার পালা</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Claude ব্যবহার নিয়ে কোনো দ্বিধা বা কৌতূহল থাকলে নির্দ্বিধায় জিজ্ঞাসা করুন</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নিজের বিষয়ে কীভাবে প্রয়োগ করবেন তা নিয়ে নির্দিষ্ট প্রশ্নও স্বাগত</a:t>
            </a:r>
            <a:endParaRPr lang="en-US" sz="1550" dirty="0"/>
          </a:p>
        </p:txBody>
      </p:sp>
      <p:sp>
        <p:nvSpPr>
          <p:cNvPr id="7" name="Shape 4"/>
          <p:cNvSpPr/>
          <p:nvPr/>
        </p:nvSpPr>
        <p:spPr>
          <a:xfrm>
            <a:off x="8229600" y="2651760"/>
            <a:ext cx="2926080" cy="2926080"/>
          </a:xfrm>
          <a:prstGeom prst="ellipse">
            <a:avLst/>
          </a:prstGeom>
          <a:solidFill>
            <a:srgbClr val="E3ECFE"/>
          </a:solidFill>
          <a:ln/>
        </p:spPr>
      </p:sp>
      <p:sp>
        <p:nvSpPr>
          <p:cNvPr id="8" name="Shape 5"/>
          <p:cNvSpPr/>
          <p:nvPr/>
        </p:nvSpPr>
        <p:spPr>
          <a:xfrm>
            <a:off x="9189720" y="3611880"/>
            <a:ext cx="1005840" cy="1005840"/>
          </a:xfrm>
          <a:prstGeom prst="ellipse">
            <a:avLst/>
          </a:prstGeom>
          <a:solidFill>
            <a:srgbClr val="1E2761"/>
          </a:solidFill>
          <a:ln/>
          <a:effectLst>
            <a:outerShdw blurRad="76200" dist="25400" dir="2700000" algn="bl" rotWithShape="0">
              <a:srgbClr val="000000">
                <a:alpha val="12000"/>
              </a:srgbClr>
            </a:outerShdw>
          </a:effectLst>
        </p:spPr>
      </p:sp>
      <p:pic>
        <p:nvPicPr>
          <p:cNvPr id="9" name="Image 1" descr="/home/claude/icons/question_FFFFFF.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51238" y="3873398"/>
            <a:ext cx="482803" cy="482803"/>
          </a:xfrm>
          <a:prstGeom prst="rect">
            <a:avLst/>
          </a:prstGeom>
        </p:spPr>
      </p:pic>
      <p:sp>
        <p:nvSpPr>
          <p:cNvPr id="10" name="Text 6"/>
          <p:cNvSpPr/>
          <p:nvPr/>
        </p:nvSpPr>
        <p:spPr>
          <a:xfrm>
            <a:off x="7955280" y="4892040"/>
            <a:ext cx="3474720" cy="1005840"/>
          </a:xfrm>
          <a:prstGeom prst="rect">
            <a:avLst/>
          </a:prstGeom>
          <a:noFill/>
          <a:ln/>
        </p:spPr>
        <p:txBody>
          <a:bodyPr wrap="square" lIns="0" tIns="0" rIns="0" bIns="0" rtlCol="0" anchor="t"/>
          <a:lstStyle/>
          <a:p>
            <a:pPr marL="0" indent="0" algn="ctr">
              <a:buNone/>
            </a:pPr>
            <a:r>
              <a:rPr lang="en-US" sz="1300" i="1" dirty="0">
                <a:solidFill>
                  <a:srgbClr val="1E2761"/>
                </a:solidFill>
                <a:latin typeface="Calibri" pitchFamily="34" charset="0"/>
                <a:ea typeface="Calibri" pitchFamily="34" charset="-122"/>
                <a:cs typeface="Calibri" pitchFamily="34" charset="-120"/>
              </a:rPr>
              <a:t>কোনো প্রশ্নই ছোট নয় — প্রযুক্তি নতুন হলে দ্বিধা থাকা স্বাভাবিক</a:t>
            </a:r>
            <a:endParaRPr lang="en-US" sz="1300" dirty="0"/>
          </a:p>
        </p:txBody>
      </p:sp>
      <p:sp>
        <p:nvSpPr>
          <p:cNvPr id="11" name="Text 7"/>
          <p:cNvSpPr/>
          <p:nvPr/>
        </p:nvSpPr>
        <p:spPr>
          <a:xfrm>
            <a:off x="548640" y="6473952"/>
            <a:ext cx="6400800" cy="292608"/>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Claude AI: পরিচিতি ও প্রয়োগ</a:t>
            </a:r>
            <a:endParaRPr lang="en-US" sz="900" dirty="0"/>
          </a:p>
        </p:txBody>
      </p:sp>
      <p:sp>
        <p:nvSpPr>
          <p:cNvPr id="12" name="Text 8"/>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900" dirty="0">
                <a:solidFill>
                  <a:srgbClr val="5B6478"/>
                </a:solidFill>
                <a:latin typeface="Calibri" pitchFamily="34" charset="0"/>
                <a:ea typeface="Calibri" pitchFamily="34" charset="-122"/>
                <a:cs typeface="Calibri" pitchFamily="34" charset="-120"/>
              </a:rPr>
              <a:t>29</a:t>
            </a:r>
            <a:endParaRPr lang="en-US" sz="9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9418320" y="-1463040"/>
            <a:ext cx="4114800" cy="4114800"/>
          </a:xfrm>
          <a:prstGeom prst="ellipse">
            <a:avLst/>
          </a:prstGeom>
          <a:solidFill>
            <a:srgbClr val="141B47"/>
          </a:solidFill>
          <a:ln/>
        </p:spPr>
      </p:sp>
      <p:sp>
        <p:nvSpPr>
          <p:cNvPr id="3" name="Shape 1"/>
          <p:cNvSpPr/>
          <p:nvPr/>
        </p:nvSpPr>
        <p:spPr>
          <a:xfrm>
            <a:off x="-1463040" y="4846320"/>
            <a:ext cx="3291840" cy="3291840"/>
          </a:xfrm>
          <a:prstGeom prst="ellipse">
            <a:avLst/>
          </a:prstGeom>
          <a:solidFill>
            <a:srgbClr val="141B47"/>
          </a:solidFill>
          <a:ln/>
        </p:spPr>
      </p:sp>
      <p:sp>
        <p:nvSpPr>
          <p:cNvPr id="4" name="Shape 2"/>
          <p:cNvSpPr/>
          <p:nvPr/>
        </p:nvSpPr>
        <p:spPr>
          <a:xfrm>
            <a:off x="5394960" y="1965960"/>
            <a:ext cx="1371600" cy="1371600"/>
          </a:xfrm>
          <a:prstGeom prst="ellipse">
            <a:avLst/>
          </a:prstGeom>
          <a:solidFill>
            <a:srgbClr val="CADCFC"/>
          </a:solidFill>
          <a:ln/>
          <a:effectLst>
            <a:outerShdw blurRad="76200" dist="25400" dir="2700000" algn="bl" rotWithShape="0">
              <a:srgbClr val="000000">
                <a:alpha val="12000"/>
              </a:srgbClr>
            </a:outerShdw>
          </a:effectLst>
        </p:spPr>
      </p:sp>
      <p:pic>
        <p:nvPicPr>
          <p:cNvPr id="5" name="Image 0" descr="/home/claude/icons/heart_1E2761.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51576" y="2322576"/>
            <a:ext cx="658368" cy="658368"/>
          </a:xfrm>
          <a:prstGeom prst="rect">
            <a:avLst/>
          </a:prstGeom>
        </p:spPr>
      </p:pic>
      <p:sp>
        <p:nvSpPr>
          <p:cNvPr id="6" name="Text 3"/>
          <p:cNvSpPr/>
          <p:nvPr/>
        </p:nvSpPr>
        <p:spPr>
          <a:xfrm>
            <a:off x="0" y="3657600"/>
            <a:ext cx="12161520" cy="822960"/>
          </a:xfrm>
          <a:prstGeom prst="rect">
            <a:avLst/>
          </a:prstGeom>
          <a:noFill/>
          <a:ln/>
        </p:spPr>
        <p:txBody>
          <a:bodyPr wrap="square" lIns="0" tIns="0" rIns="0" bIns="0" rtlCol="0" anchor="ctr"/>
          <a:lstStyle/>
          <a:p>
            <a:pPr marL="0" indent="0" algn="ctr">
              <a:buNone/>
            </a:pPr>
            <a:r>
              <a:rPr lang="en-US" sz="3600" b="1" dirty="0">
                <a:solidFill>
                  <a:srgbClr val="FFFFFF"/>
                </a:solidFill>
                <a:latin typeface="Bookman Old Style" pitchFamily="34" charset="0"/>
                <a:ea typeface="Bookman Old Style" pitchFamily="34" charset="-122"/>
                <a:cs typeface="Bookman Old Style" pitchFamily="34" charset="-120"/>
              </a:rPr>
              <a:t>ধন্যবাদ</a:t>
            </a:r>
            <a:endParaRPr lang="en-US" sz="3600" dirty="0"/>
          </a:p>
        </p:txBody>
      </p:sp>
      <p:sp>
        <p:nvSpPr>
          <p:cNvPr id="7" name="Text 4"/>
          <p:cNvSpPr/>
          <p:nvPr/>
        </p:nvSpPr>
        <p:spPr>
          <a:xfrm>
            <a:off x="1371600" y="4434840"/>
            <a:ext cx="9418320" cy="822960"/>
          </a:xfrm>
          <a:prstGeom prst="rect">
            <a:avLst/>
          </a:prstGeom>
          <a:noFill/>
          <a:ln/>
        </p:spPr>
        <p:txBody>
          <a:bodyPr wrap="square" lIns="0" tIns="0" rIns="0" bIns="0" rtlCol="0" anchor="ctr"/>
          <a:lstStyle/>
          <a:p>
            <a:pPr marL="0" indent="0" algn="ctr">
              <a:buNone/>
            </a:pPr>
            <a:r>
              <a:rPr lang="en-US" sz="1600" dirty="0">
                <a:solidFill>
                  <a:srgbClr val="CADCFC"/>
                </a:solidFill>
                <a:latin typeface="Calibri" pitchFamily="34" charset="0"/>
                <a:ea typeface="Calibri" pitchFamily="34" charset="-122"/>
                <a:cs typeface="Calibri" pitchFamily="34" charset="-120"/>
              </a:rPr>
              <a:t>রাম দাস পাল  |  সহকারী অধ্যাপক (রসায়ন বিজ্ঞান)  |  ধোবাউড়া মহিলা ডিগ্রী কলেজ</a:t>
            </a:r>
            <a:endParaRPr lang="en-US" sz="16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1E2761"/>
          </a:solidFill>
          <a:ln/>
          <a:effectLst>
            <a:outerShdw blurRad="76200" dist="25400" dir="2700000" algn="bl" rotWithShape="0">
              <a:srgbClr val="000000">
                <a:alpha val="12000"/>
              </a:srgbClr>
            </a:outerShdw>
          </a:effectLst>
        </p:spPr>
      </p:sp>
      <p:pic>
        <p:nvPicPr>
          <p:cNvPr id="3" name="Image 0" descr="/home/claude/icons/question_FFFFFF.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722" y="705002"/>
            <a:ext cx="373075" cy="373075"/>
          </a:xfrm>
          <a:prstGeom prst="rect">
            <a:avLst/>
          </a:prstGeom>
        </p:spPr>
      </p:pic>
      <p:sp>
        <p:nvSpPr>
          <p:cNvPr id="4" name="Text 1"/>
          <p:cNvSpPr/>
          <p:nvPr/>
        </p:nvSpPr>
        <p:spPr>
          <a:xfrm>
            <a:off x="1508760" y="457200"/>
            <a:ext cx="10058400" cy="868680"/>
          </a:xfrm>
          <a:prstGeom prst="rect">
            <a:avLst/>
          </a:prstGeom>
          <a:noFill/>
          <a:ln/>
        </p:spPr>
        <p:txBody>
          <a:bodyPr wrap="square" lIns="0" tIns="0" rIns="0" bIns="0" rtlCol="0" anchor="ctr"/>
          <a:lstStyle/>
          <a:p>
            <a:pPr marL="0" indent="0">
              <a:buNone/>
            </a:pPr>
            <a:r>
              <a:rPr lang="en-US" sz="2800" b="1" dirty="0">
                <a:solidFill>
                  <a:srgbClr val="1E2761"/>
                </a:solidFill>
                <a:latin typeface="Bookman Old Style" pitchFamily="34" charset="0"/>
                <a:ea typeface="Bookman Old Style" pitchFamily="34" charset="-122"/>
                <a:cs typeface="Bookman Old Style" pitchFamily="34" charset="-120"/>
              </a:rPr>
              <a:t>FAQ — সাধারণ জিজ্ঞাসা (১-৫)</a:t>
            </a:r>
            <a:endParaRPr lang="en-US" sz="2800" dirty="0"/>
          </a:p>
        </p:txBody>
      </p:sp>
      <p:graphicFrame>
        <p:nvGraphicFramePr>
          <p:cNvPr id="33" name="Table 0"/>
          <p:cNvGraphicFramePr>
            <a:graphicFrameLocks noGrp="1"/>
          </p:cNvGraphicFramePr>
          <p:nvPr>
            <p:extLst>
              <p:ext uri="{D42A27DB-BD31-4B8C-83A1-F6EECF244321}">
                <p14:modId xmlns:p14="http://schemas.microsoft.com/office/powerpoint/2010/main" val="1579011935"/>
              </p:ext>
            </p:extLst>
          </p:nvPr>
        </p:nvGraphicFramePr>
        <p:xfrm>
          <a:off x="548640" y="1600200"/>
          <a:ext cx="11064240" cy="2026920"/>
        </p:xfrm>
        <a:graphic>
          <a:graphicData uri="http://schemas.openxmlformats.org/drawingml/2006/table">
            <a:tbl>
              <a:tblPr/>
              <a:tblGrid>
                <a:gridCol w="4572000"/>
                <a:gridCol w="6492240"/>
              </a:tblGrid>
              <a:tr h="0">
                <a:tc>
                  <a:txBody>
                    <a:bodyPr/>
                    <a:lstStyle/>
                    <a:p>
                      <a:pPr marL="0" indent="0" algn="ctr">
                        <a:buNone/>
                      </a:pPr>
                      <a:r>
                        <a:rPr lang="en-US" sz="1300" b="1" dirty="0">
                          <a:solidFill>
                            <a:srgbClr val="FFFFFF"/>
                          </a:solidFill>
                        </a:rPr>
                        <a:t>প্রশ্ন</a:t>
                      </a:r>
                      <a:endParaRPr lang="en-US" sz="13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1E2761"/>
                    </a:solidFill>
                  </a:tcPr>
                </a:tc>
                <a:tc>
                  <a:txBody>
                    <a:bodyPr/>
                    <a:lstStyle/>
                    <a:p>
                      <a:pPr marL="0" indent="0" algn="ctr">
                        <a:buNone/>
                      </a:pPr>
                      <a:r>
                        <a:rPr lang="en-US" sz="1300" b="1" dirty="0">
                          <a:solidFill>
                            <a:srgbClr val="FFFFFF"/>
                          </a:solidFill>
                        </a:rPr>
                        <a:t>উত্তর</a:t>
                      </a:r>
                      <a:endParaRPr lang="en-US" sz="13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1E2761"/>
                    </a:solidFill>
                  </a:tcPr>
                </a:tc>
              </a:tr>
              <a:tr h="0">
                <a:tc>
                  <a:txBody>
                    <a:bodyPr/>
                    <a:lstStyle/>
                    <a:p>
                      <a:pPr marL="0" indent="0" algn="l">
                        <a:buNone/>
                      </a:pPr>
                      <a:r>
                        <a:rPr lang="en-US" sz="1200" dirty="0">
                          <a:solidFill>
                            <a:srgbClr val="1E293B"/>
                          </a:solidFill>
                        </a:rPr>
                        <a:t>Claude ব্যবহার করতে কি টাকা লাগে?</a:t>
                      </a:r>
                      <a:endParaRPr lang="en-US" sz="12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E293B"/>
                          </a:solidFill>
                        </a:rPr>
                        <a:t>একটি Free সংস্করণ আছে, তবে বেশি ব্যবহারের জন্য Paid Plan-ও রয়েছে</a:t>
                      </a:r>
                      <a:endParaRPr lang="en-US" sz="12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r>
              <a:tr h="0">
                <a:tc>
                  <a:txBody>
                    <a:bodyPr/>
                    <a:lstStyle/>
                    <a:p>
                      <a:pPr marL="0" indent="0" algn="l">
                        <a:buNone/>
                      </a:pPr>
                      <a:r>
                        <a:rPr lang="en-US" sz="1200" dirty="0">
                          <a:solidFill>
                            <a:srgbClr val="1E293B"/>
                          </a:solidFill>
                        </a:rPr>
                        <a:t>Claude কি বাংলা ভাষা বোঝে?</a:t>
                      </a:r>
                      <a:endParaRPr lang="en-US" sz="12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c>
                  <a:txBody>
                    <a:bodyPr/>
                    <a:lstStyle/>
                    <a:p>
                      <a:pPr marL="0" indent="0" algn="l">
                        <a:buNone/>
                      </a:pPr>
                      <a:r>
                        <a:rPr lang="en-US" sz="1200" dirty="0">
                          <a:solidFill>
                            <a:srgbClr val="1E293B"/>
                          </a:solidFill>
                        </a:rPr>
                        <a:t>হ্যাঁ, Claude বাংলাসহ বহু ভাষায় দক্ষতার সঙ্গে কাজ করতে পারে</a:t>
                      </a:r>
                      <a:endParaRPr lang="en-US" sz="12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r>
              <a:tr h="0">
                <a:tc>
                  <a:txBody>
                    <a:bodyPr/>
                    <a:lstStyle/>
                    <a:p>
                      <a:pPr marL="0" indent="0" algn="l">
                        <a:buNone/>
                      </a:pPr>
                      <a:r>
                        <a:rPr lang="en-US" sz="1200" dirty="0">
                          <a:solidFill>
                            <a:srgbClr val="1E293B"/>
                          </a:solidFill>
                        </a:rPr>
                        <a:t>Claude কি ইন্টারনেট সংযোগ ছাড়া চলে?</a:t>
                      </a:r>
                      <a:endParaRPr lang="en-US" sz="12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E293B"/>
                          </a:solidFill>
                        </a:rPr>
                        <a:t>না, ব্যবহারের জন্য ইন্টারনেট সংযোগ আবশ্যক</a:t>
                      </a:r>
                      <a:endParaRPr lang="en-US" sz="12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r>
              <a:tr h="0">
                <a:tc>
                  <a:txBody>
                    <a:bodyPr/>
                    <a:lstStyle/>
                    <a:p>
                      <a:pPr marL="0" indent="0" algn="l">
                        <a:buNone/>
                      </a:pPr>
                      <a:r>
                        <a:rPr lang="en-US" sz="1200" dirty="0">
                          <a:solidFill>
                            <a:srgbClr val="1E293B"/>
                          </a:solidFill>
                        </a:rPr>
                        <a:t>Claude-এর দেওয়া তথ্য কি সবসময় সঠিক?</a:t>
                      </a:r>
                      <a:endParaRPr lang="en-US" sz="12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c>
                  <a:txBody>
                    <a:bodyPr/>
                    <a:lstStyle/>
                    <a:p>
                      <a:pPr marL="0" indent="0" algn="l">
                        <a:buNone/>
                      </a:pPr>
                      <a:r>
                        <a:rPr lang="en-US" sz="1200" dirty="0">
                          <a:solidFill>
                            <a:srgbClr val="1E293B"/>
                          </a:solidFill>
                        </a:rPr>
                        <a:t>না, তাই গুরুত্বপূর্ণ তথ্য সবসময় নিজে যাচাই করে নিতে হবে</a:t>
                      </a:r>
                      <a:endParaRPr lang="en-US" sz="12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r>
              <a:tr h="0">
                <a:tc>
                  <a:txBody>
                    <a:bodyPr/>
                    <a:lstStyle/>
                    <a:p>
                      <a:pPr marL="0" indent="0" algn="l">
                        <a:buNone/>
                      </a:pPr>
                      <a:r>
                        <a:rPr lang="en-US" sz="1200" dirty="0">
                          <a:solidFill>
                            <a:srgbClr val="1E293B"/>
                          </a:solidFill>
                        </a:rPr>
                        <a:t>Claude কি ছবি তৈরি করতে পারে?</a:t>
                      </a:r>
                      <a:endParaRPr lang="en-US" sz="12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E293B"/>
                          </a:solidFill>
                        </a:rPr>
                        <a:t>Claude মূলত টেক্সটভিত্তিক; ছবি তৈরির জন্য আলাদা টুল প্রয়োজন হয়</a:t>
                      </a:r>
                      <a:endParaRPr lang="en-US" sz="12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r>
            </a:tbl>
          </a:graphicData>
        </a:graphic>
      </p:graphicFrame>
      <p:sp>
        <p:nvSpPr>
          <p:cNvPr id="6" name="Text 2"/>
          <p:cNvSpPr/>
          <p:nvPr/>
        </p:nvSpPr>
        <p:spPr>
          <a:xfrm>
            <a:off x="548640" y="6473952"/>
            <a:ext cx="6400800" cy="292608"/>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Claude AI: পরিচিতি ও প্রয়োগ</a:t>
            </a:r>
            <a:endParaRPr lang="en-US" sz="900" dirty="0"/>
          </a:p>
        </p:txBody>
      </p:sp>
      <p:sp>
        <p:nvSpPr>
          <p:cNvPr id="7" name="Text 3"/>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900" dirty="0">
                <a:solidFill>
                  <a:srgbClr val="5B6478"/>
                </a:solidFill>
                <a:latin typeface="Calibri" pitchFamily="34" charset="0"/>
                <a:ea typeface="Calibri" pitchFamily="34" charset="-122"/>
                <a:cs typeface="Calibri" pitchFamily="34" charset="-120"/>
              </a:rPr>
              <a:t>30</a:t>
            </a:r>
            <a:endParaRPr lang="en-US" sz="9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1E2761"/>
          </a:solidFill>
          <a:ln/>
          <a:effectLst>
            <a:outerShdw blurRad="76200" dist="25400" dir="2700000" algn="bl" rotWithShape="0">
              <a:srgbClr val="000000">
                <a:alpha val="12000"/>
              </a:srgbClr>
            </a:outerShdw>
          </a:effectLst>
        </p:spPr>
      </p:sp>
      <p:pic>
        <p:nvPicPr>
          <p:cNvPr id="3" name="Image 0" descr="/home/claude/icons/question_FFFFFF.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722" y="705002"/>
            <a:ext cx="373075" cy="373075"/>
          </a:xfrm>
          <a:prstGeom prst="rect">
            <a:avLst/>
          </a:prstGeom>
        </p:spPr>
      </p:pic>
      <p:sp>
        <p:nvSpPr>
          <p:cNvPr id="4" name="Text 1"/>
          <p:cNvSpPr/>
          <p:nvPr/>
        </p:nvSpPr>
        <p:spPr>
          <a:xfrm>
            <a:off x="1508760" y="457200"/>
            <a:ext cx="10058400" cy="868680"/>
          </a:xfrm>
          <a:prstGeom prst="rect">
            <a:avLst/>
          </a:prstGeom>
          <a:noFill/>
          <a:ln/>
        </p:spPr>
        <p:txBody>
          <a:bodyPr wrap="square" lIns="0" tIns="0" rIns="0" bIns="0" rtlCol="0" anchor="ctr"/>
          <a:lstStyle/>
          <a:p>
            <a:pPr marL="0" indent="0">
              <a:buNone/>
            </a:pPr>
            <a:r>
              <a:rPr lang="en-US" sz="2800" b="1" dirty="0">
                <a:solidFill>
                  <a:srgbClr val="1E2761"/>
                </a:solidFill>
                <a:latin typeface="Bookman Old Style" pitchFamily="34" charset="0"/>
                <a:ea typeface="Bookman Old Style" pitchFamily="34" charset="-122"/>
                <a:cs typeface="Bookman Old Style" pitchFamily="34" charset="-120"/>
              </a:rPr>
              <a:t>FAQ — সাধারণ জিজ্ঞাসা (৬-১০)</a:t>
            </a:r>
            <a:endParaRPr lang="en-US" sz="2800" dirty="0"/>
          </a:p>
        </p:txBody>
      </p:sp>
      <p:graphicFrame>
        <p:nvGraphicFramePr>
          <p:cNvPr id="34" name="Table 0"/>
          <p:cNvGraphicFramePr>
            <a:graphicFrameLocks noGrp="1"/>
          </p:cNvGraphicFramePr>
          <p:nvPr>
            <p:extLst>
              <p:ext uri="{D42A27DB-BD31-4B8C-83A1-F6EECF244321}">
                <p14:modId xmlns:p14="http://schemas.microsoft.com/office/powerpoint/2010/main" val="1579011935"/>
              </p:ext>
            </p:extLst>
          </p:nvPr>
        </p:nvGraphicFramePr>
        <p:xfrm>
          <a:off x="548640" y="1600200"/>
          <a:ext cx="11064240" cy="2026920"/>
        </p:xfrm>
        <a:graphic>
          <a:graphicData uri="http://schemas.openxmlformats.org/drawingml/2006/table">
            <a:tbl>
              <a:tblPr/>
              <a:tblGrid>
                <a:gridCol w="4572000"/>
                <a:gridCol w="6492240"/>
              </a:tblGrid>
              <a:tr h="0">
                <a:tc>
                  <a:txBody>
                    <a:bodyPr/>
                    <a:lstStyle/>
                    <a:p>
                      <a:pPr marL="0" indent="0" algn="ctr">
                        <a:buNone/>
                      </a:pPr>
                      <a:r>
                        <a:rPr lang="en-US" sz="1300" b="1" dirty="0">
                          <a:solidFill>
                            <a:srgbClr val="FFFFFF"/>
                          </a:solidFill>
                        </a:rPr>
                        <a:t>প্রশ্ন</a:t>
                      </a:r>
                      <a:endParaRPr lang="en-US" sz="13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1E2761"/>
                    </a:solidFill>
                  </a:tcPr>
                </a:tc>
                <a:tc>
                  <a:txBody>
                    <a:bodyPr/>
                    <a:lstStyle/>
                    <a:p>
                      <a:pPr marL="0" indent="0" algn="ctr">
                        <a:buNone/>
                      </a:pPr>
                      <a:r>
                        <a:rPr lang="en-US" sz="1300" b="1" dirty="0">
                          <a:solidFill>
                            <a:srgbClr val="FFFFFF"/>
                          </a:solidFill>
                        </a:rPr>
                        <a:t>উত্তর</a:t>
                      </a:r>
                      <a:endParaRPr lang="en-US" sz="13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1E2761"/>
                    </a:solidFill>
                  </a:tcPr>
                </a:tc>
              </a:tr>
              <a:tr h="0">
                <a:tc>
                  <a:txBody>
                    <a:bodyPr/>
                    <a:lstStyle/>
                    <a:p>
                      <a:pPr marL="0" indent="0" algn="l">
                        <a:buNone/>
                      </a:pPr>
                      <a:r>
                        <a:rPr lang="en-US" sz="1200" dirty="0">
                          <a:solidFill>
                            <a:srgbClr val="1E293B"/>
                          </a:solidFill>
                        </a:rPr>
                        <a:t>মোবাইল দিয়ে Claude ব্যবহার করা যায়?</a:t>
                      </a:r>
                      <a:endParaRPr lang="en-US" sz="12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E293B"/>
                          </a:solidFill>
                        </a:rPr>
                        <a:t>হ্যাঁ, Web Browser বা মোবাইল অ্যাপ দুইভাবেই ব্যবহার করা যায়</a:t>
                      </a:r>
                      <a:endParaRPr lang="en-US" sz="12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r>
              <a:tr h="0">
                <a:tc>
                  <a:txBody>
                    <a:bodyPr/>
                    <a:lstStyle/>
                    <a:p>
                      <a:pPr marL="0" indent="0" algn="l">
                        <a:buNone/>
                      </a:pPr>
                      <a:r>
                        <a:rPr lang="en-US" sz="1200" dirty="0">
                          <a:solidFill>
                            <a:srgbClr val="1E293B"/>
                          </a:solidFill>
                        </a:rPr>
                        <a:t>আমার লেখা কি Claude সংরক্ষণ করে রাখে?</a:t>
                      </a:r>
                      <a:endParaRPr lang="en-US" sz="12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c>
                  <a:txBody>
                    <a:bodyPr/>
                    <a:lstStyle/>
                    <a:p>
                      <a:pPr marL="0" indent="0" algn="l">
                        <a:buNone/>
                      </a:pPr>
                      <a:r>
                        <a:rPr lang="en-US" sz="1200" dirty="0">
                          <a:solidFill>
                            <a:srgbClr val="1E293B"/>
                          </a:solidFill>
                        </a:rPr>
                        <a:t>কথোপকথনের History থাকে, তবে স্পর্শকাতর তথ্য শেয়ার না করাই নিরাপদ</a:t>
                      </a:r>
                      <a:endParaRPr lang="en-US" sz="12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r>
              <a:tr h="0">
                <a:tc>
                  <a:txBody>
                    <a:bodyPr/>
                    <a:lstStyle/>
                    <a:p>
                      <a:pPr marL="0" indent="0" algn="l">
                        <a:buNone/>
                      </a:pPr>
                      <a:r>
                        <a:rPr lang="en-US" sz="1200" dirty="0">
                          <a:solidFill>
                            <a:srgbClr val="1E293B"/>
                          </a:solidFill>
                        </a:rPr>
                        <a:t>Claude কি PDF বা Word ফাইল পড়তে পারে?</a:t>
                      </a:r>
                      <a:endParaRPr lang="en-US" sz="12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E293B"/>
                          </a:solidFill>
                        </a:rPr>
                        <a:t>হ্যাঁ, ফাইল Upload করে সরাসরি তা নিয়ে আলোচনা করা যায়</a:t>
                      </a:r>
                      <a:endParaRPr lang="en-US" sz="12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r>
              <a:tr h="0">
                <a:tc>
                  <a:txBody>
                    <a:bodyPr/>
                    <a:lstStyle/>
                    <a:p>
                      <a:pPr marL="0" indent="0" algn="l">
                        <a:buNone/>
                      </a:pPr>
                      <a:r>
                        <a:rPr lang="en-US" sz="1200" dirty="0">
                          <a:solidFill>
                            <a:srgbClr val="1E293B"/>
                          </a:solidFill>
                        </a:rPr>
                        <a:t>শিক্ষার্থীদের কি Claude ব্যবহার শেখানো উচিত?</a:t>
                      </a:r>
                      <a:endParaRPr lang="en-US" sz="12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c>
                  <a:txBody>
                    <a:bodyPr/>
                    <a:lstStyle/>
                    <a:p>
                      <a:pPr marL="0" indent="0" algn="l">
                        <a:buNone/>
                      </a:pPr>
                      <a:r>
                        <a:rPr lang="en-US" sz="1200" dirty="0">
                          <a:solidFill>
                            <a:srgbClr val="1E293B"/>
                          </a:solidFill>
                        </a:rPr>
                        <a:t>হ্যাঁ, তবে দায়িত্বশীল ও নৈতিক ব্যবহারের নিয়মসহ শেখানো জরুরি</a:t>
                      </a:r>
                      <a:endParaRPr lang="en-US" sz="12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r>
              <a:tr h="0">
                <a:tc>
                  <a:txBody>
                    <a:bodyPr/>
                    <a:lstStyle/>
                    <a:p>
                      <a:pPr marL="0" indent="0" algn="l">
                        <a:buNone/>
                      </a:pPr>
                      <a:r>
                        <a:rPr lang="en-US" sz="1200" dirty="0">
                          <a:solidFill>
                            <a:srgbClr val="1E293B"/>
                          </a:solidFill>
                        </a:rPr>
                        <a:t>একটি ভুল উত্তর পেলে কী করব?</a:t>
                      </a:r>
                      <a:endParaRPr lang="en-US" sz="12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E293B"/>
                          </a:solidFill>
                        </a:rPr>
                        <a:t>Prompt-টি আরও স্পষ্ট করে পুনরায় জিজ্ঞাসা করুন বা তথ্য নিজে যাচাই করুন</a:t>
                      </a:r>
                      <a:endParaRPr lang="en-US" sz="120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r>
            </a:tbl>
          </a:graphicData>
        </a:graphic>
      </p:graphicFrame>
      <p:sp>
        <p:nvSpPr>
          <p:cNvPr id="6" name="Text 2"/>
          <p:cNvSpPr/>
          <p:nvPr/>
        </p:nvSpPr>
        <p:spPr>
          <a:xfrm>
            <a:off x="548640" y="6473952"/>
            <a:ext cx="6400800" cy="292608"/>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Claude AI: পরিচিতি ও প্রয়োগ</a:t>
            </a:r>
            <a:endParaRPr lang="en-US" sz="900" dirty="0"/>
          </a:p>
        </p:txBody>
      </p:sp>
      <p:sp>
        <p:nvSpPr>
          <p:cNvPr id="7" name="Text 3"/>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900" dirty="0">
                <a:solidFill>
                  <a:srgbClr val="5B6478"/>
                </a:solidFill>
                <a:latin typeface="Calibri" pitchFamily="34" charset="0"/>
                <a:ea typeface="Calibri" pitchFamily="34" charset="-122"/>
                <a:cs typeface="Calibri" pitchFamily="34" charset="-120"/>
              </a:rPr>
              <a:t>31</a:t>
            </a:r>
            <a:endParaRPr lang="en-US" sz="9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1E2761"/>
          </a:solidFill>
          <a:ln/>
          <a:effectLst>
            <a:outerShdw blurRad="76200" dist="25400" dir="2700000" algn="bl" rotWithShape="0">
              <a:srgbClr val="000000">
                <a:alpha val="12000"/>
              </a:srgbClr>
            </a:outerShdw>
          </a:effectLst>
        </p:spPr>
      </p:sp>
      <p:pic>
        <p:nvPicPr>
          <p:cNvPr id="3" name="Image 0" descr="/home/claude/icons/balance_FFFFFF.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722" y="705002"/>
            <a:ext cx="373075" cy="373075"/>
          </a:xfrm>
          <a:prstGeom prst="rect">
            <a:avLst/>
          </a:prstGeom>
        </p:spPr>
      </p:pic>
      <p:sp>
        <p:nvSpPr>
          <p:cNvPr id="4" name="Text 1"/>
          <p:cNvSpPr/>
          <p:nvPr/>
        </p:nvSpPr>
        <p:spPr>
          <a:xfrm>
            <a:off x="1508760" y="457200"/>
            <a:ext cx="10058400" cy="868680"/>
          </a:xfrm>
          <a:prstGeom prst="rect">
            <a:avLst/>
          </a:prstGeom>
          <a:noFill/>
          <a:ln/>
        </p:spPr>
        <p:txBody>
          <a:bodyPr wrap="square" lIns="0" tIns="0" rIns="0" bIns="0" rtlCol="0" anchor="ctr"/>
          <a:lstStyle/>
          <a:p>
            <a:pPr marL="0" indent="0">
              <a:buNone/>
            </a:pPr>
            <a:r>
              <a:rPr lang="en-US" sz="2800" b="1" dirty="0">
                <a:solidFill>
                  <a:srgbClr val="1E2761"/>
                </a:solidFill>
                <a:latin typeface="Bookman Old Style" pitchFamily="34" charset="0"/>
                <a:ea typeface="Bookman Old Style" pitchFamily="34" charset="-122"/>
                <a:cs typeface="Bookman Old Style" pitchFamily="34" charset="-120"/>
              </a:rPr>
              <a:t>Claude ব্যবহারের Do's &amp; Don'ts</a:t>
            </a:r>
            <a:endParaRPr lang="en-US" sz="2800" dirty="0"/>
          </a:p>
        </p:txBody>
      </p:sp>
      <p:sp>
        <p:nvSpPr>
          <p:cNvPr id="5" name="Shape 2"/>
          <p:cNvSpPr/>
          <p:nvPr/>
        </p:nvSpPr>
        <p:spPr>
          <a:xfrm>
            <a:off x="548640" y="1600200"/>
            <a:ext cx="5349240" cy="4526280"/>
          </a:xfrm>
          <a:prstGeom prst="roundRect">
            <a:avLst>
              <a:gd name="adj" fmla="val 2020"/>
            </a:avLst>
          </a:prstGeom>
          <a:solidFill>
            <a:srgbClr val="E6F5EE"/>
          </a:solidFill>
          <a:ln/>
          <a:effectLst>
            <a:outerShdw blurRad="76200" dist="25400" dir="2700000" algn="bl" rotWithShape="0">
              <a:srgbClr val="000000">
                <a:alpha val="8000"/>
              </a:srgbClr>
            </a:outerShdw>
          </a:effectLst>
        </p:spPr>
      </p:sp>
      <p:pic>
        <p:nvPicPr>
          <p:cNvPr id="6" name="Image 1" descr="/home/claude/icons/check_1E2761.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2960" y="1828800"/>
            <a:ext cx="457200" cy="457200"/>
          </a:xfrm>
          <a:prstGeom prst="rect">
            <a:avLst/>
          </a:prstGeom>
        </p:spPr>
      </p:pic>
      <p:sp>
        <p:nvSpPr>
          <p:cNvPr id="7" name="Text 3"/>
          <p:cNvSpPr/>
          <p:nvPr/>
        </p:nvSpPr>
        <p:spPr>
          <a:xfrm>
            <a:off x="1417320" y="1783080"/>
            <a:ext cx="4206240" cy="502920"/>
          </a:xfrm>
          <a:prstGeom prst="rect">
            <a:avLst/>
          </a:prstGeom>
          <a:noFill/>
          <a:ln/>
        </p:spPr>
        <p:txBody>
          <a:bodyPr wrap="square" lIns="0" tIns="0" rIns="0" bIns="0" rtlCol="0" anchor="ctr"/>
          <a:lstStyle/>
          <a:p>
            <a:pPr marL="0" indent="0">
              <a:buNone/>
            </a:pPr>
            <a:r>
              <a:rPr lang="en-US" sz="1700" b="1" dirty="0">
                <a:solidFill>
                  <a:srgbClr val="0E8F5F"/>
                </a:solidFill>
                <a:latin typeface="Calibri" pitchFamily="34" charset="0"/>
                <a:ea typeface="Calibri" pitchFamily="34" charset="-122"/>
                <a:cs typeface="Calibri" pitchFamily="34" charset="-120"/>
              </a:rPr>
              <a:t>যা করবেন (Do's)</a:t>
            </a:r>
            <a:endParaRPr lang="en-US" sz="1700" dirty="0"/>
          </a:p>
        </p:txBody>
      </p:sp>
      <p:sp>
        <p:nvSpPr>
          <p:cNvPr id="8" name="Text 4"/>
          <p:cNvSpPr/>
          <p:nvPr/>
        </p:nvSpPr>
        <p:spPr>
          <a:xfrm>
            <a:off x="868680" y="2423160"/>
            <a:ext cx="4709160" cy="3566160"/>
          </a:xfrm>
          <a:prstGeom prst="rect">
            <a:avLst/>
          </a:prstGeom>
          <a:noFill/>
          <a:ln/>
        </p:spPr>
        <p:txBody>
          <a:bodyPr wrap="square" lIns="0" tIns="0" rIns="0" bIns="0" rtlCol="0" anchor="t"/>
          <a:lstStyle/>
          <a:p>
            <a:pPr marL="342900" indent="-342900">
              <a:spcAft>
                <a:spcPts val="1000"/>
              </a:spcAft>
              <a:buSzPct val="100000"/>
              <a:buChar char="●"/>
            </a:pPr>
            <a:r>
              <a:rPr lang="en-US" sz="1400" dirty="0">
                <a:solidFill>
                  <a:srgbClr val="1E293B"/>
                </a:solidFill>
                <a:latin typeface="Calibri" pitchFamily="34" charset="0"/>
                <a:ea typeface="Calibri" pitchFamily="34" charset="-122"/>
                <a:cs typeface="Calibri" pitchFamily="34" charset="-120"/>
              </a:rPr>
              <a:t>স্পষ্ট, নির্দিষ্ট ও প্রসঙ্গসহ Prompt লিখুন</a:t>
            </a:r>
            <a:endParaRPr lang="en-US" sz="1400" dirty="0"/>
          </a:p>
          <a:p>
            <a:pPr marL="342900" indent="-342900">
              <a:spcAft>
                <a:spcPts val="1000"/>
              </a:spcAft>
              <a:buSzPct val="100000"/>
              <a:buChar char="●"/>
            </a:pPr>
            <a:r>
              <a:rPr lang="en-US" sz="1400" dirty="0">
                <a:solidFill>
                  <a:srgbClr val="1E293B"/>
                </a:solidFill>
                <a:latin typeface="Calibri" pitchFamily="34" charset="0"/>
                <a:ea typeface="Calibri" pitchFamily="34" charset="-122"/>
                <a:cs typeface="Calibri" pitchFamily="34" charset="-120"/>
              </a:rPr>
              <a:t>উত্তর ব্যবহারের আগে যাচাই ও পরিমার্জন করুন</a:t>
            </a:r>
            <a:endParaRPr lang="en-US" sz="1400" dirty="0"/>
          </a:p>
          <a:p>
            <a:pPr marL="342900" indent="-342900">
              <a:spcAft>
                <a:spcPts val="1000"/>
              </a:spcAft>
              <a:buSzPct val="100000"/>
              <a:buChar char="●"/>
            </a:pPr>
            <a:r>
              <a:rPr lang="en-US" sz="1400" dirty="0">
                <a:solidFill>
                  <a:srgbClr val="1E293B"/>
                </a:solidFill>
                <a:latin typeface="Calibri" pitchFamily="34" charset="0"/>
                <a:ea typeface="Calibri" pitchFamily="34" charset="-122"/>
                <a:cs typeface="Calibri" pitchFamily="34" charset="-120"/>
              </a:rPr>
              <a:t>ধাপে ধাপে জটিল কাজ ভাগ করে চাইুন</a:t>
            </a:r>
            <a:endParaRPr lang="en-US" sz="1400" dirty="0"/>
          </a:p>
          <a:p>
            <a:pPr marL="342900" indent="-342900">
              <a:spcAft>
                <a:spcPts val="1000"/>
              </a:spcAft>
              <a:buSzPct val="100000"/>
              <a:buChar char="●"/>
            </a:pPr>
            <a:r>
              <a:rPr lang="en-US" sz="1400" dirty="0">
                <a:solidFill>
                  <a:srgbClr val="1E293B"/>
                </a:solidFill>
                <a:latin typeface="Calibri" pitchFamily="34" charset="0"/>
                <a:ea typeface="Calibri" pitchFamily="34" charset="-122"/>
                <a:cs typeface="Calibri" pitchFamily="34" charset="-120"/>
              </a:rPr>
              <a:t>নিয়মিত অনুশীলন করে দক্ষতা বাড়ান</a:t>
            </a:r>
            <a:endParaRPr lang="en-US" sz="1400" dirty="0"/>
          </a:p>
        </p:txBody>
      </p:sp>
      <p:sp>
        <p:nvSpPr>
          <p:cNvPr id="9" name="Shape 5"/>
          <p:cNvSpPr/>
          <p:nvPr/>
        </p:nvSpPr>
        <p:spPr>
          <a:xfrm>
            <a:off x="6263640" y="1600200"/>
            <a:ext cx="5349240" cy="4526280"/>
          </a:xfrm>
          <a:prstGeom prst="roundRect">
            <a:avLst>
              <a:gd name="adj" fmla="val 2020"/>
            </a:avLst>
          </a:prstGeom>
          <a:solidFill>
            <a:srgbClr val="FCEBEA"/>
          </a:solidFill>
          <a:ln/>
          <a:effectLst>
            <a:outerShdw blurRad="76200" dist="25400" dir="2700000" algn="bl" rotWithShape="0">
              <a:srgbClr val="000000">
                <a:alpha val="8000"/>
              </a:srgbClr>
            </a:outerShdw>
          </a:effectLst>
        </p:spPr>
      </p:sp>
      <p:pic>
        <p:nvPicPr>
          <p:cNvPr id="10" name="Image 2" descr="/home/claude/icons/times_1E2761.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537960" y="1828800"/>
            <a:ext cx="457200" cy="457200"/>
          </a:xfrm>
          <a:prstGeom prst="rect">
            <a:avLst/>
          </a:prstGeom>
        </p:spPr>
      </p:pic>
      <p:sp>
        <p:nvSpPr>
          <p:cNvPr id="11" name="Text 6"/>
          <p:cNvSpPr/>
          <p:nvPr/>
        </p:nvSpPr>
        <p:spPr>
          <a:xfrm>
            <a:off x="7132320" y="1783080"/>
            <a:ext cx="4206240" cy="502920"/>
          </a:xfrm>
          <a:prstGeom prst="rect">
            <a:avLst/>
          </a:prstGeom>
          <a:noFill/>
          <a:ln/>
        </p:spPr>
        <p:txBody>
          <a:bodyPr wrap="square" lIns="0" tIns="0" rIns="0" bIns="0" rtlCol="0" anchor="ctr"/>
          <a:lstStyle/>
          <a:p>
            <a:pPr marL="0" indent="0">
              <a:buNone/>
            </a:pPr>
            <a:r>
              <a:rPr lang="en-US" sz="1700" b="1" dirty="0">
                <a:solidFill>
                  <a:srgbClr val="C0392B"/>
                </a:solidFill>
                <a:latin typeface="Calibri" pitchFamily="34" charset="0"/>
                <a:ea typeface="Calibri" pitchFamily="34" charset="-122"/>
                <a:cs typeface="Calibri" pitchFamily="34" charset="-120"/>
              </a:rPr>
              <a:t>যা করবেন না (Don'ts)</a:t>
            </a:r>
            <a:endParaRPr lang="en-US" sz="1700" dirty="0"/>
          </a:p>
        </p:txBody>
      </p:sp>
      <p:sp>
        <p:nvSpPr>
          <p:cNvPr id="12" name="Text 7"/>
          <p:cNvSpPr/>
          <p:nvPr/>
        </p:nvSpPr>
        <p:spPr>
          <a:xfrm>
            <a:off x="6583680" y="2423160"/>
            <a:ext cx="4709160" cy="3566160"/>
          </a:xfrm>
          <a:prstGeom prst="rect">
            <a:avLst/>
          </a:prstGeom>
          <a:noFill/>
          <a:ln/>
        </p:spPr>
        <p:txBody>
          <a:bodyPr wrap="square" lIns="0" tIns="0" rIns="0" bIns="0" rtlCol="0" anchor="t"/>
          <a:lstStyle/>
          <a:p>
            <a:pPr marL="342900" indent="-342900">
              <a:spcAft>
                <a:spcPts val="1000"/>
              </a:spcAft>
              <a:buSzPct val="100000"/>
              <a:buChar char="●"/>
            </a:pPr>
            <a:r>
              <a:rPr lang="en-US" sz="1400" dirty="0">
                <a:solidFill>
                  <a:srgbClr val="1E293B"/>
                </a:solidFill>
                <a:latin typeface="Calibri" pitchFamily="34" charset="0"/>
                <a:ea typeface="Calibri" pitchFamily="34" charset="-122"/>
                <a:cs typeface="Calibri" pitchFamily="34" charset="-120"/>
              </a:rPr>
              <a:t>ব্যক্তিগত বা গোপনীয় তথ্য শেয়ার করবেন না</a:t>
            </a:r>
            <a:endParaRPr lang="en-US" sz="1400" dirty="0"/>
          </a:p>
          <a:p>
            <a:pPr marL="342900" indent="-342900">
              <a:spcAft>
                <a:spcPts val="1000"/>
              </a:spcAft>
              <a:buSzPct val="100000"/>
              <a:buChar char="●"/>
            </a:pPr>
            <a:r>
              <a:rPr lang="en-US" sz="1400" dirty="0">
                <a:solidFill>
                  <a:srgbClr val="1E293B"/>
                </a:solidFill>
                <a:latin typeface="Calibri" pitchFamily="34" charset="0"/>
                <a:ea typeface="Calibri" pitchFamily="34" charset="-122"/>
                <a:cs typeface="Calibri" pitchFamily="34" charset="-120"/>
              </a:rPr>
              <a:t>উত্তর যাচাই ছাড়া হুবহু জমা দেবেন না</a:t>
            </a:r>
            <a:endParaRPr lang="en-US" sz="1400" dirty="0"/>
          </a:p>
          <a:p>
            <a:pPr marL="342900" indent="-342900">
              <a:spcAft>
                <a:spcPts val="1000"/>
              </a:spcAft>
              <a:buSzPct val="100000"/>
              <a:buChar char="●"/>
            </a:pPr>
            <a:r>
              <a:rPr lang="en-US" sz="1400" dirty="0">
                <a:solidFill>
                  <a:srgbClr val="1E293B"/>
                </a:solidFill>
                <a:latin typeface="Calibri" pitchFamily="34" charset="0"/>
                <a:ea typeface="Calibri" pitchFamily="34" charset="-122"/>
                <a:cs typeface="Calibri" pitchFamily="34" charset="-120"/>
              </a:rPr>
              <a:t>অস্পষ্ট বা অতিসংক্ষিপ্ত Prompt লিখবেন না</a:t>
            </a:r>
            <a:endParaRPr lang="en-US" sz="1400" dirty="0"/>
          </a:p>
          <a:p>
            <a:pPr marL="342900" indent="-342900">
              <a:spcAft>
                <a:spcPts val="1000"/>
              </a:spcAft>
              <a:buSzPct val="100000"/>
              <a:buChar char="●"/>
            </a:pPr>
            <a:r>
              <a:rPr lang="en-US" sz="1400" dirty="0">
                <a:solidFill>
                  <a:srgbClr val="1E293B"/>
                </a:solidFill>
                <a:latin typeface="Calibri" pitchFamily="34" charset="0"/>
                <a:ea typeface="Calibri" pitchFamily="34" charset="-122"/>
                <a:cs typeface="Calibri" pitchFamily="34" charset="-120"/>
              </a:rPr>
              <a:t>গুরুত্বপূর্ণ সিদ্ধান্ত সম্পূর্ণ AI-এর উপর ছেড়ে দেবেন না</a:t>
            </a:r>
            <a:endParaRPr lang="en-US" sz="1400" dirty="0"/>
          </a:p>
        </p:txBody>
      </p:sp>
      <p:sp>
        <p:nvSpPr>
          <p:cNvPr id="13" name="Text 8"/>
          <p:cNvSpPr/>
          <p:nvPr/>
        </p:nvSpPr>
        <p:spPr>
          <a:xfrm>
            <a:off x="548640" y="6473952"/>
            <a:ext cx="6400800" cy="292608"/>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Claude AI: পরিচিতি ও প্রয়োগ</a:t>
            </a:r>
            <a:endParaRPr lang="en-US" sz="900" dirty="0"/>
          </a:p>
        </p:txBody>
      </p:sp>
      <p:sp>
        <p:nvSpPr>
          <p:cNvPr id="14" name="Text 9"/>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900" dirty="0">
                <a:solidFill>
                  <a:srgbClr val="5B6478"/>
                </a:solidFill>
                <a:latin typeface="Calibri" pitchFamily="34" charset="0"/>
                <a:ea typeface="Calibri" pitchFamily="34" charset="-122"/>
                <a:cs typeface="Calibri" pitchFamily="34" charset="-120"/>
              </a:rPr>
              <a:t>32</a:t>
            </a:r>
            <a:endParaRPr lang="en-US" sz="9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1E2761"/>
          </a:solidFill>
          <a:ln/>
          <a:effectLst>
            <a:outerShdw blurRad="76200" dist="25400" dir="2700000" algn="bl" rotWithShape="0">
              <a:srgbClr val="000000">
                <a:alpha val="12000"/>
              </a:srgbClr>
            </a:outerShdw>
          </a:effectLst>
        </p:spPr>
      </p:sp>
      <p:pic>
        <p:nvPicPr>
          <p:cNvPr id="3" name="Image 0" descr="/home/claude/icons/clipboardCheck_FFFFFF.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722" y="705002"/>
            <a:ext cx="373075" cy="373075"/>
          </a:xfrm>
          <a:prstGeom prst="rect">
            <a:avLst/>
          </a:prstGeom>
        </p:spPr>
      </p:pic>
      <p:sp>
        <p:nvSpPr>
          <p:cNvPr id="4" name="Text 1"/>
          <p:cNvSpPr/>
          <p:nvPr/>
        </p:nvSpPr>
        <p:spPr>
          <a:xfrm>
            <a:off x="1508760" y="457200"/>
            <a:ext cx="10058400" cy="868680"/>
          </a:xfrm>
          <a:prstGeom prst="rect">
            <a:avLst/>
          </a:prstGeom>
          <a:noFill/>
          <a:ln/>
        </p:spPr>
        <p:txBody>
          <a:bodyPr wrap="square" lIns="0" tIns="0" rIns="0" bIns="0" rtlCol="0" anchor="ctr"/>
          <a:lstStyle/>
          <a:p>
            <a:pPr marL="0" indent="0">
              <a:buNone/>
            </a:pPr>
            <a:r>
              <a:rPr lang="en-US" sz="3000" b="1" dirty="0">
                <a:solidFill>
                  <a:srgbClr val="1E2761"/>
                </a:solidFill>
                <a:latin typeface="Bookman Old Style" pitchFamily="34" charset="0"/>
                <a:ea typeface="Bookman Old Style" pitchFamily="34" charset="-122"/>
                <a:cs typeface="Bookman Old Style" pitchFamily="34" charset="-120"/>
              </a:rPr>
              <a:t>Beginner Checklist</a:t>
            </a:r>
            <a:endParaRPr lang="en-US" sz="3000" dirty="0"/>
          </a:p>
        </p:txBody>
      </p:sp>
      <p:sp>
        <p:nvSpPr>
          <p:cNvPr id="5" name="Shape 2"/>
          <p:cNvSpPr/>
          <p:nvPr/>
        </p:nvSpPr>
        <p:spPr>
          <a:xfrm>
            <a:off x="548640" y="1554480"/>
            <a:ext cx="7223760" cy="4526280"/>
          </a:xfrm>
          <a:prstGeom prst="roundRect">
            <a:avLst>
              <a:gd name="adj" fmla="val 2020"/>
            </a:avLst>
          </a:prstGeom>
          <a:solidFill>
            <a:srgbClr val="EAF0FD"/>
          </a:solidFill>
          <a:ln/>
          <a:effectLst>
            <a:outerShdw blurRad="101600" dist="25400" dir="2700000" algn="bl" rotWithShape="0">
              <a:srgbClr val="000000">
                <a:alpha val="8000"/>
              </a:srgbClr>
            </a:outerShdw>
          </a:effectLst>
        </p:spPr>
      </p:sp>
      <p:sp>
        <p:nvSpPr>
          <p:cNvPr id="6" name="Text 3"/>
          <p:cNvSpPr/>
          <p:nvPr/>
        </p:nvSpPr>
        <p:spPr>
          <a:xfrm>
            <a:off x="868680" y="1783080"/>
            <a:ext cx="6583680" cy="4069080"/>
          </a:xfrm>
          <a:prstGeom prst="rect">
            <a:avLst/>
          </a:prstGeom>
          <a:noFill/>
          <a:ln/>
        </p:spPr>
        <p:txBody>
          <a:bodyPr wrap="square" lIns="0" tIns="0" rIns="0" bIns="0" rtlCol="0" anchor="t"/>
          <a:lstStyle/>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একটি Claude অ্যাকাউন্ট তৈরি করুন (claude.ai)</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প্রথমে সহজ ও পরিচিত বিষয়ে Prompt দিয়ে অনুশীলন শুরু করুন</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নিজের বিষয়ের জন্য ৩-৫টি প্রাথমিক Prompt Template তৈরি করে রাখুন</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প্রতিটি উত্তর মনোযোগ দিয়ে পড়ে যাচাই করার অভ্যাস গড়ুন</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ধীরে ধীরে জটিল কাজে (Lesson Plan, গবেষণা) ব্যবহার বাড়ান</a:t>
            </a:r>
            <a:endParaRPr lang="en-US" sz="1550" dirty="0"/>
          </a:p>
        </p:txBody>
      </p:sp>
      <p:sp>
        <p:nvSpPr>
          <p:cNvPr id="7" name="Shape 4"/>
          <p:cNvSpPr/>
          <p:nvPr/>
        </p:nvSpPr>
        <p:spPr>
          <a:xfrm>
            <a:off x="8229600" y="2651760"/>
            <a:ext cx="2926080" cy="2926080"/>
          </a:xfrm>
          <a:prstGeom prst="ellipse">
            <a:avLst/>
          </a:prstGeom>
          <a:solidFill>
            <a:srgbClr val="E3ECFE"/>
          </a:solidFill>
          <a:ln/>
        </p:spPr>
      </p:sp>
      <p:sp>
        <p:nvSpPr>
          <p:cNvPr id="8" name="Shape 5"/>
          <p:cNvSpPr/>
          <p:nvPr/>
        </p:nvSpPr>
        <p:spPr>
          <a:xfrm>
            <a:off x="9189720" y="3611880"/>
            <a:ext cx="1005840" cy="1005840"/>
          </a:xfrm>
          <a:prstGeom prst="ellipse">
            <a:avLst/>
          </a:prstGeom>
          <a:solidFill>
            <a:srgbClr val="1E2761"/>
          </a:solidFill>
          <a:ln/>
          <a:effectLst>
            <a:outerShdw blurRad="76200" dist="25400" dir="2700000" algn="bl" rotWithShape="0">
              <a:srgbClr val="000000">
                <a:alpha val="12000"/>
              </a:srgbClr>
            </a:outerShdw>
          </a:effectLst>
        </p:spPr>
      </p:sp>
      <p:pic>
        <p:nvPicPr>
          <p:cNvPr id="9" name="Image 1" descr="/home/claude/icons/rocket_FFFFFF.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51238" y="3873398"/>
            <a:ext cx="482803" cy="482803"/>
          </a:xfrm>
          <a:prstGeom prst="rect">
            <a:avLst/>
          </a:prstGeom>
        </p:spPr>
      </p:pic>
      <p:sp>
        <p:nvSpPr>
          <p:cNvPr id="10" name="Text 6"/>
          <p:cNvSpPr/>
          <p:nvPr/>
        </p:nvSpPr>
        <p:spPr>
          <a:xfrm>
            <a:off x="7955280" y="4892040"/>
            <a:ext cx="3474720" cy="1005840"/>
          </a:xfrm>
          <a:prstGeom prst="rect">
            <a:avLst/>
          </a:prstGeom>
          <a:noFill/>
          <a:ln/>
        </p:spPr>
        <p:txBody>
          <a:bodyPr wrap="square" lIns="0" tIns="0" rIns="0" bIns="0" rtlCol="0" anchor="t"/>
          <a:lstStyle/>
          <a:p>
            <a:pPr marL="0" indent="0" algn="ctr">
              <a:buNone/>
            </a:pPr>
            <a:r>
              <a:rPr lang="en-US" sz="1300" i="1" dirty="0">
                <a:solidFill>
                  <a:srgbClr val="1E2761"/>
                </a:solidFill>
                <a:latin typeface="Calibri" pitchFamily="34" charset="0"/>
                <a:ea typeface="Calibri" pitchFamily="34" charset="-122"/>
                <a:cs typeface="Calibri" pitchFamily="34" charset="-120"/>
              </a:rPr>
              <a:t>প্রথম সপ্তাহে দিনে মাত্র ১টি Prompt অনুশীলন করলেই যথেষ্ট</a:t>
            </a:r>
            <a:endParaRPr lang="en-US" sz="1300" dirty="0"/>
          </a:p>
        </p:txBody>
      </p:sp>
      <p:sp>
        <p:nvSpPr>
          <p:cNvPr id="11" name="Text 7"/>
          <p:cNvSpPr/>
          <p:nvPr/>
        </p:nvSpPr>
        <p:spPr>
          <a:xfrm>
            <a:off x="548640" y="6473952"/>
            <a:ext cx="6400800" cy="292608"/>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Claude AI: পরিচিতি ও প্রয়োগ</a:t>
            </a:r>
            <a:endParaRPr lang="en-US" sz="900" dirty="0"/>
          </a:p>
        </p:txBody>
      </p:sp>
      <p:sp>
        <p:nvSpPr>
          <p:cNvPr id="12" name="Text 8"/>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900" dirty="0">
                <a:solidFill>
                  <a:srgbClr val="5B6478"/>
                </a:solidFill>
                <a:latin typeface="Calibri" pitchFamily="34" charset="0"/>
                <a:ea typeface="Calibri" pitchFamily="34" charset="-122"/>
                <a:cs typeface="Calibri" pitchFamily="34" charset="-120"/>
              </a:rPr>
              <a:t>33</a:t>
            </a:r>
            <a:endParaRPr lang="en-US" sz="9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1E2761"/>
          </a:solidFill>
          <a:ln/>
          <a:effectLst>
            <a:outerShdw blurRad="76200" dist="25400" dir="2700000" algn="bl" rotWithShape="0">
              <a:srgbClr val="000000">
                <a:alpha val="12000"/>
              </a:srgbClr>
            </a:outerShdw>
          </a:effectLst>
        </p:spPr>
      </p:sp>
      <p:pic>
        <p:nvPicPr>
          <p:cNvPr id="3" name="Image 0" descr="/home/claude/icons/bulb_FFFFFF.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722" y="705002"/>
            <a:ext cx="373075" cy="373075"/>
          </a:xfrm>
          <a:prstGeom prst="rect">
            <a:avLst/>
          </a:prstGeom>
        </p:spPr>
      </p:pic>
      <p:sp>
        <p:nvSpPr>
          <p:cNvPr id="4" name="Text 1"/>
          <p:cNvSpPr/>
          <p:nvPr/>
        </p:nvSpPr>
        <p:spPr>
          <a:xfrm>
            <a:off x="1508760" y="457200"/>
            <a:ext cx="10058400" cy="868680"/>
          </a:xfrm>
          <a:prstGeom prst="rect">
            <a:avLst/>
          </a:prstGeom>
          <a:noFill/>
          <a:ln/>
        </p:spPr>
        <p:txBody>
          <a:bodyPr wrap="square" lIns="0" tIns="0" rIns="0" bIns="0" rtlCol="0" anchor="ctr"/>
          <a:lstStyle/>
          <a:p>
            <a:pPr marL="0" indent="0">
              <a:buNone/>
            </a:pPr>
            <a:r>
              <a:rPr lang="en-US" sz="3000" b="1" dirty="0">
                <a:solidFill>
                  <a:srgbClr val="1E2761"/>
                </a:solidFill>
                <a:latin typeface="Bookman Old Style" pitchFamily="34" charset="0"/>
                <a:ea typeface="Bookman Old Style" pitchFamily="34" charset="-122"/>
                <a:cs typeface="Bookman Old Style" pitchFamily="34" charset="-120"/>
              </a:rPr>
              <a:t>Advanced Tips</a:t>
            </a:r>
            <a:endParaRPr lang="en-US" sz="3000" dirty="0"/>
          </a:p>
        </p:txBody>
      </p:sp>
      <p:sp>
        <p:nvSpPr>
          <p:cNvPr id="5" name="Shape 2"/>
          <p:cNvSpPr/>
          <p:nvPr/>
        </p:nvSpPr>
        <p:spPr>
          <a:xfrm>
            <a:off x="548640" y="1554480"/>
            <a:ext cx="7223760" cy="4526280"/>
          </a:xfrm>
          <a:prstGeom prst="roundRect">
            <a:avLst>
              <a:gd name="adj" fmla="val 2020"/>
            </a:avLst>
          </a:prstGeom>
          <a:solidFill>
            <a:srgbClr val="EAF0FD"/>
          </a:solidFill>
          <a:ln/>
          <a:effectLst>
            <a:outerShdw blurRad="101600" dist="25400" dir="2700000" algn="bl" rotWithShape="0">
              <a:srgbClr val="000000">
                <a:alpha val="8000"/>
              </a:srgbClr>
            </a:outerShdw>
          </a:effectLst>
        </p:spPr>
      </p:sp>
      <p:sp>
        <p:nvSpPr>
          <p:cNvPr id="6" name="Text 3"/>
          <p:cNvSpPr/>
          <p:nvPr/>
        </p:nvSpPr>
        <p:spPr>
          <a:xfrm>
            <a:off x="868680" y="1783080"/>
            <a:ext cx="6583680" cy="4069080"/>
          </a:xfrm>
          <a:prstGeom prst="rect">
            <a:avLst/>
          </a:prstGeom>
          <a:noFill/>
          <a:ln/>
        </p:spPr>
        <p:txBody>
          <a:bodyPr wrap="square" lIns="0" tIns="0" rIns="0" bIns="0" rtlCol="0" anchor="t"/>
          <a:lstStyle/>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Claude-কে একটি নির্দিষ্ট ভূমিকা (Role) দিন — যেমন 'তুমি একজন অভিজ্ঞ রসায়ন শিক্ষক হিসেবে উত্তর দাও'</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দীর্ঘ কাজ ধাপে ভাগ করে একটির পর একটি Prompt দিন (Chain Prompting)</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আগের উত্তর রেফারেন্স করে Follow-up প্রশ্নে আরও গভীরে যান</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একই কাজের জন্য একাধিক Prompt পরীক্ষা করে সেরা ফলাফলটি বেছে নিন</a:t>
            </a:r>
            <a:endParaRPr lang="en-US" sz="1550" dirty="0"/>
          </a:p>
        </p:txBody>
      </p:sp>
      <p:sp>
        <p:nvSpPr>
          <p:cNvPr id="7" name="Shape 4"/>
          <p:cNvSpPr/>
          <p:nvPr/>
        </p:nvSpPr>
        <p:spPr>
          <a:xfrm>
            <a:off x="8229600" y="2651760"/>
            <a:ext cx="2926080" cy="2926080"/>
          </a:xfrm>
          <a:prstGeom prst="ellipse">
            <a:avLst/>
          </a:prstGeom>
          <a:solidFill>
            <a:srgbClr val="E3ECFE"/>
          </a:solidFill>
          <a:ln/>
        </p:spPr>
      </p:sp>
      <p:sp>
        <p:nvSpPr>
          <p:cNvPr id="8" name="Shape 5"/>
          <p:cNvSpPr/>
          <p:nvPr/>
        </p:nvSpPr>
        <p:spPr>
          <a:xfrm>
            <a:off x="9189720" y="3611880"/>
            <a:ext cx="1005840" cy="1005840"/>
          </a:xfrm>
          <a:prstGeom prst="ellipse">
            <a:avLst/>
          </a:prstGeom>
          <a:solidFill>
            <a:srgbClr val="1E2761"/>
          </a:solidFill>
          <a:ln/>
          <a:effectLst>
            <a:outerShdw blurRad="76200" dist="25400" dir="2700000" algn="bl" rotWithShape="0">
              <a:srgbClr val="000000">
                <a:alpha val="12000"/>
              </a:srgbClr>
            </a:outerShdw>
          </a:effectLst>
        </p:spPr>
      </p:sp>
      <p:pic>
        <p:nvPicPr>
          <p:cNvPr id="9" name="Image 1" descr="/home/claude/icons/magic_FFFFFF.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51238" y="3873398"/>
            <a:ext cx="482803" cy="482803"/>
          </a:xfrm>
          <a:prstGeom prst="rect">
            <a:avLst/>
          </a:prstGeom>
        </p:spPr>
      </p:pic>
      <p:sp>
        <p:nvSpPr>
          <p:cNvPr id="10" name="Text 6"/>
          <p:cNvSpPr/>
          <p:nvPr/>
        </p:nvSpPr>
        <p:spPr>
          <a:xfrm>
            <a:off x="7955280" y="4892040"/>
            <a:ext cx="3474720" cy="1005840"/>
          </a:xfrm>
          <a:prstGeom prst="rect">
            <a:avLst/>
          </a:prstGeom>
          <a:noFill/>
          <a:ln/>
        </p:spPr>
        <p:txBody>
          <a:bodyPr wrap="square" lIns="0" tIns="0" rIns="0" bIns="0" rtlCol="0" anchor="t"/>
          <a:lstStyle/>
          <a:p>
            <a:pPr marL="0" indent="0" algn="ctr">
              <a:buNone/>
            </a:pPr>
            <a:r>
              <a:rPr lang="en-US" sz="1300" i="1" dirty="0">
                <a:solidFill>
                  <a:srgbClr val="1E2761"/>
                </a:solidFill>
                <a:latin typeface="Calibri" pitchFamily="34" charset="0"/>
                <a:ea typeface="Calibri" pitchFamily="34" charset="-122"/>
                <a:cs typeface="Calibri" pitchFamily="34" charset="-120"/>
              </a:rPr>
              <a:t>অভিজ্ঞ ব্যবহারকারীরা Prompt-কে ধাপে ধাপে পরিমার্জন করে সেরা ফল বের করেন</a:t>
            </a:r>
            <a:endParaRPr lang="en-US" sz="1300" dirty="0"/>
          </a:p>
        </p:txBody>
      </p:sp>
      <p:sp>
        <p:nvSpPr>
          <p:cNvPr id="11" name="Text 7"/>
          <p:cNvSpPr/>
          <p:nvPr/>
        </p:nvSpPr>
        <p:spPr>
          <a:xfrm>
            <a:off x="548640" y="6473952"/>
            <a:ext cx="6400800" cy="292608"/>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Claude AI: পরিচিতি ও প্রয়োগ</a:t>
            </a:r>
            <a:endParaRPr lang="en-US" sz="900" dirty="0"/>
          </a:p>
        </p:txBody>
      </p:sp>
      <p:sp>
        <p:nvSpPr>
          <p:cNvPr id="12" name="Text 8"/>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900" dirty="0">
                <a:solidFill>
                  <a:srgbClr val="5B6478"/>
                </a:solidFill>
                <a:latin typeface="Calibri" pitchFamily="34" charset="0"/>
                <a:ea typeface="Calibri" pitchFamily="34" charset="-122"/>
                <a:cs typeface="Calibri" pitchFamily="34" charset="-120"/>
              </a:rPr>
              <a:t>34</a:t>
            </a:r>
            <a:endParaRPr lang="en-US" sz="9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1E2761"/>
          </a:solidFill>
          <a:ln/>
          <a:effectLst>
            <a:outerShdw blurRad="76200" dist="25400" dir="2700000" algn="bl" rotWithShape="0">
              <a:srgbClr val="000000">
                <a:alpha val="12000"/>
              </a:srgbClr>
            </a:outerShdw>
          </a:effectLst>
        </p:spPr>
      </p:sp>
      <p:pic>
        <p:nvPicPr>
          <p:cNvPr id="3" name="Image 0" descr="/home/claude/icons/lang_FFFFFF.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722" y="705002"/>
            <a:ext cx="373075" cy="373075"/>
          </a:xfrm>
          <a:prstGeom prst="rect">
            <a:avLst/>
          </a:prstGeom>
        </p:spPr>
      </p:pic>
      <p:sp>
        <p:nvSpPr>
          <p:cNvPr id="4" name="Text 1"/>
          <p:cNvSpPr/>
          <p:nvPr/>
        </p:nvSpPr>
        <p:spPr>
          <a:xfrm>
            <a:off x="1508760" y="457200"/>
            <a:ext cx="10058400" cy="868680"/>
          </a:xfrm>
          <a:prstGeom prst="rect">
            <a:avLst/>
          </a:prstGeom>
          <a:noFill/>
          <a:ln/>
        </p:spPr>
        <p:txBody>
          <a:bodyPr wrap="square" lIns="0" tIns="0" rIns="0" bIns="0" rtlCol="0" anchor="ctr"/>
          <a:lstStyle/>
          <a:p>
            <a:pPr marL="0" indent="0">
              <a:buNone/>
            </a:pPr>
            <a:r>
              <a:rPr lang="en-US" sz="3000" b="1" dirty="0">
                <a:solidFill>
                  <a:srgbClr val="1E2761"/>
                </a:solidFill>
                <a:latin typeface="Bookman Old Style" pitchFamily="34" charset="0"/>
                <a:ea typeface="Bookman Old Style" pitchFamily="34" charset="-122"/>
                <a:cs typeface="Bookman Old Style" pitchFamily="34" charset="-120"/>
              </a:rPr>
              <a:t>বাংলা ও ইংরেজি Prompt লেখার নিয়ম</a:t>
            </a:r>
            <a:endParaRPr lang="en-US" sz="3000" dirty="0"/>
          </a:p>
        </p:txBody>
      </p:sp>
      <p:sp>
        <p:nvSpPr>
          <p:cNvPr id="5" name="Shape 2"/>
          <p:cNvSpPr/>
          <p:nvPr/>
        </p:nvSpPr>
        <p:spPr>
          <a:xfrm>
            <a:off x="548640" y="1554480"/>
            <a:ext cx="7223760" cy="4526280"/>
          </a:xfrm>
          <a:prstGeom prst="roundRect">
            <a:avLst>
              <a:gd name="adj" fmla="val 2020"/>
            </a:avLst>
          </a:prstGeom>
          <a:solidFill>
            <a:srgbClr val="EAF0FD"/>
          </a:solidFill>
          <a:ln/>
          <a:effectLst>
            <a:outerShdw blurRad="101600" dist="25400" dir="2700000" algn="bl" rotWithShape="0">
              <a:srgbClr val="000000">
                <a:alpha val="8000"/>
              </a:srgbClr>
            </a:outerShdw>
          </a:effectLst>
        </p:spPr>
      </p:sp>
      <p:sp>
        <p:nvSpPr>
          <p:cNvPr id="6" name="Text 3"/>
          <p:cNvSpPr/>
          <p:nvPr/>
        </p:nvSpPr>
        <p:spPr>
          <a:xfrm>
            <a:off x="868680" y="1783080"/>
            <a:ext cx="6583680" cy="4069080"/>
          </a:xfrm>
          <a:prstGeom prst="rect">
            <a:avLst/>
          </a:prstGeom>
          <a:noFill/>
          <a:ln/>
        </p:spPr>
        <p:txBody>
          <a:bodyPr wrap="square" lIns="0" tIns="0" rIns="0" bIns="0" rtlCol="0" anchor="t"/>
          <a:lstStyle/>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বাংলায় Prompt লিখলে Claude বাংলাতেই স্বাভাবিক ও প্রাঞ্জল উত্তর দেয়</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প্রযুক্তিগত বা বৈজ্ঞানিক পরিভাষার ক্ষেত্রে ইংরেজি শব্দ বন্ধনীতে উল্লেখ করা ভালো</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দুই ভাষা মিশিয়ে (Code-mixing) লিখলেও Claude সাধারণত বুঝতে পারে</a:t>
            </a:r>
            <a:endParaRPr lang="en-US" sz="1550" dirty="0"/>
          </a:p>
          <a:p>
            <a:pPr marL="342900" indent="-342900">
              <a:spcAft>
                <a:spcPts val="1200"/>
              </a:spcAft>
              <a:buSzPct val="100000"/>
              <a:buChar char="●"/>
            </a:pPr>
            <a:r>
              <a:rPr lang="en-US" sz="1550" dirty="0">
                <a:solidFill>
                  <a:srgbClr val="1E293B"/>
                </a:solidFill>
                <a:latin typeface="Calibri" pitchFamily="34" charset="0"/>
                <a:ea typeface="Calibri" pitchFamily="34" charset="-122"/>
                <a:cs typeface="Calibri" pitchFamily="34" charset="-120"/>
              </a:rPr>
              <a:t>কোন ভাষায় উত্তর চান তা স্পষ্টভাবে Prompt-এ উল্লেখ করে দিন</a:t>
            </a:r>
            <a:endParaRPr lang="en-US" sz="1550" dirty="0"/>
          </a:p>
        </p:txBody>
      </p:sp>
      <p:sp>
        <p:nvSpPr>
          <p:cNvPr id="7" name="Shape 4"/>
          <p:cNvSpPr/>
          <p:nvPr/>
        </p:nvSpPr>
        <p:spPr>
          <a:xfrm>
            <a:off x="8229600" y="2651760"/>
            <a:ext cx="2926080" cy="2926080"/>
          </a:xfrm>
          <a:prstGeom prst="ellipse">
            <a:avLst/>
          </a:prstGeom>
          <a:solidFill>
            <a:srgbClr val="E3ECFE"/>
          </a:solidFill>
          <a:ln/>
        </p:spPr>
      </p:sp>
      <p:sp>
        <p:nvSpPr>
          <p:cNvPr id="8" name="Shape 5"/>
          <p:cNvSpPr/>
          <p:nvPr/>
        </p:nvSpPr>
        <p:spPr>
          <a:xfrm>
            <a:off x="9189720" y="3611880"/>
            <a:ext cx="1005840" cy="1005840"/>
          </a:xfrm>
          <a:prstGeom prst="ellipse">
            <a:avLst/>
          </a:prstGeom>
          <a:solidFill>
            <a:srgbClr val="1E2761"/>
          </a:solidFill>
          <a:ln/>
          <a:effectLst>
            <a:outerShdw blurRad="76200" dist="25400" dir="2700000" algn="bl" rotWithShape="0">
              <a:srgbClr val="000000">
                <a:alpha val="12000"/>
              </a:srgbClr>
            </a:outerShdw>
          </a:effectLst>
        </p:spPr>
      </p:sp>
      <p:pic>
        <p:nvPicPr>
          <p:cNvPr id="9" name="Image 1" descr="/home/claude/icons/globe_FFFFFF.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51238" y="3873398"/>
            <a:ext cx="482803" cy="482803"/>
          </a:xfrm>
          <a:prstGeom prst="rect">
            <a:avLst/>
          </a:prstGeom>
        </p:spPr>
      </p:pic>
      <p:sp>
        <p:nvSpPr>
          <p:cNvPr id="10" name="Text 6"/>
          <p:cNvSpPr/>
          <p:nvPr/>
        </p:nvSpPr>
        <p:spPr>
          <a:xfrm>
            <a:off x="7955280" y="4892040"/>
            <a:ext cx="3474720" cy="1005840"/>
          </a:xfrm>
          <a:prstGeom prst="rect">
            <a:avLst/>
          </a:prstGeom>
          <a:noFill/>
          <a:ln/>
        </p:spPr>
        <p:txBody>
          <a:bodyPr wrap="square" lIns="0" tIns="0" rIns="0" bIns="0" rtlCol="0" anchor="t"/>
          <a:lstStyle/>
          <a:p>
            <a:pPr marL="0" indent="0" algn="ctr">
              <a:buNone/>
            </a:pPr>
            <a:r>
              <a:rPr lang="en-US" sz="1300" i="1" dirty="0">
                <a:solidFill>
                  <a:srgbClr val="1E2761"/>
                </a:solidFill>
                <a:latin typeface="Calibri" pitchFamily="34" charset="0"/>
                <a:ea typeface="Calibri" pitchFamily="34" charset="-122"/>
                <a:cs typeface="Calibri" pitchFamily="34" charset="-120"/>
              </a:rPr>
              <a:t>উদাহরণ: "...বাংলায় উত্তর দাও, তবে বৈজ্ঞানিক নাম ইংরেজিতে রাখো"</a:t>
            </a:r>
            <a:endParaRPr lang="en-US" sz="1300" dirty="0"/>
          </a:p>
        </p:txBody>
      </p:sp>
      <p:sp>
        <p:nvSpPr>
          <p:cNvPr id="11" name="Text 7"/>
          <p:cNvSpPr/>
          <p:nvPr/>
        </p:nvSpPr>
        <p:spPr>
          <a:xfrm>
            <a:off x="548640" y="6473952"/>
            <a:ext cx="6400800" cy="292608"/>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Claude AI: পরিচিতি ও প্রয়োগ</a:t>
            </a:r>
            <a:endParaRPr lang="en-US" sz="900" dirty="0"/>
          </a:p>
        </p:txBody>
      </p:sp>
      <p:sp>
        <p:nvSpPr>
          <p:cNvPr id="12" name="Text 8"/>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900" dirty="0">
                <a:solidFill>
                  <a:srgbClr val="5B6478"/>
                </a:solidFill>
                <a:latin typeface="Calibri" pitchFamily="34" charset="0"/>
                <a:ea typeface="Calibri" pitchFamily="34" charset="-122"/>
                <a:cs typeface="Calibri" pitchFamily="34" charset="-120"/>
              </a:rPr>
              <a:t>35</a:t>
            </a:r>
            <a:endParaRPr lang="en-US" sz="9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1E2761"/>
          </a:solidFill>
          <a:ln/>
          <a:effectLst>
            <a:outerShdw blurRad="76200" dist="25400" dir="2700000" algn="bl" rotWithShape="0">
              <a:srgbClr val="000000">
                <a:alpha val="12000"/>
              </a:srgbClr>
            </a:outerShdw>
          </a:effectLst>
        </p:spPr>
      </p:sp>
      <p:pic>
        <p:nvPicPr>
          <p:cNvPr id="3" name="Image 0" descr="/home/claude/icons/list_FFFFFF.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722" y="705002"/>
            <a:ext cx="373075" cy="373075"/>
          </a:xfrm>
          <a:prstGeom prst="rect">
            <a:avLst/>
          </a:prstGeom>
        </p:spPr>
      </p:pic>
      <p:sp>
        <p:nvSpPr>
          <p:cNvPr id="4" name="Text 1"/>
          <p:cNvSpPr/>
          <p:nvPr/>
        </p:nvSpPr>
        <p:spPr>
          <a:xfrm>
            <a:off x="1508760" y="457200"/>
            <a:ext cx="10058400" cy="868680"/>
          </a:xfrm>
          <a:prstGeom prst="rect">
            <a:avLst/>
          </a:prstGeom>
          <a:noFill/>
          <a:ln/>
        </p:spPr>
        <p:txBody>
          <a:bodyPr wrap="square" lIns="0" tIns="0" rIns="0" bIns="0" rtlCol="0" anchor="ctr"/>
          <a:lstStyle/>
          <a:p>
            <a:pPr marL="0" indent="0">
              <a:buNone/>
            </a:pPr>
            <a:r>
              <a:rPr lang="en-US" sz="2800" b="1" dirty="0">
                <a:solidFill>
                  <a:srgbClr val="1E2761"/>
                </a:solidFill>
                <a:latin typeface="Bookman Old Style" pitchFamily="34" charset="0"/>
                <a:ea typeface="Bookman Old Style" pitchFamily="34" charset="-122"/>
                <a:cs typeface="Bookman Old Style" pitchFamily="34" charset="-120"/>
              </a:rPr>
              <a:t>Ready-made Prompt Library (১-১০)</a:t>
            </a:r>
            <a:endParaRPr lang="en-US" sz="2800" dirty="0"/>
          </a:p>
        </p:txBody>
      </p:sp>
      <p:graphicFrame>
        <p:nvGraphicFramePr>
          <p:cNvPr id="39" name="Table 0"/>
          <p:cNvGraphicFramePr>
            <a:graphicFrameLocks noGrp="1"/>
          </p:cNvGraphicFramePr>
          <p:nvPr>
            <p:extLst>
              <p:ext uri="{D42A27DB-BD31-4B8C-83A1-F6EECF244321}">
                <p14:modId xmlns:p14="http://schemas.microsoft.com/office/powerpoint/2010/main" val="1579011935"/>
              </p:ext>
            </p:extLst>
          </p:nvPr>
        </p:nvGraphicFramePr>
        <p:xfrm>
          <a:off x="548640" y="1600200"/>
          <a:ext cx="11064240" cy="3619500"/>
        </p:xfrm>
        <a:graphic>
          <a:graphicData uri="http://schemas.openxmlformats.org/drawingml/2006/table">
            <a:tbl>
              <a:tblPr/>
              <a:tblGrid>
                <a:gridCol w="914400"/>
                <a:gridCol w="10149840"/>
              </a:tblGrid>
              <a:tr h="0">
                <a:tc>
                  <a:txBody>
                    <a:bodyPr/>
                    <a:lstStyle/>
                    <a:p>
                      <a:pPr marL="0" indent="0" algn="ctr">
                        <a:buNone/>
                      </a:pPr>
                      <a:r>
                        <a:rPr lang="en-US" sz="1250" b="1" dirty="0">
                          <a:solidFill>
                            <a:srgbClr val="FFFFFF"/>
                          </a:solidFill>
                        </a:rPr>
                        <a:t>ক্রম</a:t>
                      </a:r>
                      <a:endParaRPr lang="en-US" sz="12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1E2761"/>
                    </a:solidFill>
                  </a:tcPr>
                </a:tc>
                <a:tc>
                  <a:txBody>
                    <a:bodyPr/>
                    <a:lstStyle/>
                    <a:p>
                      <a:pPr marL="0" indent="0" algn="ctr">
                        <a:buNone/>
                      </a:pPr>
                      <a:r>
                        <a:rPr lang="en-US" sz="1250" b="1" dirty="0">
                          <a:solidFill>
                            <a:srgbClr val="FFFFFF"/>
                          </a:solidFill>
                        </a:rPr>
                        <a:t>প্রস্তুত Prompt</a:t>
                      </a:r>
                      <a:endParaRPr lang="en-US" sz="12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1E2761"/>
                    </a:solidFill>
                  </a:tcPr>
                </a:tc>
              </a:tr>
              <a:tr h="0">
                <a:tc>
                  <a:txBody>
                    <a:bodyPr/>
                    <a:lstStyle/>
                    <a:p>
                      <a:pPr marL="0" indent="0" algn="l">
                        <a:buNone/>
                      </a:pPr>
                      <a:r>
                        <a:rPr lang="en-US" sz="1150" dirty="0">
                          <a:solidFill>
                            <a:srgbClr val="1E293B"/>
                          </a:solidFill>
                        </a:rPr>
                        <a:t>১</a:t>
                      </a:r>
                      <a:endParaRPr lang="en-US" sz="11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1E293B"/>
                          </a:solidFill>
                        </a:rPr>
                        <a:t>"একাদশ শ্রেণির রসায়নের 'মৌলের পর্যায়বৃত্ত ধর্ম' অধ্যায়ের একটি সম্পূর্ণ Lesson Plan তৈরি করো"</a:t>
                      </a:r>
                      <a:endParaRPr lang="en-US" sz="11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r>
              <a:tr h="0">
                <a:tc>
                  <a:txBody>
                    <a:bodyPr/>
                    <a:lstStyle/>
                    <a:p>
                      <a:pPr marL="0" indent="0" algn="l">
                        <a:buNone/>
                      </a:pPr>
                      <a:r>
                        <a:rPr lang="en-US" sz="1150" dirty="0">
                          <a:solidFill>
                            <a:srgbClr val="1E293B"/>
                          </a:solidFill>
                        </a:rPr>
                        <a:t>২</a:t>
                      </a:r>
                      <a:endParaRPr lang="en-US" sz="11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c>
                  <a:txBody>
                    <a:bodyPr/>
                    <a:lstStyle/>
                    <a:p>
                      <a:pPr marL="0" indent="0" algn="l">
                        <a:buNone/>
                      </a:pPr>
                      <a:r>
                        <a:rPr lang="en-US" sz="1150" dirty="0">
                          <a:solidFill>
                            <a:srgbClr val="1E293B"/>
                          </a:solidFill>
                        </a:rPr>
                        <a:t>"জৈব রসায়নের উপর ১০টি MCQ প্রশ্ন উত্তরসহ তৈরি করো"</a:t>
                      </a:r>
                      <a:endParaRPr lang="en-US" sz="11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r>
              <a:tr h="0">
                <a:tc>
                  <a:txBody>
                    <a:bodyPr/>
                    <a:lstStyle/>
                    <a:p>
                      <a:pPr marL="0" indent="0" algn="l">
                        <a:buNone/>
                      </a:pPr>
                      <a:r>
                        <a:rPr lang="en-US" sz="1150" dirty="0">
                          <a:solidFill>
                            <a:srgbClr val="1E293B"/>
                          </a:solidFill>
                        </a:rPr>
                        <a:t>৩</a:t>
                      </a:r>
                      <a:endParaRPr lang="en-US" sz="11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1E293B"/>
                          </a:solidFill>
                        </a:rPr>
                        <a:t>"অম্ল-ক্ষার প্রশমন বিক্রিয়া নিয়ে একটি সৃজনশীল প্রশ্ন (CQ) তৈরি করো"</a:t>
                      </a:r>
                      <a:endParaRPr lang="en-US" sz="11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r>
              <a:tr h="0">
                <a:tc>
                  <a:txBody>
                    <a:bodyPr/>
                    <a:lstStyle/>
                    <a:p>
                      <a:pPr marL="0" indent="0" algn="l">
                        <a:buNone/>
                      </a:pPr>
                      <a:r>
                        <a:rPr lang="en-US" sz="1150" dirty="0">
                          <a:solidFill>
                            <a:srgbClr val="1E293B"/>
                          </a:solidFill>
                        </a:rPr>
                        <a:t>৪</a:t>
                      </a:r>
                      <a:endParaRPr lang="en-US" sz="11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c>
                  <a:txBody>
                    <a:bodyPr/>
                    <a:lstStyle/>
                    <a:p>
                      <a:pPr marL="0" indent="0" algn="l">
                        <a:buNone/>
                      </a:pPr>
                      <a:r>
                        <a:rPr lang="en-US" sz="1150" dirty="0">
                          <a:solidFill>
                            <a:srgbClr val="1E293B"/>
                          </a:solidFill>
                        </a:rPr>
                        <a:t>"পরিবেশ দূষণ নিয়ে শিক্ষার্থীদের জন্য একটি অ্যাসাইনমেন্ট তৈরি করো"</a:t>
                      </a:r>
                      <a:endParaRPr lang="en-US" sz="11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r>
              <a:tr h="0">
                <a:tc>
                  <a:txBody>
                    <a:bodyPr/>
                    <a:lstStyle/>
                    <a:p>
                      <a:pPr marL="0" indent="0" algn="l">
                        <a:buNone/>
                      </a:pPr>
                      <a:r>
                        <a:rPr lang="en-US" sz="1150" dirty="0">
                          <a:solidFill>
                            <a:srgbClr val="1E293B"/>
                          </a:solidFill>
                        </a:rPr>
                        <a:t>৫</a:t>
                      </a:r>
                      <a:endParaRPr lang="en-US" sz="11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1E293B"/>
                          </a:solidFill>
                        </a:rPr>
                        <a:t>"টাইট্রেশন পরীক্ষার একটি নমুনা ল্যাব রিপোর্ট কাঠামো তৈরি করো"</a:t>
                      </a:r>
                      <a:endParaRPr lang="en-US" sz="11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r>
              <a:tr h="0">
                <a:tc>
                  <a:txBody>
                    <a:bodyPr/>
                    <a:lstStyle/>
                    <a:p>
                      <a:pPr marL="0" indent="0" algn="l">
                        <a:buNone/>
                      </a:pPr>
                      <a:r>
                        <a:rPr lang="en-US" sz="1150" dirty="0">
                          <a:solidFill>
                            <a:srgbClr val="1E293B"/>
                          </a:solidFill>
                        </a:rPr>
                        <a:t>৬</a:t>
                      </a:r>
                      <a:endParaRPr lang="en-US" sz="11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c>
                  <a:txBody>
                    <a:bodyPr/>
                    <a:lstStyle/>
                    <a:p>
                      <a:pPr marL="0" indent="0" algn="l">
                        <a:buNone/>
                      </a:pPr>
                      <a:r>
                        <a:rPr lang="en-US" sz="1150" dirty="0">
                          <a:solidFill>
                            <a:srgbClr val="1E293B"/>
                          </a:solidFill>
                        </a:rPr>
                        <a:t>"ক্লাস টেস্টের তারিখ সংক্রান্ত একটি নোটিশ প্রমিত বাংলায় লেখো"</a:t>
                      </a:r>
                      <a:endParaRPr lang="en-US" sz="11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r>
              <a:tr h="0">
                <a:tc>
                  <a:txBody>
                    <a:bodyPr/>
                    <a:lstStyle/>
                    <a:p>
                      <a:pPr marL="0" indent="0" algn="l">
                        <a:buNone/>
                      </a:pPr>
                      <a:r>
                        <a:rPr lang="en-US" sz="1150" dirty="0">
                          <a:solidFill>
                            <a:srgbClr val="1E293B"/>
                          </a:solidFill>
                        </a:rPr>
                        <a:t>৭</a:t>
                      </a:r>
                      <a:endParaRPr lang="en-US" sz="11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1E293B"/>
                          </a:solidFill>
                        </a:rPr>
                        <a:t>"বার্ষিক পুরস্কার বিতরণী অনুষ্ঠানের জন্য ৩ মিনিটের একটি বক্তৃতা লেখো"</a:t>
                      </a:r>
                      <a:endParaRPr lang="en-US" sz="11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r>
              <a:tr h="0">
                <a:tc>
                  <a:txBody>
                    <a:bodyPr/>
                    <a:lstStyle/>
                    <a:p>
                      <a:pPr marL="0" indent="0" algn="l">
                        <a:buNone/>
                      </a:pPr>
                      <a:r>
                        <a:rPr lang="en-US" sz="1150" dirty="0">
                          <a:solidFill>
                            <a:srgbClr val="1E293B"/>
                          </a:solidFill>
                        </a:rPr>
                        <a:t>৮</a:t>
                      </a:r>
                      <a:endParaRPr lang="en-US" sz="11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c>
                  <a:txBody>
                    <a:bodyPr/>
                    <a:lstStyle/>
                    <a:p>
                      <a:pPr marL="0" indent="0" algn="l">
                        <a:buNone/>
                      </a:pPr>
                      <a:r>
                        <a:rPr lang="en-US" sz="1150" dirty="0">
                          <a:solidFill>
                            <a:srgbClr val="1E293B"/>
                          </a:solidFill>
                        </a:rPr>
                        <a:t>"এই ইংরেজি অনুচ্ছেদটি সহজ বাংলায় অনুবাদ করো: [লেখা বসান]"</a:t>
                      </a:r>
                      <a:endParaRPr lang="en-US" sz="11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r>
              <a:tr h="0">
                <a:tc>
                  <a:txBody>
                    <a:bodyPr/>
                    <a:lstStyle/>
                    <a:p>
                      <a:pPr marL="0" indent="0" algn="l">
                        <a:buNone/>
                      </a:pPr>
                      <a:r>
                        <a:rPr lang="en-US" sz="1150" dirty="0">
                          <a:solidFill>
                            <a:srgbClr val="1E293B"/>
                          </a:solidFill>
                        </a:rPr>
                        <a:t>৯</a:t>
                      </a:r>
                      <a:endParaRPr lang="en-US" sz="11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1E293B"/>
                          </a:solidFill>
                        </a:rPr>
                        <a:t>"এই গবেষণাপত্রের সারসংক্ষেপ ১৫০ শব্দে তৈরি করো: [লেখা বসান]"</a:t>
                      </a:r>
                      <a:endParaRPr lang="en-US" sz="11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r>
              <a:tr h="0">
                <a:tc>
                  <a:txBody>
                    <a:bodyPr/>
                    <a:lstStyle/>
                    <a:p>
                      <a:pPr marL="0" indent="0" algn="l">
                        <a:buNone/>
                      </a:pPr>
                      <a:r>
                        <a:rPr lang="en-US" sz="1150" dirty="0">
                          <a:solidFill>
                            <a:srgbClr val="1E293B"/>
                          </a:solidFill>
                        </a:rPr>
                        <a:t>১০</a:t>
                      </a:r>
                      <a:endParaRPr lang="en-US" sz="11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c>
                  <a:txBody>
                    <a:bodyPr/>
                    <a:lstStyle/>
                    <a:p>
                      <a:pPr marL="0" indent="0" algn="l">
                        <a:buNone/>
                      </a:pPr>
                      <a:r>
                        <a:rPr lang="en-US" sz="1150" dirty="0">
                          <a:solidFill>
                            <a:srgbClr val="1E293B"/>
                          </a:solidFill>
                        </a:rPr>
                        <a:t>"রসায়নের ১০ম অধ্যায়ের উপর ২০টি প্রশ্নের একটি Question Bank তৈরি করো"</a:t>
                      </a:r>
                      <a:endParaRPr lang="en-US" sz="11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r>
            </a:tbl>
          </a:graphicData>
        </a:graphic>
      </p:graphicFrame>
      <p:sp>
        <p:nvSpPr>
          <p:cNvPr id="6" name="Text 2"/>
          <p:cNvSpPr/>
          <p:nvPr/>
        </p:nvSpPr>
        <p:spPr>
          <a:xfrm>
            <a:off x="548640" y="6473952"/>
            <a:ext cx="6400800" cy="292608"/>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Claude AI: পরিচিতি ও প্রয়োগ</a:t>
            </a:r>
            <a:endParaRPr lang="en-US" sz="900" dirty="0"/>
          </a:p>
        </p:txBody>
      </p:sp>
      <p:sp>
        <p:nvSpPr>
          <p:cNvPr id="7" name="Text 3"/>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900" dirty="0">
                <a:solidFill>
                  <a:srgbClr val="5B6478"/>
                </a:solidFill>
                <a:latin typeface="Calibri" pitchFamily="34" charset="0"/>
                <a:ea typeface="Calibri" pitchFamily="34" charset="-122"/>
                <a:cs typeface="Calibri" pitchFamily="34" charset="-120"/>
              </a:rPr>
              <a:t>36</a:t>
            </a:r>
            <a:endParaRPr lang="en-US" sz="9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502920"/>
            <a:ext cx="777240" cy="777240"/>
          </a:xfrm>
          <a:prstGeom prst="ellipse">
            <a:avLst/>
          </a:prstGeom>
          <a:solidFill>
            <a:srgbClr val="1E2761"/>
          </a:solidFill>
          <a:ln/>
          <a:effectLst>
            <a:outerShdw blurRad="76200" dist="25400" dir="2700000" algn="bl" rotWithShape="0">
              <a:srgbClr val="000000">
                <a:alpha val="12000"/>
              </a:srgbClr>
            </a:outerShdw>
          </a:effectLst>
        </p:spPr>
      </p:sp>
      <p:pic>
        <p:nvPicPr>
          <p:cNvPr id="3" name="Image 0" descr="/home/claude/icons/list_FFFFFF.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722" y="705002"/>
            <a:ext cx="373075" cy="373075"/>
          </a:xfrm>
          <a:prstGeom prst="rect">
            <a:avLst/>
          </a:prstGeom>
        </p:spPr>
      </p:pic>
      <p:sp>
        <p:nvSpPr>
          <p:cNvPr id="4" name="Text 1"/>
          <p:cNvSpPr/>
          <p:nvPr/>
        </p:nvSpPr>
        <p:spPr>
          <a:xfrm>
            <a:off x="1508760" y="457200"/>
            <a:ext cx="10058400" cy="868680"/>
          </a:xfrm>
          <a:prstGeom prst="rect">
            <a:avLst/>
          </a:prstGeom>
          <a:noFill/>
          <a:ln/>
        </p:spPr>
        <p:txBody>
          <a:bodyPr wrap="square" lIns="0" tIns="0" rIns="0" bIns="0" rtlCol="0" anchor="ctr"/>
          <a:lstStyle/>
          <a:p>
            <a:pPr marL="0" indent="0">
              <a:buNone/>
            </a:pPr>
            <a:r>
              <a:rPr lang="en-US" sz="2800" b="1" dirty="0">
                <a:solidFill>
                  <a:srgbClr val="1E2761"/>
                </a:solidFill>
                <a:latin typeface="Bookman Old Style" pitchFamily="34" charset="0"/>
                <a:ea typeface="Bookman Old Style" pitchFamily="34" charset="-122"/>
                <a:cs typeface="Bookman Old Style" pitchFamily="34" charset="-120"/>
              </a:rPr>
              <a:t>Ready-made Prompt Library (১১-২০)</a:t>
            </a:r>
            <a:endParaRPr lang="en-US" sz="2800" dirty="0"/>
          </a:p>
        </p:txBody>
      </p:sp>
      <p:graphicFrame>
        <p:nvGraphicFramePr>
          <p:cNvPr id="40" name="Table 0"/>
          <p:cNvGraphicFramePr>
            <a:graphicFrameLocks noGrp="1"/>
          </p:cNvGraphicFramePr>
          <p:nvPr>
            <p:extLst>
              <p:ext uri="{D42A27DB-BD31-4B8C-83A1-F6EECF244321}">
                <p14:modId xmlns:p14="http://schemas.microsoft.com/office/powerpoint/2010/main" val="1579011935"/>
              </p:ext>
            </p:extLst>
          </p:nvPr>
        </p:nvGraphicFramePr>
        <p:xfrm>
          <a:off x="548640" y="1600200"/>
          <a:ext cx="11064240" cy="3619500"/>
        </p:xfrm>
        <a:graphic>
          <a:graphicData uri="http://schemas.openxmlformats.org/drawingml/2006/table">
            <a:tbl>
              <a:tblPr/>
              <a:tblGrid>
                <a:gridCol w="914400"/>
                <a:gridCol w="10149840"/>
              </a:tblGrid>
              <a:tr h="0">
                <a:tc>
                  <a:txBody>
                    <a:bodyPr/>
                    <a:lstStyle/>
                    <a:p>
                      <a:pPr marL="0" indent="0" algn="ctr">
                        <a:buNone/>
                      </a:pPr>
                      <a:r>
                        <a:rPr lang="en-US" sz="1250" b="1" dirty="0">
                          <a:solidFill>
                            <a:srgbClr val="FFFFFF"/>
                          </a:solidFill>
                        </a:rPr>
                        <a:t>ক্রম</a:t>
                      </a:r>
                      <a:endParaRPr lang="en-US" sz="12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1E2761"/>
                    </a:solidFill>
                  </a:tcPr>
                </a:tc>
                <a:tc>
                  <a:txBody>
                    <a:bodyPr/>
                    <a:lstStyle/>
                    <a:p>
                      <a:pPr marL="0" indent="0" algn="ctr">
                        <a:buNone/>
                      </a:pPr>
                      <a:r>
                        <a:rPr lang="en-US" sz="1250" b="1" dirty="0">
                          <a:solidFill>
                            <a:srgbClr val="FFFFFF"/>
                          </a:solidFill>
                        </a:rPr>
                        <a:t>প্রস্তুত Prompt</a:t>
                      </a:r>
                      <a:endParaRPr lang="en-US" sz="12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1E2761"/>
                    </a:solidFill>
                  </a:tcPr>
                </a:tc>
              </a:tr>
              <a:tr h="0">
                <a:tc>
                  <a:txBody>
                    <a:bodyPr/>
                    <a:lstStyle/>
                    <a:p>
                      <a:pPr marL="0" indent="0" algn="l">
                        <a:buNone/>
                      </a:pPr>
                      <a:r>
                        <a:rPr lang="en-US" sz="1150" dirty="0">
                          <a:solidFill>
                            <a:srgbClr val="1E293B"/>
                          </a:solidFill>
                        </a:rPr>
                        <a:t>১১</a:t>
                      </a:r>
                      <a:endParaRPr lang="en-US" sz="11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1E293B"/>
                          </a:solidFill>
                        </a:rPr>
                        <a:t>"শিক্ষার্থীদের প্রজেক্ট মূল্যায়নের জন্য ৫ পয়েন্টের একটি Rubric তৈরি করো"</a:t>
                      </a:r>
                      <a:endParaRPr lang="en-US" sz="11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r>
              <a:tr h="0">
                <a:tc>
                  <a:txBody>
                    <a:bodyPr/>
                    <a:lstStyle/>
                    <a:p>
                      <a:pPr marL="0" indent="0" algn="l">
                        <a:buNone/>
                      </a:pPr>
                      <a:r>
                        <a:rPr lang="en-US" sz="1150" dirty="0">
                          <a:solidFill>
                            <a:srgbClr val="1E293B"/>
                          </a:solidFill>
                        </a:rPr>
                        <a:t>১২</a:t>
                      </a:r>
                      <a:endParaRPr lang="en-US" sz="11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c>
                  <a:txBody>
                    <a:bodyPr/>
                    <a:lstStyle/>
                    <a:p>
                      <a:pPr marL="0" indent="0" algn="l">
                        <a:buNone/>
                      </a:pPr>
                      <a:r>
                        <a:rPr lang="en-US" sz="1150" dirty="0">
                          <a:solidFill>
                            <a:srgbClr val="1E293B"/>
                          </a:solidFill>
                        </a:rPr>
                        <a:t>"বার্ষিক একাডেমিক কার্যক্রমের একটি সংক্ষিপ্ত প্রতিবেদন তৈরি করো"</a:t>
                      </a:r>
                      <a:endParaRPr lang="en-US" sz="11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r>
              <a:tr h="0">
                <a:tc>
                  <a:txBody>
                    <a:bodyPr/>
                    <a:lstStyle/>
                    <a:p>
                      <a:pPr marL="0" indent="0" algn="l">
                        <a:buNone/>
                      </a:pPr>
                      <a:r>
                        <a:rPr lang="en-US" sz="1150" dirty="0">
                          <a:solidFill>
                            <a:srgbClr val="1E293B"/>
                          </a:solidFill>
                        </a:rPr>
                        <a:t>১৩</a:t>
                      </a:r>
                      <a:endParaRPr lang="en-US" sz="11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1E293B"/>
                          </a:solidFill>
                        </a:rPr>
                        <a:t>"বিভাগীয় সভার আলোচনার পয়েন্ট থেকে একটি কার্যবিবরণী তৈরি করো"</a:t>
                      </a:r>
                      <a:endParaRPr lang="en-US" sz="11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r>
              <a:tr h="0">
                <a:tc>
                  <a:txBody>
                    <a:bodyPr/>
                    <a:lstStyle/>
                    <a:p>
                      <a:pPr marL="0" indent="0" algn="l">
                        <a:buNone/>
                      </a:pPr>
                      <a:r>
                        <a:rPr lang="en-US" sz="1150" dirty="0">
                          <a:solidFill>
                            <a:srgbClr val="1E293B"/>
                          </a:solidFill>
                        </a:rPr>
                        <a:t>১৪</a:t>
                      </a:r>
                      <a:endParaRPr lang="en-US" sz="11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c>
                  <a:txBody>
                    <a:bodyPr/>
                    <a:lstStyle/>
                    <a:p>
                      <a:pPr marL="0" indent="0" algn="l">
                        <a:buNone/>
                      </a:pPr>
                      <a:r>
                        <a:rPr lang="en-US" sz="1150" dirty="0">
                          <a:solidFill>
                            <a:srgbClr val="1E293B"/>
                          </a:solidFill>
                        </a:rPr>
                        <a:t>"CaCO₃ বিভাজন বিক্রিয়ার সমীকরণটি ব্যালেন্স করে ব্যাখ্যা করো"</a:t>
                      </a:r>
                      <a:endParaRPr lang="en-US" sz="11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r>
              <a:tr h="0">
                <a:tc>
                  <a:txBody>
                    <a:bodyPr/>
                    <a:lstStyle/>
                    <a:p>
                      <a:pPr marL="0" indent="0" algn="l">
                        <a:buNone/>
                      </a:pPr>
                      <a:r>
                        <a:rPr lang="en-US" sz="1150" dirty="0">
                          <a:solidFill>
                            <a:srgbClr val="1E293B"/>
                          </a:solidFill>
                        </a:rPr>
                        <a:t>১৫</a:t>
                      </a:r>
                      <a:endParaRPr lang="en-US" sz="11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1E293B"/>
                          </a:solidFill>
                        </a:rPr>
                        <a:t>"মোলার ঘনমাত্রা সংক্রান্ত ৫টি গাণিতিক সমস্যা সমাধানসহ তৈরি করো"</a:t>
                      </a:r>
                      <a:endParaRPr lang="en-US" sz="11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r>
              <a:tr h="0">
                <a:tc>
                  <a:txBody>
                    <a:bodyPr/>
                    <a:lstStyle/>
                    <a:p>
                      <a:pPr marL="0" indent="0" algn="l">
                        <a:buNone/>
                      </a:pPr>
                      <a:r>
                        <a:rPr lang="en-US" sz="1150" dirty="0">
                          <a:solidFill>
                            <a:srgbClr val="1E293B"/>
                          </a:solidFill>
                        </a:rPr>
                        <a:t>১৬</a:t>
                      </a:r>
                      <a:endParaRPr lang="en-US" sz="11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c>
                  <a:txBody>
                    <a:bodyPr/>
                    <a:lstStyle/>
                    <a:p>
                      <a:pPr marL="0" indent="0" algn="l">
                        <a:buNone/>
                      </a:pPr>
                      <a:r>
                        <a:rPr lang="en-US" sz="1150" dirty="0">
                          <a:solidFill>
                            <a:srgbClr val="1E293B"/>
                          </a:solidFill>
                        </a:rPr>
                        <a:t>"এই শিক্ষার্থীদের নম্বরের তালিকা থেকে গড় ও পাসের হার হিসাব করে টেবিল বানাও"</a:t>
                      </a:r>
                      <a:endParaRPr lang="en-US" sz="11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r>
              <a:tr h="0">
                <a:tc>
                  <a:txBody>
                    <a:bodyPr/>
                    <a:lstStyle/>
                    <a:p>
                      <a:pPr marL="0" indent="0" algn="l">
                        <a:buNone/>
                      </a:pPr>
                      <a:r>
                        <a:rPr lang="en-US" sz="1150" dirty="0">
                          <a:solidFill>
                            <a:srgbClr val="1E293B"/>
                          </a:solidFill>
                        </a:rPr>
                        <a:t>১৭</a:t>
                      </a:r>
                      <a:endParaRPr lang="en-US" sz="11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1E293B"/>
                          </a:solidFill>
                        </a:rPr>
                        <a:t>"অভিভাবক সমাবেশের জন্য একটি আমন্ত্রণপত্র তৈরি করো"</a:t>
                      </a:r>
                      <a:endParaRPr lang="en-US" sz="11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r>
              <a:tr h="0">
                <a:tc>
                  <a:txBody>
                    <a:bodyPr/>
                    <a:lstStyle/>
                    <a:p>
                      <a:pPr marL="0" indent="0" algn="l">
                        <a:buNone/>
                      </a:pPr>
                      <a:r>
                        <a:rPr lang="en-US" sz="1150" dirty="0">
                          <a:solidFill>
                            <a:srgbClr val="1E293B"/>
                          </a:solidFill>
                        </a:rPr>
                        <a:t>১৮</a:t>
                      </a:r>
                      <a:endParaRPr lang="en-US" sz="11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c>
                  <a:txBody>
                    <a:bodyPr/>
                    <a:lstStyle/>
                    <a:p>
                      <a:pPr marL="0" indent="0" algn="l">
                        <a:buNone/>
                      </a:pPr>
                      <a:r>
                        <a:rPr lang="en-US" sz="1150" dirty="0">
                          <a:solidFill>
                            <a:srgbClr val="1E293B"/>
                          </a:solidFill>
                        </a:rPr>
                        <a:t>"এই অনুচ্ছেদের ব্যাকরণ ও বাক্যগঠন উন্নত করো: [লেখা বসান]"</a:t>
                      </a:r>
                      <a:endParaRPr lang="en-US" sz="11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r>
              <a:tr h="0">
                <a:tc>
                  <a:txBody>
                    <a:bodyPr/>
                    <a:lstStyle/>
                    <a:p>
                      <a:pPr marL="0" indent="0" algn="l">
                        <a:buNone/>
                      </a:pPr>
                      <a:r>
                        <a:rPr lang="en-US" sz="1150" dirty="0">
                          <a:solidFill>
                            <a:srgbClr val="1E293B"/>
                          </a:solidFill>
                        </a:rPr>
                        <a:t>১৯</a:t>
                      </a:r>
                      <a:endParaRPr lang="en-US" sz="11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1E293B"/>
                          </a:solidFill>
                        </a:rPr>
                        <a:t>"পরিবেশ সংরক্ষণ বিষয়ে ১৫ মিনিটের একটি সেমিনারের রূপরেখা তৈরি করো"</a:t>
                      </a:r>
                      <a:endParaRPr lang="en-US" sz="11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FFFFFF"/>
                    </a:solidFill>
                  </a:tcPr>
                </a:tc>
              </a:tr>
              <a:tr h="0">
                <a:tc>
                  <a:txBody>
                    <a:bodyPr/>
                    <a:lstStyle/>
                    <a:p>
                      <a:pPr marL="0" indent="0" algn="l">
                        <a:buNone/>
                      </a:pPr>
                      <a:r>
                        <a:rPr lang="en-US" sz="1150" dirty="0">
                          <a:solidFill>
                            <a:srgbClr val="1E293B"/>
                          </a:solidFill>
                        </a:rPr>
                        <a:t>২০</a:t>
                      </a:r>
                      <a:endParaRPr lang="en-US" sz="11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c>
                  <a:txBody>
                    <a:bodyPr/>
                    <a:lstStyle/>
                    <a:p>
                      <a:pPr marL="0" indent="0" algn="l">
                        <a:buNone/>
                      </a:pPr>
                      <a:r>
                        <a:rPr lang="en-US" sz="1150" dirty="0">
                          <a:solidFill>
                            <a:srgbClr val="1E293B"/>
                          </a:solidFill>
                        </a:rPr>
                        <a:t>"একটি গবেষণা প্রস্তাবনার (Research Proposal) কাঠামো তৈরি করো রসায়ন বিষয়ে"</a:t>
                      </a:r>
                      <a:endParaRPr lang="en-US" sz="1150" dirty="0"/>
                    </a:p>
                  </a:txBody>
                  <a:tcPr marL="101600" marR="101600" marT="76200" marB="76200" anchor="ctr">
                    <a:lnL w="6350" cap="flat" cmpd="sng" algn="ctr">
                      <a:solidFill>
                        <a:srgbClr val="D7DEEE"/>
                      </a:solidFill>
                      <a:prstDash val="solid"/>
                      <a:round/>
                      <a:headEnd type="none" w="med" len="med"/>
                      <a:tailEnd type="none" w="med" len="med"/>
                    </a:lnL>
                    <a:lnR w="6350" cap="flat" cmpd="sng" algn="ctr">
                      <a:solidFill>
                        <a:srgbClr val="D7DEEE"/>
                      </a:solidFill>
                      <a:prstDash val="solid"/>
                      <a:round/>
                      <a:headEnd type="none" w="med" len="med"/>
                      <a:tailEnd type="none" w="med" len="med"/>
                    </a:lnR>
                    <a:lnT w="6350" cap="flat" cmpd="sng" algn="ctr">
                      <a:solidFill>
                        <a:srgbClr val="D7DEEE"/>
                      </a:solidFill>
                      <a:prstDash val="solid"/>
                      <a:round/>
                      <a:headEnd type="none" w="med" len="med"/>
                      <a:tailEnd type="none" w="med" len="med"/>
                    </a:lnT>
                    <a:lnB w="6350" cap="flat" cmpd="sng" algn="ctr">
                      <a:solidFill>
                        <a:srgbClr val="D7DEEE"/>
                      </a:solidFill>
                      <a:prstDash val="solid"/>
                      <a:round/>
                      <a:headEnd type="none" w="med" len="med"/>
                      <a:tailEnd type="none" w="med" len="med"/>
                    </a:lnB>
                    <a:solidFill>
                      <a:srgbClr val="EAF0FD"/>
                    </a:solidFill>
                  </a:tcPr>
                </a:tc>
              </a:tr>
            </a:tbl>
          </a:graphicData>
        </a:graphic>
      </p:graphicFrame>
      <p:sp>
        <p:nvSpPr>
          <p:cNvPr id="6" name="Text 2"/>
          <p:cNvSpPr/>
          <p:nvPr/>
        </p:nvSpPr>
        <p:spPr>
          <a:xfrm>
            <a:off x="548640" y="6473952"/>
            <a:ext cx="6400800" cy="292608"/>
          </a:xfrm>
          <a:prstGeom prst="rect">
            <a:avLst/>
          </a:prstGeom>
          <a:noFill/>
          <a:ln/>
        </p:spPr>
        <p:txBody>
          <a:bodyPr wrap="square" lIns="0" tIns="0" rIns="0" bIns="0" rtlCol="0" anchor="ctr"/>
          <a:lstStyle/>
          <a:p>
            <a:pPr marL="0" indent="0">
              <a:buNone/>
            </a:pPr>
            <a:r>
              <a:rPr lang="en-US" sz="900" dirty="0">
                <a:solidFill>
                  <a:srgbClr val="5B6478"/>
                </a:solidFill>
                <a:latin typeface="Calibri" pitchFamily="34" charset="0"/>
                <a:ea typeface="Calibri" pitchFamily="34" charset="-122"/>
                <a:cs typeface="Calibri" pitchFamily="34" charset="-120"/>
              </a:rPr>
              <a:t>Claude AI: পরিচিতি ও প্রয়োগ</a:t>
            </a:r>
            <a:endParaRPr lang="en-US" sz="900" dirty="0"/>
          </a:p>
        </p:txBody>
      </p:sp>
      <p:sp>
        <p:nvSpPr>
          <p:cNvPr id="7" name="Text 3"/>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900" dirty="0">
                <a:solidFill>
                  <a:srgbClr val="5B6478"/>
                </a:solidFill>
                <a:latin typeface="Calibri" pitchFamily="34" charset="0"/>
                <a:ea typeface="Calibri" pitchFamily="34" charset="-122"/>
                <a:cs typeface="Calibri" pitchFamily="34" charset="-120"/>
              </a:rPr>
              <a:t>37</a:t>
            </a:r>
            <a:endParaRPr lang="en-US" sz="9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9418320" y="-1463040"/>
            <a:ext cx="4114800" cy="4114800"/>
          </a:xfrm>
          <a:prstGeom prst="ellipse">
            <a:avLst/>
          </a:prstGeom>
          <a:solidFill>
            <a:srgbClr val="141B47"/>
          </a:solidFill>
          <a:ln/>
        </p:spPr>
      </p:sp>
      <p:sp>
        <p:nvSpPr>
          <p:cNvPr id="3" name="Shape 1"/>
          <p:cNvSpPr/>
          <p:nvPr/>
        </p:nvSpPr>
        <p:spPr>
          <a:xfrm>
            <a:off x="-1463040" y="4846320"/>
            <a:ext cx="3291840" cy="3291840"/>
          </a:xfrm>
          <a:prstGeom prst="ellipse">
            <a:avLst/>
          </a:prstGeom>
          <a:solidFill>
            <a:srgbClr val="141B47"/>
          </a:solidFill>
          <a:ln/>
        </p:spPr>
      </p:sp>
      <p:sp>
        <p:nvSpPr>
          <p:cNvPr id="4" name="Shape 2"/>
          <p:cNvSpPr/>
          <p:nvPr/>
        </p:nvSpPr>
        <p:spPr>
          <a:xfrm>
            <a:off x="5394960" y="1965960"/>
            <a:ext cx="1371600" cy="1371600"/>
          </a:xfrm>
          <a:prstGeom prst="ellipse">
            <a:avLst/>
          </a:prstGeom>
          <a:solidFill>
            <a:srgbClr val="CADCFC"/>
          </a:solidFill>
          <a:ln/>
          <a:effectLst>
            <a:outerShdw blurRad="76200" dist="25400" dir="2700000" algn="bl" rotWithShape="0">
              <a:srgbClr val="000000">
                <a:alpha val="12000"/>
              </a:srgbClr>
            </a:outerShdw>
          </a:effectLst>
        </p:spPr>
      </p:sp>
      <p:pic>
        <p:nvPicPr>
          <p:cNvPr id="5" name="Image 0" descr="/home/claude/icons/handshake_1E2761.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51576" y="2322576"/>
            <a:ext cx="658368" cy="658368"/>
          </a:xfrm>
          <a:prstGeom prst="rect">
            <a:avLst/>
          </a:prstGeom>
        </p:spPr>
      </p:pic>
      <p:sp>
        <p:nvSpPr>
          <p:cNvPr id="6" name="Text 3"/>
          <p:cNvSpPr/>
          <p:nvPr/>
        </p:nvSpPr>
        <p:spPr>
          <a:xfrm>
            <a:off x="0" y="3657600"/>
            <a:ext cx="12161520" cy="822960"/>
          </a:xfrm>
          <a:prstGeom prst="rect">
            <a:avLst/>
          </a:prstGeom>
          <a:noFill/>
          <a:ln/>
        </p:spPr>
        <p:txBody>
          <a:bodyPr wrap="square" lIns="0" tIns="0" rIns="0" bIns="0" rtlCol="0" anchor="ctr"/>
          <a:lstStyle/>
          <a:p>
            <a:pPr marL="0" indent="0" algn="ctr">
              <a:buNone/>
            </a:pPr>
            <a:r>
              <a:rPr lang="en-US" sz="3600" b="1" dirty="0">
                <a:solidFill>
                  <a:srgbClr val="FFFFFF"/>
                </a:solidFill>
                <a:latin typeface="Bookman Old Style" pitchFamily="34" charset="0"/>
                <a:ea typeface="Bookman Old Style" pitchFamily="34" charset="-122"/>
                <a:cs typeface="Bookman Old Style" pitchFamily="34" charset="-120"/>
              </a:rPr>
              <a:t>উপসংহার</a:t>
            </a:r>
            <a:endParaRPr lang="en-US" sz="3600" dirty="0"/>
          </a:p>
        </p:txBody>
      </p:sp>
      <p:sp>
        <p:nvSpPr>
          <p:cNvPr id="7" name="Text 4"/>
          <p:cNvSpPr/>
          <p:nvPr/>
        </p:nvSpPr>
        <p:spPr>
          <a:xfrm>
            <a:off x="1371600" y="4434840"/>
            <a:ext cx="9418320" cy="822960"/>
          </a:xfrm>
          <a:prstGeom prst="rect">
            <a:avLst/>
          </a:prstGeom>
          <a:noFill/>
          <a:ln/>
        </p:spPr>
        <p:txBody>
          <a:bodyPr wrap="square" lIns="0" tIns="0" rIns="0" bIns="0" rtlCol="0" anchor="ctr"/>
          <a:lstStyle/>
          <a:p>
            <a:pPr marL="0" indent="0" algn="ctr">
              <a:buNone/>
            </a:pPr>
            <a:r>
              <a:rPr lang="en-US" sz="1600" dirty="0">
                <a:solidFill>
                  <a:srgbClr val="CADCFC"/>
                </a:solidFill>
                <a:latin typeface="Calibri" pitchFamily="34" charset="0"/>
                <a:ea typeface="Calibri" pitchFamily="34" charset="-122"/>
                <a:cs typeface="Calibri" pitchFamily="34" charset="-120"/>
              </a:rPr>
              <a:t>Claude AI শিক্ষকতা, গবেষণা ও প্রশাসনিক কাজকে সহজ করার একটি শক্তিশালী সহায়ক — সঠিক ও নৈতিক ব্যবহারে এটি হয়ে উঠতে পারে প্রতিটি শিক্ষকের নির্ভরযোগ্য সঙ্গী।</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4264</Words>
  <Application>Microsoft Office PowerPoint</Application>
  <PresentationFormat>Custom</PresentationFormat>
  <Paragraphs>498</Paragraphs>
  <Slides>40</Slides>
  <Notes>40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Claude AI: পরিচিতি, ব্যবহার ও শিক্ষাক্ষেত্রে প্রয়োগ</dc:title>
  <dc:subject>PptxGenJS Presentation</dc:subject>
  <dc:creator>রাম দাস পাল</dc:creator>
  <cp:lastModifiedBy>ismail - [2010]</cp:lastModifiedBy>
  <cp:revision>1</cp:revision>
  <dcterms:created xsi:type="dcterms:W3CDTF">2026-07-05T06:28:55Z</dcterms:created>
  <dcterms:modified xsi:type="dcterms:W3CDTF">2026-07-05T06:35:02Z</dcterms:modified>
</cp:coreProperties>
</file>