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NikoshBAN" panose="02000000000000000000" pitchFamily="2" charset="0"/>
      <p:regular r:id="rId13"/>
    </p:embeddedFont>
    <p:embeddedFont>
      <p:font typeface="Instrument Sans Medium" panose="020B0604020202020204" charset="0"/>
      <p:regular r:id="rId14"/>
    </p:embeddedFont>
    <p:embeddedFont>
      <p:font typeface="Instrument Sans Bold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7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A2D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5-2.svg"/><Relationship Id="rId5" Type="http://schemas.openxmlformats.org/officeDocument/2006/relationships/image" Target="../media/image-5-2.svg"/><Relationship Id="rId4" Type="http://schemas.openxmlformats.org/officeDocument/2006/relationships/image" Target="../media/image-5-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-6-5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-6-9.svg"/><Relationship Id="rId5" Type="http://schemas.openxmlformats.org/officeDocument/2006/relationships/image" Target="../media/image-6-3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-6-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8-2.svg"/><Relationship Id="rId5" Type="http://schemas.openxmlformats.org/officeDocument/2006/relationships/image" Target="../media/image-8-2.svg"/><Relationship Id="rId4" Type="http://schemas.openxmlformats.org/officeDocument/2006/relationships/image" Target="../media/image-8-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686098"/>
            <a:ext cx="1012106" cy="266402"/>
          </a:xfrm>
          <a:prstGeom prst="roundRect">
            <a:avLst>
              <a:gd name="adj" fmla="val 17880"/>
            </a:avLst>
          </a:prstGeom>
          <a:solidFill>
            <a:srgbClr val="252528"/>
          </a:solidFill>
          <a:ln/>
        </p:spPr>
      </p:sp>
      <p:sp>
        <p:nvSpPr>
          <p:cNvPr id="4" name="Text 1"/>
          <p:cNvSpPr/>
          <p:nvPr/>
        </p:nvSpPr>
        <p:spPr>
          <a:xfrm>
            <a:off x="581174" y="728588"/>
            <a:ext cx="1299195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দশম শ্রেণি | রসায়ন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009204"/>
            <a:ext cx="440322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রাদারফোর্ডের পরমাণু মডেল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496119" y="1664791"/>
            <a:ext cx="4722763" cy="1229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FD0D8"/>
                </a:solidFill>
                <a:latin typeface="NikoshBAN" panose="02000000000000000000" pitchFamily="2" charset="0"/>
                <a:ea typeface="Instrument Sans Medium" pitchFamily="34" charset="-122"/>
                <a:cs typeface="NikoshBAN" panose="02000000000000000000" pitchFamily="2" charset="0"/>
              </a:rPr>
              <a:t>আধুনিক পরমাণু তত্ত্বের ভিত্তিপ্রস্তর — </a:t>
            </a:r>
            <a:r>
              <a:rPr lang="en-US" sz="1200" b="1" dirty="0">
                <a:solidFill>
                  <a:srgbClr val="CFD0D8"/>
                </a:solidFill>
                <a:latin typeface="NikoshBAN" panose="02000000000000000000" pitchFamily="2" charset="0"/>
                <a:ea typeface="Instrument Sans Bold" pitchFamily="34" charset="-122"/>
                <a:cs typeface="NikoshBAN" panose="02000000000000000000" pitchFamily="2" charset="0"/>
              </a:rPr>
              <a:t>আলফা কণা বিক্ষেপণ পরীক্ষা</a:t>
            </a:r>
            <a:r>
              <a:rPr lang="en-US" sz="1200" b="1" dirty="0">
                <a:solidFill>
                  <a:srgbClr val="CFD0D8"/>
                </a:solidFill>
                <a:latin typeface="NikoshBAN" panose="02000000000000000000" pitchFamily="2" charset="0"/>
                <a:ea typeface="Instrument Sans Medium" pitchFamily="34" charset="-122"/>
                <a:cs typeface="NikoshBAN" panose="02000000000000000000" pitchFamily="2" charset="0"/>
              </a:rPr>
              <a:t> থেকে নতুন আবিষ্কার।</a:t>
            </a:r>
            <a:endParaRPr lang="en-US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l">
              <a:spcAft>
                <a:spcPts val="1250"/>
              </a:spcAft>
              <a:buNone/>
            </a:pPr>
            <a:r>
              <a:rPr lang="en-US" sz="1200" b="1" i="1" dirty="0">
                <a:solidFill>
                  <a:srgbClr val="CFD0D8"/>
                </a:solidFill>
                <a:latin typeface="NikoshBAN" panose="02000000000000000000" pitchFamily="2" charset="0"/>
                <a:ea typeface="Instrument Sans Medium" pitchFamily="34" charset="-122"/>
                <a:cs typeface="NikoshBAN" panose="02000000000000000000" pitchFamily="2" charset="0"/>
              </a:rPr>
              <a:t>মোঃ সাইফুলইসলাম।সিনিয়র শিক্ষক</a:t>
            </a:r>
            <a:endParaRPr lang="en-US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l">
              <a:spcAft>
                <a:spcPts val="1250"/>
              </a:spcAft>
              <a:buNone/>
            </a:pPr>
            <a:r>
              <a:rPr lang="en-US" sz="1200" b="1" i="1" dirty="0">
                <a:solidFill>
                  <a:srgbClr val="CFD0D8"/>
                </a:solidFill>
                <a:latin typeface="NikoshBAN" panose="02000000000000000000" pitchFamily="2" charset="0"/>
                <a:ea typeface="Instrument Sans Medium" pitchFamily="34" charset="-122"/>
                <a:cs typeface="NikoshBAN" panose="02000000000000000000" pitchFamily="2" charset="0"/>
              </a:rPr>
              <a:t>খেপুপাড়া বালিকা মাধ্যমিক বিদ্যালয়।</a:t>
            </a:r>
            <a:endParaRPr lang="en-US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l">
              <a:buNone/>
            </a:pPr>
            <a:r>
              <a:rPr lang="en-US" sz="1200" b="1" i="1" dirty="0">
                <a:solidFill>
                  <a:srgbClr val="CFD0D8"/>
                </a:solidFill>
                <a:latin typeface="NikoshBAN" panose="02000000000000000000" pitchFamily="2" charset="0"/>
                <a:ea typeface="Instrument Sans Medium" pitchFamily="34" charset="-122"/>
                <a:cs typeface="NikoshBAN" panose="02000000000000000000" pitchFamily="2" charset="0"/>
              </a:rPr>
              <a:t>কলাপাড়া,পটুয়াখালী।</a:t>
            </a:r>
            <a:endParaRPr lang="en-US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96119" y="3436739"/>
            <a:ext cx="4722763" cy="1020589"/>
          </a:xfrm>
          <a:prstGeom prst="roundRect">
            <a:avLst>
              <a:gd name="adj" fmla="val 5834"/>
            </a:avLst>
          </a:prstGeom>
          <a:solidFill>
            <a:srgbClr val="3D3D4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7" y="3637508"/>
            <a:ext cx="177180" cy="1417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56816" y="3613919"/>
            <a:ext cx="412030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শিক্ষার্থীদের স্বাগত জানিয়ে শুরু করুন। এই পাঠে আমরা রাদারফোর্ডের বিখ্যাত পরীক্ষা এবং তাঁর পরমাণু মডেল সম্পর্কে বিস্তারিত আলোচনা করব।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5883"/>
            <a:ext cx="3613696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শিখনফল ও ভূমিকা</a:t>
            </a:r>
            <a:endParaRPr lang="en-US" sz="2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085552"/>
            <a:ext cx="5190753" cy="29413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99708" y="1289000"/>
            <a:ext cx="2151906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এই পাঠ শেষে শিক্ষার্থীরা —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999708" y="1598712"/>
            <a:ext cx="2652861" cy="10726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রাদারফোর্ডের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স্বর্ণপাত পরীক্ষা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বর্ণনা করতে পারবে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 মডেলের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মূল বৈশিষ্ট্য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ব্যাখ্যা করতে পারবে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মডেলের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সীমাবদ্ধতা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চিহ্নিত করতে পারবে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থমসন ও রাদারফোর্ড মডেলের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পার্থক্য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বুঝতে পারবে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999708" y="2783756"/>
            <a:ext cx="2474640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কেন নতুন মডেল প্রয়োজন ছিল?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999708" y="3093467"/>
            <a:ext cx="2652861" cy="803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থমসনের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"প্লাম পুডিং"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মডেল পরীক্ষালব্ধ তথ্য দিতে ব্যর্থ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ভেতরের গঠন সম্পর্কে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সঠিক ধারণা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ছিল না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96119" y="4279925"/>
            <a:ext cx="8151763" cy="467692"/>
          </a:xfrm>
          <a:prstGeom prst="roundRect">
            <a:avLst>
              <a:gd name="adj" fmla="val 11339"/>
            </a:avLst>
          </a:prstGeom>
          <a:solidFill>
            <a:srgbClr val="3D3D42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5" y="4455840"/>
            <a:ext cx="157758" cy="1262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06289" y="4423916"/>
            <a:ext cx="8072586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প্রথমে থমসনের মডেলের সীমাবদ্ধতা নিয়ে আলোচনা করুন। শিক্ষার্থীদের জিজ্ঞাসা করুন — "পরমাণুর ভেতরে আসলে কী আছে?"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643235"/>
            <a:ext cx="461300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রাদারফোর্ডের স্বর্ণপাত পরীক্ষা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925119" y="1298823"/>
            <a:ext cx="2290465" cy="1279996"/>
          </a:xfrm>
          <a:prstGeom prst="roundRect">
            <a:avLst>
              <a:gd name="adj" fmla="val 4652"/>
            </a:avLst>
          </a:prstGeom>
          <a:solidFill>
            <a:srgbClr val="3D3D42"/>
          </a:solidFill>
          <a:ln w="4763">
            <a:solidFill>
              <a:srgbClr val="56565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071640" y="144534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🔬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যন্ত্রপাতি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071640" y="1751856"/>
            <a:ext cx="19974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আলফা কণা উৎস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(রেডিয়াম),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স্বর্ণপাত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(অতি পাতলা),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জিংক সালফাইড পর্দা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ও অণুবীক্ষণ যন্ত্র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357342" y="1298823"/>
            <a:ext cx="2290539" cy="1279996"/>
          </a:xfrm>
          <a:prstGeom prst="roundRect">
            <a:avLst>
              <a:gd name="adj" fmla="val 4652"/>
            </a:avLst>
          </a:prstGeom>
          <a:solidFill>
            <a:srgbClr val="3D3D42"/>
          </a:solidFill>
          <a:ln w="4763">
            <a:solidFill>
              <a:srgbClr val="5656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3863" y="1445344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আলফা কণা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03863" y="1751856"/>
            <a:ext cx="199749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হিলিয়াম পরমাণুর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নিউক্লিয়াস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ধনাত্মক আধানযুক্ত ও উচ্চ গতিসম্পন্ন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925119" y="2720578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3D3D42"/>
          </a:solidFill>
          <a:ln w="4763">
            <a:solidFill>
              <a:srgbClr val="5656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71640" y="286709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পরীক্ষার উদ্দেশ্য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071640" y="3173611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আলফা কণা স্বর্ণপাত ভেদ করলে কী ঘটে তা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পর্যবেক্ষণ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করা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25119" y="3706416"/>
            <a:ext cx="4722763" cy="793775"/>
          </a:xfrm>
          <a:prstGeom prst="roundRect">
            <a:avLst>
              <a:gd name="adj" fmla="val 7501"/>
            </a:avLst>
          </a:prstGeom>
          <a:solidFill>
            <a:srgbClr val="3D3D42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877" y="3907185"/>
            <a:ext cx="177180" cy="14175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385816" y="3883596"/>
            <a:ext cx="4120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পরীক্ষার যন্ত্রপাতির ছবি বা ডায়াগ্রাম বোর্ডে আঁকুন। আলফা কণা কী — তা সংক্ষেপে ব্যাখ্যা করুন (হিলিয়াম নিউক্লিয়াস, +২ আধান)।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পরীক্ষার পর্যবেক্ষণ</a:t>
            </a:r>
            <a:endParaRPr lang="en-US" sz="1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704255"/>
            <a:ext cx="3989412" cy="39894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63232" y="2368153"/>
            <a:ext cx="1343174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কী দেখা গিয়েছিল?</a:t>
            </a:r>
            <a:endParaRPr lang="en-US" sz="650" dirty="0"/>
          </a:p>
        </p:txBody>
      </p:sp>
      <p:sp>
        <p:nvSpPr>
          <p:cNvPr id="5" name="Text 2"/>
          <p:cNvSpPr/>
          <p:nvPr/>
        </p:nvSpPr>
        <p:spPr>
          <a:xfrm>
            <a:off x="4663232" y="2514302"/>
            <a:ext cx="3989412" cy="279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5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অধিকাংশ কণা</a:t>
            </a:r>
            <a:r>
              <a:rPr lang="en-US" sz="5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(প্রায় ৯৯.৯%) সোজা পথে চলে গেল</a:t>
            </a:r>
            <a:endParaRPr lang="en-US" sz="55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5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কিছু কণা</a:t>
            </a:r>
            <a:r>
              <a:rPr lang="en-US" sz="5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সামান্য বেঁকে গেল</a:t>
            </a:r>
            <a:endParaRPr lang="en-US" sz="55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5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অত্যন্ত অল্প কণা</a:t>
            </a:r>
            <a:r>
              <a:rPr lang="en-US" sz="5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(২০,০০০-এ ১টি) ফিরে এল বা বড় কোণে বেঁকে গেল</a:t>
            </a:r>
            <a:endParaRPr lang="en-US" sz="550" dirty="0"/>
          </a:p>
        </p:txBody>
      </p:sp>
      <p:sp>
        <p:nvSpPr>
          <p:cNvPr id="6" name="Shape 3"/>
          <p:cNvSpPr/>
          <p:nvPr/>
        </p:nvSpPr>
        <p:spPr>
          <a:xfrm>
            <a:off x="4663232" y="2833985"/>
            <a:ext cx="3989412" cy="191393"/>
          </a:xfrm>
          <a:prstGeom prst="roundRect">
            <a:avLst>
              <a:gd name="adj" fmla="val 15555"/>
            </a:avLst>
          </a:prstGeom>
          <a:solidFill>
            <a:srgbClr val="022349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074" y="2922538"/>
            <a:ext cx="88553" cy="708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93469" y="2883545"/>
            <a:ext cx="414553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এই আশ্চর্যজনক ফলাফলই পরমাণুর নতুন মডেলের জন্ম দিল!</a:t>
            </a:r>
            <a:endParaRPr lang="en-US" sz="550" dirty="0"/>
          </a:p>
        </p:txBody>
      </p:sp>
      <p:sp>
        <p:nvSpPr>
          <p:cNvPr id="9" name="Shape 5"/>
          <p:cNvSpPr/>
          <p:nvPr/>
        </p:nvSpPr>
        <p:spPr>
          <a:xfrm>
            <a:off x="496119" y="4773290"/>
            <a:ext cx="8151763" cy="196155"/>
          </a:xfrm>
          <a:prstGeom prst="roundRect">
            <a:avLst>
              <a:gd name="adj" fmla="val 15177"/>
            </a:avLst>
          </a:prstGeom>
          <a:solidFill>
            <a:srgbClr val="3D3D4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61" y="4861843"/>
            <a:ext cx="88553" cy="708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26356" y="4826422"/>
            <a:ext cx="8307884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ফানেল ইনফোগ্রাফিক ব্যবহার করে তিনটি পর্যবেক্ষণ দেখান। জিজ্ঞাসা করুন — "কেন এত অল্প কণা ফিরে এল?"</a:t>
            </a:r>
            <a:endParaRPr lang="en-US" sz="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80269"/>
            <a:ext cx="419345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পরীক্ষার ফলাফলের ব্যাখ্যা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6119" y="1806773"/>
            <a:ext cx="2622724" cy="15300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3127" y="1967582"/>
            <a:ext cx="2224906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🌌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পরমাণুর অধিকাংশ অংশ ফাঁকা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733127" y="2495550"/>
            <a:ext cx="22249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অধিকাংশ আলফা কণা বাধাহীনভাবে চলে যাওয়ায় প্রমাণিত — পরমাণুর ভেতর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বিশাল ফাঁকা জায়গা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আছে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60601" y="1806773"/>
            <a:ext cx="2622724" cy="15300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97610" y="196758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⚛️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কেন্দ্রে ঘন নিউক্লিয়াস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3497610" y="2274094"/>
            <a:ext cx="22249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কিছু কণা ফিরে আসায় বোঝা গেল — কেন্দ্রে একটি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ক্ষুদ্র, ঘন ও ধনাত্মক আধানযুক্ত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নিউক্লিয়াস আছে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25083" y="1806773"/>
            <a:ext cx="2622724" cy="15300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62092" y="196758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🔄</a:t>
            </a: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ইলেকট্রনের অবস্থান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262092" y="2274094"/>
            <a:ext cx="22249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ঋণাত্মক ইলেকট্রনগুলো নিউক্লিয়াসের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চারপাশে ঘুরছে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মহাকাশে গ্রহের মতো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496119" y="3496270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3D3D42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877" y="3697039"/>
            <a:ext cx="177180" cy="14175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56816" y="3673450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প্রতিটি ব্যাখ্যা পর্যবেক্ষণের সাথে মিলিয়ে বুঝিয়ে দিন। "ফাঁকা জায়গা" ধারণাটি জোর দিয়ে বলুন।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28774"/>
            <a:ext cx="4448398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রাদারফোর্ডের পরমাণু মডেলের বৈশিষ্ট্য</a:t>
            </a:r>
            <a:endParaRPr lang="en-US" sz="2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96119" y="880616"/>
            <a:ext cx="265807" cy="2658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6119" y="1246063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নিউক্লিয়াস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96119" y="1459929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কেন্দ্রে </a:t>
            </a:r>
            <a:r>
              <a:rPr lang="en-US" sz="8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ক্ষুদ্র, ঘন ও ধনাত্মক</a:t>
            </a: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নিউক্লিয়াস — প্রোটন ও নিউট্রন থাকে</a:t>
            </a:r>
            <a:endParaRPr lang="en-US" sz="8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96119" y="1768227"/>
            <a:ext cx="265807" cy="2658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6119" y="2133674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ইলেকট্রন আবর্তন</a:t>
            </a:r>
            <a:endParaRPr lang="en-US" sz="1000" dirty="0"/>
          </a:p>
        </p:txBody>
      </p:sp>
      <p:sp>
        <p:nvSpPr>
          <p:cNvPr id="9" name="Text 4"/>
          <p:cNvSpPr/>
          <p:nvPr/>
        </p:nvSpPr>
        <p:spPr>
          <a:xfrm>
            <a:off x="496119" y="2347540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ইলেকট্রনগুলো নিউক্লিয়াসের চারপাশে </a:t>
            </a:r>
            <a:r>
              <a:rPr lang="en-US" sz="8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নির্দিষ্ট কক্ষপথে</a:t>
            </a: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ঘোরে</a:t>
            </a:r>
            <a:endParaRPr lang="en-US" sz="8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96119" y="2655838"/>
            <a:ext cx="265807" cy="2658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96119" y="3021285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ভরের কেন্দ্রীভবন</a:t>
            </a:r>
            <a:endParaRPr lang="en-US" sz="1000" dirty="0"/>
          </a:p>
        </p:txBody>
      </p:sp>
      <p:sp>
        <p:nvSpPr>
          <p:cNvPr id="12" name="Text 6"/>
          <p:cNvSpPr/>
          <p:nvPr/>
        </p:nvSpPr>
        <p:spPr>
          <a:xfrm>
            <a:off x="496119" y="3235151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</a:t>
            </a:r>
            <a:r>
              <a:rPr lang="en-US" sz="8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সমস্ত ধনাত্মক আধান ও প্রায় সব ভর</a:t>
            </a: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নিউক্লিয়াসে কেন্দ্রীভূত</a:t>
            </a:r>
            <a:endParaRPr lang="en-US" sz="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96119" y="3543449"/>
            <a:ext cx="265807" cy="26580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96119" y="3908896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বিশাল ফাঁকা স্থান</a:t>
            </a:r>
            <a:endParaRPr lang="en-US" sz="1000" dirty="0"/>
          </a:p>
        </p:txBody>
      </p:sp>
      <p:sp>
        <p:nvSpPr>
          <p:cNvPr id="15" name="Text 8"/>
          <p:cNvSpPr/>
          <p:nvPr/>
        </p:nvSpPr>
        <p:spPr>
          <a:xfrm>
            <a:off x="496119" y="4122762"/>
            <a:ext cx="4722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অধিকাংশ আয়তন </a:t>
            </a:r>
            <a:r>
              <a:rPr lang="en-US" sz="8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ফাঁকা</a:t>
            </a:r>
            <a:r>
              <a:rPr lang="en-US" sz="8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— নিউক্লিয়াস তুলনামূলকভাবে অতি ক্ষুদ্র</a:t>
            </a:r>
            <a:endParaRPr lang="en-US" sz="800" dirty="0"/>
          </a:p>
        </p:txBody>
      </p:sp>
      <p:sp>
        <p:nvSpPr>
          <p:cNvPr id="16" name="Shape 9"/>
          <p:cNvSpPr/>
          <p:nvPr/>
        </p:nvSpPr>
        <p:spPr>
          <a:xfrm>
            <a:off x="496119" y="4361259"/>
            <a:ext cx="4722763" cy="353392"/>
          </a:xfrm>
          <a:prstGeom prst="roundRect">
            <a:avLst>
              <a:gd name="adj" fmla="val 12637"/>
            </a:avLst>
          </a:prstGeom>
          <a:solidFill>
            <a:srgbClr val="3D3D42"/>
          </a:solidFill>
          <a:ln/>
        </p:spPr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382" y="4505846"/>
            <a:ext cx="132904" cy="106263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841549" y="4467523"/>
            <a:ext cx="4728270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এই চারটি বৈশিষ্ট্য বোর্ডে লিখে নিন। শিক্ষার্থীদের নিজেদের ভাষায় বলতে উৎসাহিত করুন।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3948"/>
            <a:ext cx="3613696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মডেলের সাফল্য ও গুরুত্ব</a:t>
            </a:r>
            <a:endParaRPr lang="en-US" sz="2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085552"/>
            <a:ext cx="5190753" cy="294136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99708" y="1069553"/>
            <a:ext cx="20354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রাদারফোর্ডের অবদান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999708" y="1379265"/>
            <a:ext cx="2652861" cy="1875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প্রথমবারের মতো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নিউক্লিয়াসের ধারণা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বিজ্ঞানসম্মতভাবে প্রতিষ্ঠা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থমসনের মডেলের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ত্রুটি সংশোধন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ও নতুন দিগন্ত উন্মোচন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আধুনিক পরমাণু তত্ত্বের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ভিত্তি স্থাপন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পরবর্তীতে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বোর মডেল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ও কোয়ান্টাম তত্ত্বের পথ প্রশস্ত</a:t>
            </a:r>
            <a:endParaRPr lang="en-US" sz="950" dirty="0"/>
          </a:p>
          <a:p>
            <a:pPr marL="193040" indent="-193040" algn="l">
              <a:lnSpc>
                <a:spcPct val="126000"/>
              </a:lnSpc>
              <a:buSzPct val="100000"/>
              <a:buChar char="•"/>
            </a:pP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বিজ্ঞান ও প্রযুক্তিতে — </a:t>
            </a:r>
            <a:r>
              <a:rPr lang="en-US" sz="9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পারমাণবিক শক্তি, চিকিৎসা</a:t>
            </a:r>
            <a:r>
              <a:rPr lang="en-US" sz="9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ও গবেষণায় বিপ্লব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5999708" y="3381449"/>
            <a:ext cx="2652861" cy="647402"/>
          </a:xfrm>
          <a:prstGeom prst="roundRect">
            <a:avLst>
              <a:gd name="adj" fmla="val 8191"/>
            </a:avLst>
          </a:prstGeom>
          <a:solidFill>
            <a:srgbClr val="183A13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914" y="3566889"/>
            <a:ext cx="157758" cy="12620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09879" y="3514204"/>
            <a:ext cx="211648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১৯০৮ সালে রসায়নে নোবেল পুরস্কার লাভ করেন রাদারফোর্ড!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496119" y="4281860"/>
            <a:ext cx="8151763" cy="467692"/>
          </a:xfrm>
          <a:prstGeom prst="roundRect">
            <a:avLst>
              <a:gd name="adj" fmla="val 11339"/>
            </a:avLst>
          </a:prstGeom>
          <a:solidFill>
            <a:srgbClr val="3D3D4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25" y="4457774"/>
            <a:ext cx="157758" cy="12620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06289" y="4425851"/>
            <a:ext cx="8072586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রাদারফোর্ডের জীবনী সংক্ষেপে বলুন। নিউক্লিয়াস আবিষ্কার কেন এত গুরুত্বপূর্ণ — তা বুঝিয়ে দিন।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49238"/>
            <a:ext cx="4817790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রাদারফোর্ড মডেলের সীমাবদ্ধতা</a:t>
            </a:r>
            <a:endParaRPr lang="en-US" sz="2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6119" y="1160041"/>
            <a:ext cx="2625626" cy="21210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25216" y="1264667"/>
            <a:ext cx="167432" cy="2093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54695" y="1718221"/>
            <a:ext cx="2308473" cy="436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পরমাণুর স্থায়িত্ব ব্যাখ্যা করতে পারেনি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54695" y="2236663"/>
            <a:ext cx="2308473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ম্যাক্সওয়েলের তত্ত্ব অনুযায়ী, ঘূর্ণায়মান ইলেকট্রন </a:t>
            </a:r>
            <a:r>
              <a:rPr lang="en-US" sz="10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ক্রমাগত শক্তি বিকিরণ</a:t>
            </a: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করবে এবং নিউক্লিয়াসে পতিত হবে — কিন্তু তা ঘটে না!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59113" y="1160041"/>
            <a:ext cx="2625700" cy="21210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88210" y="1264667"/>
            <a:ext cx="167432" cy="2093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3417689" y="1718221"/>
            <a:ext cx="225169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রেখা বর্ণালী ব্যাখ্যা করতে পারেনি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3417689" y="2018630"/>
            <a:ext cx="230854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হাইড্রোজেন গ্যাসের </a:t>
            </a:r>
            <a:r>
              <a:rPr lang="en-US" sz="10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রেখা বর্ণালী</a:t>
            </a: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(line spectrum) এই মডেল দিয়ে ব্যাখ্যা করা সম্ভব হয়নি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022181" y="1160041"/>
            <a:ext cx="2625626" cy="212102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251278" y="1264667"/>
            <a:ext cx="167432" cy="2093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6180758" y="1718221"/>
            <a:ext cx="2134716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D0D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ইলেকট্রনের শক্তি ক্ষয়ের সমস্যা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6180758" y="2018630"/>
            <a:ext cx="2308473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শক্তি ক্ষয় হলে ইলেকট্রন </a:t>
            </a:r>
            <a:r>
              <a:rPr lang="en-US" sz="105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সর্পিলাকারে</a:t>
            </a: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নিউক্লিয়াসে পড়ার কথা — কিন্তু পরমাণু স্থিতিশীল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496119" y="3435548"/>
            <a:ext cx="8151763" cy="552078"/>
          </a:xfrm>
          <a:prstGeom prst="roundRect">
            <a:avLst>
              <a:gd name="adj" fmla="val 10617"/>
            </a:avLst>
          </a:prstGeom>
          <a:solidFill>
            <a:srgbClr val="3D3D42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45" y="3635425"/>
            <a:ext cx="174427" cy="13952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49598" y="3607743"/>
            <a:ext cx="80159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এই সীমাবদ্ধতাগুলোই পরে </a:t>
            </a:r>
            <a:r>
              <a:rPr lang="en-US" sz="1050" b="1" dirty="0">
                <a:solidFill>
                  <a:srgbClr val="FFFFFF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নীলস বোর</a:t>
            </a:r>
            <a:r>
              <a:rPr lang="en-US" sz="10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-এর নতুন মডেলের জন্ম দেয়।</a:t>
            </a:r>
            <a:endParaRPr lang="en-US" sz="1050" dirty="0"/>
          </a:p>
        </p:txBody>
      </p:sp>
      <p:sp>
        <p:nvSpPr>
          <p:cNvPr id="18" name="Shape 12"/>
          <p:cNvSpPr/>
          <p:nvPr/>
        </p:nvSpPr>
        <p:spPr>
          <a:xfrm>
            <a:off x="496119" y="4142110"/>
            <a:ext cx="8151763" cy="552078"/>
          </a:xfrm>
          <a:prstGeom prst="roundRect">
            <a:avLst>
              <a:gd name="adj" fmla="val 10617"/>
            </a:avLst>
          </a:prstGeom>
          <a:solidFill>
            <a:srgbClr val="3D3D42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45" y="4341986"/>
            <a:ext cx="174427" cy="13952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49598" y="4314304"/>
            <a:ext cx="80159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সীমাবদ্ধতাগুলো বোর মডেলের সাথে তুলনা করে বুঝিয়ে দিন। "কোন প্রশ্নের উত্তর এই মডেল দিতে পারে না?" — এমন প্রশ্ন করুন।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3565"/>
            <a:ext cx="3945954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অনুশীলনী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96119" y="1203052"/>
            <a:ext cx="2201540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বহুনির্বাচনী প্রশ্ন (MCQ)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96119" y="1558454"/>
            <a:ext cx="3905696" cy="2406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32000"/>
              </a:lnSpc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রাদারফোর্ডের পরীক্ষায় কোন কণা ব্যবহৃত হয়? (ক) ইলেকট্রন (খ) আলফা কণা (গ) প্রোটন (ঘ) নিউট্রন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Font typeface="+mj-lt"/>
              <a:buAutoNum type="arabicPeriod" startAt="2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কতটি কণা ফিরে আসে? (ক) সব (খ) অর্ধেক (গ) ২০,০০০-এ ১টি (ঘ) কোনোটিই না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Font typeface="+mj-lt"/>
              <a:buAutoNum type="arabicPeriod" startAt="3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নিউক্লিয়াসের আধান কী? (ক) ঋণাত্মক (খ) নিরপেক্ষ (গ) ধনাত্মক (ঘ) পরিবর্তনশীল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Font typeface="+mj-lt"/>
              <a:buAutoNum type="arabicPeriod" startAt="4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রাদারফোর্ড মডেল কোনটি ব্যাখ্যা করতে ব্যর্থ? (ক) নিউক্লিয়াস (খ) স্থায়িত্ব (গ) ফাঁকা স্থান (ঘ) আধান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Font typeface="+mj-lt"/>
              <a:buAutoNum type="arabicPeriod" startAt="5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স্বর্ণপাত কেন ব্যবহার করা হয়? (ক) সস্তা (খ) নরম (গ) অতি পাতলা করা যায় (ঘ) ভারী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746947" y="1203052"/>
            <a:ext cx="2201540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সংক্ষিপ্ত ও সৃজনশীল প্রশ্ন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746947" y="1558454"/>
            <a:ext cx="3905696" cy="760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32000"/>
              </a:lnSpc>
              <a:buSzPct val="100000"/>
              <a:buChar char="•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রাদারফোর্ডের স্বর্ণপাত পরীক্ষাটি বর্ণনা করো।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Char char="•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রাদারফোর্ড মডেলের তিনটি বৈশিষ্ট্য লেখো।</a:t>
            </a:r>
            <a:endParaRPr lang="en-US" sz="1050" dirty="0"/>
          </a:p>
          <a:p>
            <a:pPr marL="213360" indent="-213360" algn="l">
              <a:lnSpc>
                <a:spcPct val="132000"/>
              </a:lnSpc>
              <a:buSzPct val="100000"/>
              <a:buChar char="•"/>
            </a:pPr>
            <a:r>
              <a:rPr lang="en-US" sz="105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থমসন ও রাদারফোর্ড মডেলের দুটি পার্থক্য লেখো।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746947" y="2473449"/>
            <a:ext cx="3905696" cy="981224"/>
          </a:xfrm>
          <a:prstGeom prst="roundRect">
            <a:avLst>
              <a:gd name="adj" fmla="val 5973"/>
            </a:avLst>
          </a:prstGeom>
          <a:solidFill>
            <a:srgbClr val="262626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474" y="2682850"/>
            <a:ext cx="174427" cy="13952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00427" y="2631877"/>
            <a:ext cx="3312691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সৃজনশীল:</a:t>
            </a:r>
            <a:r>
              <a:rPr lang="en-US" sz="10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"রাদারফোর্ড মডেল পরমাণুর স্থায়িত্ব ব্যাখ্যা করতে ব্যর্থ" — এই উক্তির যথার্থতা বিশ্লেষণ করো এবং বোর কীভাবে এই সমস্যার সমাধান করেন তা আলোচনা করো।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96119" y="4167857"/>
            <a:ext cx="8151763" cy="552078"/>
          </a:xfrm>
          <a:prstGeom prst="roundRect">
            <a:avLst>
              <a:gd name="adj" fmla="val 10617"/>
            </a:avLst>
          </a:prstGeom>
          <a:solidFill>
            <a:srgbClr val="3D3D42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45" y="4367733"/>
            <a:ext cx="174427" cy="13952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49598" y="4340051"/>
            <a:ext cx="801595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MCQগুলো মৌখিকভাবে বা লিখিতভাবে পরীক্ষা করুন। সৃজনশীল প্রশ্নটি বাড়ির কাজ হিসেবে দেওয়া যেতে পারে।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সারসংক্ষেপ</a:t>
            </a:r>
            <a:endParaRPr lang="en-US" sz="1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704255"/>
            <a:ext cx="3989412" cy="39894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63232" y="2210023"/>
            <a:ext cx="1343174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মূল বিষয়সমূহ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485531" y="1306488"/>
            <a:ext cx="4167113" cy="15243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স্বর্ণপাত পরীক্ষায়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আলফা কণা</a:t>
            </a: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ব্যবহৃত হয়</a:t>
            </a:r>
            <a:endParaRPr lang="en-US" sz="110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কেন্দ্রে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ক্ষুদ্র, ঘন, ধনাত্মক নিউক্লিয়াস</a:t>
            </a:r>
            <a:endParaRPr lang="en-US" sz="110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পরমাণুর অধিকাংশ স্থান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ফাঁকা</a:t>
            </a:r>
            <a:endParaRPr lang="en-US" sz="110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ইলেকট্রন নিউক্লিয়াসের চারপাশে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ঘোরে</a:t>
            </a:r>
            <a:endParaRPr lang="en-US" sz="1100" dirty="0"/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স্থায়িত্ব ও বর্ণালী ব্যাখ্যায় </a:t>
            </a:r>
            <a:r>
              <a:rPr lang="en-US" sz="1100" b="1" dirty="0">
                <a:solidFill>
                  <a:srgbClr val="CFD0D8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সীমাবদ্ধ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663232" y="2888382"/>
            <a:ext cx="3989412" cy="9525"/>
          </a:xfrm>
          <a:prstGeom prst="roundRect">
            <a:avLst>
              <a:gd name="adj" fmla="val 60000"/>
            </a:avLst>
          </a:prstGeom>
          <a:solidFill>
            <a:srgbClr val="CFD0D8">
              <a:alpha val="5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4663232" y="2955429"/>
            <a:ext cx="1343174" cy="115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🙏</a:t>
            </a:r>
            <a:r>
              <a:rPr lang="en-US" sz="1400" b="1" dirty="0">
                <a:solidFill>
                  <a:srgbClr val="CBCCC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ধন্যবাদ!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63232" y="3106341"/>
            <a:ext cx="4446612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কোনো প্রশ্ন আছে?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96119" y="4773290"/>
            <a:ext cx="8151763" cy="196155"/>
          </a:xfrm>
          <a:prstGeom prst="roundRect">
            <a:avLst>
              <a:gd name="adj" fmla="val 15177"/>
            </a:avLst>
          </a:prstGeom>
          <a:solidFill>
            <a:srgbClr val="3D3D42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61" y="4861843"/>
            <a:ext cx="88553" cy="7084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6356" y="4826422"/>
            <a:ext cx="8307884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শিক্ষক নোট: ইনফোগ্রাফিক ব্যবহার করে পুরো পাঠের সারসংক্ষেপ দিন। শিক্ষার্থীদের প্রশ্ন করতে উৎসাহিত করুন এবং পরবর্তী পাঠ (বোর মডেল) এর</a:t>
            </a:r>
            <a:endParaRPr lang="en-US" sz="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856</Words>
  <Application>Microsoft Office PowerPoint</Application>
  <PresentationFormat>On-screen Show (16:9)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Twemoji Mozilla</vt:lpstr>
      <vt:lpstr>NikoshBAN</vt:lpstr>
      <vt:lpstr>Arial</vt:lpstr>
      <vt:lpstr>Instrument Sans Medium</vt:lpstr>
      <vt:lpstr>Instrument Sans Bold</vt:lpstr>
      <vt:lpstr>Inter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KGSS</cp:lastModifiedBy>
  <cp:revision>2</cp:revision>
  <dcterms:created xsi:type="dcterms:W3CDTF">2026-07-05T05:45:56Z</dcterms:created>
  <dcterms:modified xsi:type="dcterms:W3CDTF">2026-07-05T05:52:28Z</dcterms:modified>
</cp:coreProperties>
</file>