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83" r:id="rId2"/>
    <p:sldId id="284" r:id="rId3"/>
    <p:sldId id="285" r:id="rId4"/>
    <p:sldId id="286" r:id="rId5"/>
    <p:sldId id="287" r:id="rId6"/>
    <p:sldId id="289" r:id="rId7"/>
    <p:sldId id="290" r:id="rId8"/>
    <p:sldId id="288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06" autoAdjust="0"/>
  </p:normalViewPr>
  <p:slideViewPr>
    <p:cSldViewPr snapToGrid="0">
      <p:cViewPr varScale="1">
        <p:scale>
          <a:sx n="69" d="100"/>
          <a:sy n="69" d="100"/>
        </p:scale>
        <p:origin x="-75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D4DA06-4480-49C8-B692-D7911628D092}" type="datetimeFigureOut">
              <a:rPr lang="en-US" smtClean="0"/>
              <a:t>7/5/2026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47BCD-7ACC-4F4F-855D-BD39130497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998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61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61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47BCD-7ACC-4F4F-855D-BD391304979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70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151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499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036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03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848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978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ame 21"/>
          <p:cNvSpPr/>
          <p:nvPr userDrawn="1"/>
        </p:nvSpPr>
        <p:spPr>
          <a:xfrm>
            <a:off x="0" y="0"/>
            <a:ext cx="12207669" cy="6858000"/>
          </a:xfrm>
          <a:prstGeom prst="frame">
            <a:avLst>
              <a:gd name="adj1" fmla="val 2664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33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54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914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772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99275-A4C8-4427-8A4C-E60F3C90C3B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50D31-5C68-47EA-B733-7BEC0D100B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642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ame 39"/>
          <p:cNvSpPr/>
          <p:nvPr userDrawn="1"/>
        </p:nvSpPr>
        <p:spPr>
          <a:xfrm>
            <a:off x="203200" y="152400"/>
            <a:ext cx="11785600" cy="6553200"/>
          </a:xfrm>
          <a:prstGeom prst="frame">
            <a:avLst>
              <a:gd name="adj1" fmla="val 266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1" name="Frame 40"/>
          <p:cNvSpPr/>
          <p:nvPr userDrawn="1"/>
        </p:nvSpPr>
        <p:spPr>
          <a:xfrm>
            <a:off x="0" y="0"/>
            <a:ext cx="12207669" cy="6858000"/>
          </a:xfrm>
          <a:prstGeom prst="frame">
            <a:avLst>
              <a:gd name="adj1" fmla="val 266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50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66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lowchart: Predefined Process 12"/>
          <p:cNvSpPr/>
          <p:nvPr userDrawn="1"/>
        </p:nvSpPr>
        <p:spPr>
          <a:xfrm>
            <a:off x="263851" y="926616"/>
            <a:ext cx="2804160" cy="2286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Flowchart: Predefined Process 13"/>
          <p:cNvSpPr/>
          <p:nvPr userDrawn="1"/>
        </p:nvSpPr>
        <p:spPr>
          <a:xfrm>
            <a:off x="3197824" y="934576"/>
            <a:ext cx="2804160" cy="228600"/>
          </a:xfrm>
          <a:prstGeom prst="flowChartPredefined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Flowchart: Predefined Process 14"/>
          <p:cNvSpPr/>
          <p:nvPr userDrawn="1"/>
        </p:nvSpPr>
        <p:spPr>
          <a:xfrm>
            <a:off x="6149995" y="928888"/>
            <a:ext cx="2804160" cy="228600"/>
          </a:xfrm>
          <a:prstGeom prst="flowChartPredefined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Flowchart: Predefined Process 15"/>
          <p:cNvSpPr/>
          <p:nvPr userDrawn="1"/>
        </p:nvSpPr>
        <p:spPr>
          <a:xfrm>
            <a:off x="9120363" y="923200"/>
            <a:ext cx="2804160" cy="228600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884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66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lowchart: Predefined Process 12"/>
          <p:cNvSpPr/>
          <p:nvPr userDrawn="1"/>
        </p:nvSpPr>
        <p:spPr>
          <a:xfrm>
            <a:off x="263851" y="926616"/>
            <a:ext cx="2804160" cy="2286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Flowchart: Predefined Process 13"/>
          <p:cNvSpPr/>
          <p:nvPr userDrawn="1"/>
        </p:nvSpPr>
        <p:spPr>
          <a:xfrm>
            <a:off x="3197824" y="934576"/>
            <a:ext cx="2804160" cy="228600"/>
          </a:xfrm>
          <a:prstGeom prst="flowChartPredefined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Flowchart: Predefined Process 14"/>
          <p:cNvSpPr/>
          <p:nvPr userDrawn="1"/>
        </p:nvSpPr>
        <p:spPr>
          <a:xfrm>
            <a:off x="6149995" y="928888"/>
            <a:ext cx="2804160" cy="228600"/>
          </a:xfrm>
          <a:prstGeom prst="flowChartPredefined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Flowchart: Predefined Process 15"/>
          <p:cNvSpPr/>
          <p:nvPr userDrawn="1"/>
        </p:nvSpPr>
        <p:spPr>
          <a:xfrm>
            <a:off x="9120363" y="923200"/>
            <a:ext cx="2804160" cy="228600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822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66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lowchart: Predefined Process 12"/>
          <p:cNvSpPr/>
          <p:nvPr userDrawn="1"/>
        </p:nvSpPr>
        <p:spPr>
          <a:xfrm>
            <a:off x="263851" y="926616"/>
            <a:ext cx="2804160" cy="2286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Flowchart: Predefined Process 13"/>
          <p:cNvSpPr/>
          <p:nvPr userDrawn="1"/>
        </p:nvSpPr>
        <p:spPr>
          <a:xfrm>
            <a:off x="3197824" y="934576"/>
            <a:ext cx="2804160" cy="228600"/>
          </a:xfrm>
          <a:prstGeom prst="flowChartPredefined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Flowchart: Predefined Process 14"/>
          <p:cNvSpPr/>
          <p:nvPr userDrawn="1"/>
        </p:nvSpPr>
        <p:spPr>
          <a:xfrm>
            <a:off x="6149995" y="928888"/>
            <a:ext cx="2804160" cy="228600"/>
          </a:xfrm>
          <a:prstGeom prst="flowChartPredefined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Flowchart: Predefined Process 15"/>
          <p:cNvSpPr/>
          <p:nvPr userDrawn="1"/>
        </p:nvSpPr>
        <p:spPr>
          <a:xfrm>
            <a:off x="9120363" y="923200"/>
            <a:ext cx="2804160" cy="228600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57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66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Flowchart: Predefined Process 12"/>
          <p:cNvSpPr/>
          <p:nvPr userDrawn="1"/>
        </p:nvSpPr>
        <p:spPr>
          <a:xfrm>
            <a:off x="263851" y="926616"/>
            <a:ext cx="2804160" cy="2286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Flowchart: Predefined Process 13"/>
          <p:cNvSpPr/>
          <p:nvPr userDrawn="1"/>
        </p:nvSpPr>
        <p:spPr>
          <a:xfrm>
            <a:off x="3197824" y="934576"/>
            <a:ext cx="2804160" cy="228600"/>
          </a:xfrm>
          <a:prstGeom prst="flowChartPredefinedProcess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Flowchart: Predefined Process 14"/>
          <p:cNvSpPr/>
          <p:nvPr userDrawn="1"/>
        </p:nvSpPr>
        <p:spPr>
          <a:xfrm>
            <a:off x="6149995" y="928888"/>
            <a:ext cx="2804160" cy="228600"/>
          </a:xfrm>
          <a:prstGeom prst="flowChartPredefined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Flowchart: Predefined Process 15"/>
          <p:cNvSpPr/>
          <p:nvPr userDrawn="1"/>
        </p:nvSpPr>
        <p:spPr>
          <a:xfrm>
            <a:off x="9120363" y="923200"/>
            <a:ext cx="2804160" cy="228600"/>
          </a:xfrm>
          <a:prstGeom prst="flowChartPredefined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011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99275-A4C8-4427-8A4C-E60F3C90C3B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7/5/2026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50D31-5C68-47EA-B733-7BEC0D100B6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036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939626"/>
            <a:ext cx="7924800" cy="584217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124501" y="94524"/>
            <a:ext cx="8224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</a:rPr>
              <a:t>Welcome to my class.</a:t>
            </a:r>
            <a:r>
              <a: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/>
            </a:r>
            <a:br>
              <a: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</a:b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9014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4792982" y="3865492"/>
            <a:ext cx="3799841" cy="2075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CLASS-6</a:t>
            </a:r>
            <a:b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Sub-English</a:t>
            </a:r>
            <a:b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</a:b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Grammar Class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  <p:pic>
        <p:nvPicPr>
          <p:cNvPr id="3" name="Picture 2" descr="C:\Users\Dell\Pictures\images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15" y="47393"/>
            <a:ext cx="12192000" cy="688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31"/>
          <p:cNvGrpSpPr/>
          <p:nvPr/>
        </p:nvGrpSpPr>
        <p:grpSpPr>
          <a:xfrm>
            <a:off x="155601" y="-31530"/>
            <a:ext cx="12036399" cy="6824963"/>
            <a:chOff x="-6929" y="51954"/>
            <a:chExt cx="9150929" cy="6830292"/>
          </a:xfrm>
        </p:grpSpPr>
        <p:pic>
          <p:nvPicPr>
            <p:cNvPr id="8" name="Picture 7" descr="flowerruler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6928" y="51954"/>
              <a:ext cx="9150928" cy="557645"/>
            </a:xfrm>
            <a:prstGeom prst="rect">
              <a:avLst/>
            </a:prstGeom>
          </p:spPr>
        </p:pic>
        <p:pic>
          <p:nvPicPr>
            <p:cNvPr id="9" name="Picture 8" descr="flowerruler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-2946689" y="3277465"/>
              <a:ext cx="6451024" cy="557645"/>
            </a:xfrm>
            <a:prstGeom prst="rect">
              <a:avLst/>
            </a:prstGeom>
          </p:spPr>
        </p:pic>
        <p:pic>
          <p:nvPicPr>
            <p:cNvPr id="10" name="Picture 9" descr="flowerruler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6929" y="6217433"/>
              <a:ext cx="8998527" cy="664813"/>
            </a:xfrm>
            <a:prstGeom prst="rect">
              <a:avLst/>
            </a:prstGeom>
          </p:spPr>
        </p:pic>
        <p:pic>
          <p:nvPicPr>
            <p:cNvPr id="11" name="Picture 10" descr="flowerruler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5639665" y="3325956"/>
              <a:ext cx="6451024" cy="557645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1028008" y="513479"/>
            <a:ext cx="91440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Introduce</a:t>
            </a:r>
          </a:p>
          <a:p>
            <a:endParaRPr lang="en-US" sz="4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</a:t>
            </a:r>
            <a:r>
              <a:rPr lang="en-US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Meher</a:t>
            </a:r>
            <a:r>
              <a:rPr lang="en-US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Ali</a:t>
            </a:r>
          </a:p>
          <a:p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</a:t>
            </a:r>
            <a:r>
              <a:rPr lang="en-US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 (Computer)</a:t>
            </a:r>
            <a:endParaRPr lang="en-US" sz="4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Nadir Hossain Girls High School</a:t>
            </a:r>
          </a:p>
          <a:p>
            <a:r>
              <a:rPr lang="en-US" sz="40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Kashbamajail</a:t>
            </a:r>
            <a:r>
              <a:rPr lang="en-US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Pangsha</a:t>
            </a:r>
            <a:r>
              <a:rPr lang="en-US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Rajbari</a:t>
            </a:r>
            <a:r>
              <a:rPr lang="en-US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meherali76@gmil.com</a:t>
            </a:r>
          </a:p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Mobile: 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01720-592576 </a:t>
            </a:r>
          </a:p>
        </p:txBody>
      </p:sp>
      <p:pic>
        <p:nvPicPr>
          <p:cNvPr id="13" name="Picture 12" descr="C:\Users\DELL\Desktop\IMG202412201716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525" y="1230019"/>
            <a:ext cx="1719348" cy="1417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65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75178" y="1574751"/>
            <a:ext cx="8483221" cy="261610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SUBJECT : </a:t>
            </a:r>
            <a:r>
              <a:rPr lang="en-US" sz="3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English </a:t>
            </a:r>
            <a:r>
              <a:rPr lang="en-US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3600" b="1" baseline="30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US" sz="3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Paper</a:t>
            </a:r>
            <a:endParaRPr lang="en-US" sz="36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32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CLASS : </a:t>
            </a:r>
            <a:r>
              <a:rPr lang="en-US" sz="3200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Six/Seven</a:t>
            </a:r>
          </a:p>
          <a:p>
            <a:pPr>
              <a:defRPr/>
            </a:pPr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Topic: </a:t>
            </a:r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Transformation of Sentence</a:t>
            </a:r>
          </a:p>
          <a:p>
            <a:pPr>
              <a:defRPr/>
            </a:pPr>
            <a:r>
              <a:rPr lang="en-US" sz="3200" b="1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Ò</a:t>
            </a:r>
            <a:r>
              <a:rPr lang="en-US" sz="32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Affirmative</a:t>
            </a:r>
            <a:r>
              <a:rPr lang="en-US" sz="32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to Negative”</a:t>
            </a:r>
            <a:endParaRPr lang="en-US" sz="32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en-US" sz="28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62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8005" y="680941"/>
            <a:ext cx="10345004" cy="5232202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" pitchFamily="2" charset="0"/>
                <a:cs typeface="Nikosh" pitchFamily="2" charset="0"/>
              </a:rPr>
              <a:t>Sentence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অর্থগতভাবে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Sentence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পা</a:t>
            </a:r>
            <a:r>
              <a:rPr kumimoji="0" lang="bn-IN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ঁ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চ প</a:t>
            </a:r>
            <a:r>
              <a:rPr kumimoji="0" lang="bn-IN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্রকার।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bn-IN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যথাঃ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n-IN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1. Assertive Sentence (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বিবৃতিমূলক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বাক্য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2. Interrogative Sentence (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প্রশ্নবোধক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বাক্য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3. Imperative Sentence (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অনুজ্ঞাসূচক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বাক্য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)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4. Optative Sentence (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ইচ্ছা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বা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আর্শীবাদকসূচক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বাক্য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)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5. Exclamatory Sentence (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বিস্ময়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/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আবেগসূচক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বাক্য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)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1376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0626" y="447769"/>
            <a:ext cx="10809027" cy="1200329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Assertive, </a:t>
            </a:r>
            <a:r>
              <a:rPr lang="en-US" sz="3600" dirty="0" smtClean="0"/>
              <a:t>Interrogative </a:t>
            </a:r>
            <a:r>
              <a:rPr lang="bn-IN" sz="3600" dirty="0" smtClean="0"/>
              <a:t>ও</a:t>
            </a:r>
            <a:r>
              <a:rPr lang="en-US" sz="3600" dirty="0" smtClean="0"/>
              <a:t> </a:t>
            </a:r>
            <a:r>
              <a:rPr lang="en-US" sz="3600" dirty="0"/>
              <a:t>Imperative Sentence</a:t>
            </a:r>
            <a:r>
              <a:rPr lang="bn-IN" sz="3600" dirty="0"/>
              <a:t>- </a:t>
            </a:r>
            <a:r>
              <a:rPr lang="en-US" sz="3600" dirty="0" err="1"/>
              <a:t>কে</a:t>
            </a:r>
            <a:r>
              <a:rPr lang="en-US" sz="3600" dirty="0"/>
              <a:t> </a:t>
            </a:r>
            <a:r>
              <a:rPr lang="en-US" sz="3600" dirty="0" err="1"/>
              <a:t>আবার</a:t>
            </a:r>
            <a:r>
              <a:rPr lang="en-US" sz="3600" dirty="0"/>
              <a:t> </a:t>
            </a:r>
            <a:r>
              <a:rPr lang="en-US" sz="3600" dirty="0" err="1"/>
              <a:t>দুই</a:t>
            </a:r>
            <a:r>
              <a:rPr lang="en-US" sz="3600" dirty="0"/>
              <a:t> </a:t>
            </a:r>
            <a:r>
              <a:rPr lang="en-US" sz="3600" dirty="0" err="1"/>
              <a:t>ভাগে</a:t>
            </a:r>
            <a:r>
              <a:rPr lang="en-US" sz="3600" dirty="0"/>
              <a:t> </a:t>
            </a:r>
            <a:r>
              <a:rPr lang="en-US" sz="3600" dirty="0" err="1"/>
              <a:t>ভাগ</a:t>
            </a:r>
            <a:r>
              <a:rPr lang="en-US" sz="3600" dirty="0"/>
              <a:t> </a:t>
            </a:r>
            <a:r>
              <a:rPr lang="en-US" sz="3600" dirty="0" err="1"/>
              <a:t>করা</a:t>
            </a:r>
            <a:r>
              <a:rPr lang="en-US" sz="3600" dirty="0"/>
              <a:t> </a:t>
            </a:r>
            <a:r>
              <a:rPr lang="en-US" sz="3600" dirty="0" err="1"/>
              <a:t>যায়</a:t>
            </a:r>
            <a:r>
              <a:rPr lang="en-US" sz="3600" dirty="0"/>
              <a:t>। </a:t>
            </a:r>
            <a:r>
              <a:rPr lang="en-US" sz="3600" dirty="0" err="1" smtClean="0"/>
              <a:t>যথাঃ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4080680" y="1978926"/>
            <a:ext cx="3439236" cy="55955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Sentence</a:t>
            </a:r>
            <a:endParaRPr lang="en-US" sz="4400" dirty="0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663820" y="2677034"/>
            <a:ext cx="0" cy="3411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2586248" y="3005398"/>
            <a:ext cx="6428097" cy="670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599896" y="3059778"/>
            <a:ext cx="0" cy="32754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9000697" y="3025252"/>
            <a:ext cx="0" cy="32754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64773" y="3430940"/>
            <a:ext cx="2442949" cy="120032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Affirmative </a:t>
            </a:r>
            <a:endParaRPr lang="bn-IN" sz="3600" dirty="0" smtClean="0"/>
          </a:p>
          <a:p>
            <a:pPr algn="ctr"/>
            <a:r>
              <a:rPr lang="en-US" sz="3600" dirty="0" smtClean="0"/>
              <a:t>Sentence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7751926" y="3376351"/>
            <a:ext cx="2497541" cy="120032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Negative Sentence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05745" y="1923506"/>
            <a:ext cx="2729346" cy="730155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8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294" y="924735"/>
            <a:ext cx="11150220" cy="5047536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9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Transformation</a:t>
            </a:r>
            <a:r>
              <a:rPr lang="en-US" sz="8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8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8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Sentence</a:t>
            </a:r>
          </a:p>
          <a:p>
            <a:pPr algn="ctr">
              <a:buNone/>
            </a:pPr>
            <a:r>
              <a:rPr lang="en-US" sz="8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8000" dirty="0" smtClean="0">
                <a:solidFill>
                  <a:srgbClr val="0070C0"/>
                </a:solidFill>
              </a:rPr>
              <a:t>Affirmative to Negative) </a:t>
            </a:r>
            <a:endParaRPr lang="en-US" sz="8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6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500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38200" y="462110"/>
            <a:ext cx="10515600" cy="1325563"/>
          </a:xfrm>
          <a:prstGeom prst="rect">
            <a:avLst/>
          </a:prstGeom>
          <a:solidFill>
            <a:srgbClr val="7030A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Learning Outcomes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78873" y="2009353"/>
            <a:ext cx="11025115" cy="3630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By the end of the lesson the students will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 able to…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Changing various Kinds of Rule of Affirmative to Negative Sentence. </a:t>
            </a:r>
          </a:p>
        </p:txBody>
      </p:sp>
    </p:spTree>
    <p:extLst>
      <p:ext uri="{BB962C8B-B14F-4D97-AF65-F5344CB8AC3E}">
        <p14:creationId xmlns:p14="http://schemas.microsoft.com/office/powerpoint/2010/main" val="214943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1056" y="556614"/>
            <a:ext cx="11236035" cy="2308324"/>
          </a:xfrm>
          <a:prstGeom prst="rect">
            <a:avLst/>
          </a:prstGeom>
          <a:ln w="57150"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1. Affirmative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Sentenceঃ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যে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 Sentence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দ্বারা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হ্যাঁ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বোধক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অর্থ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প্রকাশ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পায়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তাকে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Affirmative Sentence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বলে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।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যেমনঃ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He is reading.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They are playing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.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056" y="3564760"/>
            <a:ext cx="11236035" cy="2308324"/>
          </a:xfrm>
          <a:prstGeom prst="rect">
            <a:avLst/>
          </a:prstGeom>
          <a:noFill/>
          <a:ln w="57150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2. Negative Sentence</a:t>
            </a:r>
            <a:r>
              <a:rPr kumimoji="0" lang="bn-IN" sz="3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ঃ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যে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Sentence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দ্বারা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bn-IN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না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বোধক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অর্থ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প্রকাশ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পায়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তাকে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 Negative Sentence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বলে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।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যেমনঃ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He is not reading.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They are not playing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" pitchFamily="2" charset="0"/>
                <a:cs typeface="Nikosh" pitchFamily="2" charset="0"/>
              </a:rPr>
              <a:t>.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5809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932899"/>
              </p:ext>
            </p:extLst>
          </p:nvPr>
        </p:nvGraphicFramePr>
        <p:xfrm>
          <a:off x="335901" y="221672"/>
          <a:ext cx="11687777" cy="6219607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850248"/>
                <a:gridCol w="6837529"/>
              </a:tblGrid>
              <a:tr h="390173">
                <a:tc>
                  <a:txBody>
                    <a:bodyPr/>
                    <a:lstStyle/>
                    <a:p>
                      <a:pPr algn="ctr"/>
                      <a:r>
                        <a:rPr lang="en-US" sz="2000" b="0" i="1" u="none" dirty="0" smtClean="0">
                          <a:solidFill>
                            <a:srgbClr val="FF0000"/>
                          </a:solidFill>
                          <a:effectLst/>
                        </a:rPr>
                        <a:t>Affirmative Sentence-এ</a:t>
                      </a:r>
                      <a:r>
                        <a:rPr lang="en-US" sz="2000" b="0" i="1" u="none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000" b="0" i="1" u="none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যা</a:t>
                      </a:r>
                      <a:r>
                        <a:rPr lang="en-US" sz="2000" b="0" i="1" u="none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000" b="0" i="1" u="none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থাকবে</a:t>
                      </a:r>
                      <a:r>
                        <a:rPr lang="en-US" sz="2000" b="0" i="1" u="none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en-US" sz="2000" b="0" i="1" u="none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1" u="none" dirty="0" smtClean="0">
                          <a:solidFill>
                            <a:srgbClr val="FF0000"/>
                          </a:solidFill>
                          <a:effectLst/>
                        </a:rPr>
                        <a:t>Negative Sentence-এ</a:t>
                      </a:r>
                      <a:r>
                        <a:rPr lang="en-US" sz="2000" b="0" i="1" u="none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000" b="0" i="1" u="none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রুপান্তর</a:t>
                      </a:r>
                      <a:r>
                        <a:rPr lang="en-US" sz="2000" b="0" i="1" u="none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000" b="0" i="1" u="none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করতে</a:t>
                      </a:r>
                      <a:r>
                        <a:rPr lang="en-US" sz="2000" b="0" i="1" u="none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000" b="0" i="1" u="none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হবে</a:t>
                      </a:r>
                      <a:r>
                        <a:rPr lang="en-US" sz="2000" b="0" i="1" u="none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000" b="0" i="1" u="none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যা</a:t>
                      </a:r>
                      <a:r>
                        <a:rPr lang="en-US" sz="2000" b="0" i="1" u="none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000" b="0" i="1" u="none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দিয়ে</a:t>
                      </a:r>
                      <a:endParaRPr lang="en-US" sz="2000" b="0" i="1" u="none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/>
                </a:tc>
              </a:tr>
              <a:tr h="959942"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Only/Alone</a:t>
                      </a:r>
                      <a:r>
                        <a:rPr lang="en-US" sz="1400" b="0" baseline="0" dirty="0" smtClean="0"/>
                        <a:t> </a:t>
                      </a:r>
                      <a:r>
                        <a:rPr lang="bn-IN" sz="1400" b="0" dirty="0" smtClean="0"/>
                        <a:t>থাকলে (ব্যক্তি,</a:t>
                      </a:r>
                      <a:r>
                        <a:rPr lang="bn-IN" sz="1400" b="0" baseline="0" dirty="0" smtClean="0"/>
                        <a:t> বস্তু বা বয়সের পূর্বে থাকতে পারে।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None but </a:t>
                      </a:r>
                      <a:r>
                        <a:rPr lang="bn-IN" sz="1400" b="0" dirty="0" smtClean="0"/>
                        <a:t>ব্যক্তির</a:t>
                      </a:r>
                      <a:r>
                        <a:rPr lang="bn-IN" sz="1400" b="0" baseline="0" dirty="0" smtClean="0"/>
                        <a:t> ক্ষেত্রে বসবে</a:t>
                      </a:r>
                      <a:r>
                        <a:rPr lang="en-US" sz="1400" b="0" baseline="0" dirty="0" smtClean="0"/>
                        <a:t>।</a:t>
                      </a:r>
                      <a:endParaRPr lang="bn-IN" sz="1400" b="0" baseline="0" dirty="0" smtClean="0"/>
                    </a:p>
                    <a:p>
                      <a:r>
                        <a:rPr lang="en-US" sz="1400" b="0" baseline="0" dirty="0" smtClean="0"/>
                        <a:t>Nothing but </a:t>
                      </a:r>
                      <a:r>
                        <a:rPr lang="bn-IN" sz="1400" b="0" baseline="0" dirty="0" smtClean="0"/>
                        <a:t>বস্তুর ক্ষেত্রে বসবে</a:t>
                      </a:r>
                      <a:r>
                        <a:rPr lang="en-US" sz="1400" b="0" baseline="0" dirty="0" smtClean="0"/>
                        <a:t>।</a:t>
                      </a:r>
                      <a:endParaRPr lang="bn-IN" sz="1400" b="0" baseline="0" dirty="0" smtClean="0"/>
                    </a:p>
                    <a:p>
                      <a:r>
                        <a:rPr lang="en-US" sz="1400" b="0" baseline="0" dirty="0" smtClean="0"/>
                        <a:t>Note more than </a:t>
                      </a:r>
                      <a:r>
                        <a:rPr lang="bn-IN" sz="1400" b="0" baseline="0" dirty="0" smtClean="0"/>
                        <a:t>বয়সের ক্ষেত্রে বসবে</a:t>
                      </a:r>
                      <a:r>
                        <a:rPr lang="en-US" sz="1400" b="0" baseline="0" dirty="0" smtClean="0"/>
                        <a:t>।</a:t>
                      </a:r>
                      <a:endParaRPr lang="bn-IN" sz="1400" b="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 smtClean="0"/>
                        <a:t>Not less than </a:t>
                      </a:r>
                      <a:r>
                        <a:rPr lang="bn-IN" sz="1400" b="0" baseline="0" dirty="0" smtClean="0"/>
                        <a:t>পরিমান বুঝালে</a:t>
                      </a:r>
                      <a:r>
                        <a:rPr lang="en-US" sz="1400" b="0" baseline="0" dirty="0" smtClean="0"/>
                        <a:t> </a:t>
                      </a:r>
                      <a:r>
                        <a:rPr lang="bn-IN" sz="1400" b="0" baseline="0" dirty="0" smtClean="0"/>
                        <a:t>বসবে</a:t>
                      </a:r>
                      <a:r>
                        <a:rPr lang="en-US" sz="1400" b="0" baseline="0" dirty="0" smtClean="0"/>
                        <a:t>।</a:t>
                      </a:r>
                      <a:endParaRPr lang="bn-IN" sz="1400" b="0" baseline="0" dirty="0" smtClean="0"/>
                    </a:p>
                  </a:txBody>
                  <a:tcPr/>
                </a:tc>
              </a:tr>
              <a:tr h="30965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Every</a:t>
                      </a:r>
                      <a:r>
                        <a:rPr lang="en-US" sz="1400" baseline="0" dirty="0" smtClean="0"/>
                        <a:t> + noun/pronoun </a:t>
                      </a:r>
                      <a:r>
                        <a:rPr lang="bn-IN" sz="1400" dirty="0" smtClean="0"/>
                        <a:t>থাকলে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There</a:t>
                      </a:r>
                      <a:r>
                        <a:rPr lang="en-US" sz="1400" baseline="0" dirty="0" smtClean="0"/>
                        <a:t> is no  +  N</a:t>
                      </a:r>
                      <a:r>
                        <a:rPr lang="bn-IN" sz="1400" baseline="0" dirty="0" smtClean="0"/>
                        <a:t>/</a:t>
                      </a:r>
                      <a:r>
                        <a:rPr lang="en-US" sz="1400" baseline="0" dirty="0" smtClean="0"/>
                        <a:t>P +  but + ………. </a:t>
                      </a:r>
                      <a:r>
                        <a:rPr lang="bn-IN" sz="1400" dirty="0" smtClean="0"/>
                        <a:t>বাকি অংশ</a:t>
                      </a:r>
                      <a:r>
                        <a:rPr lang="bn-IN" sz="1400" baseline="0" dirty="0" smtClean="0"/>
                        <a:t> বসবে।</a:t>
                      </a:r>
                      <a:endParaRPr lang="en-US" sz="1400" dirty="0"/>
                    </a:p>
                  </a:txBody>
                  <a:tcPr/>
                </a:tc>
              </a:tr>
              <a:tr h="30965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As soon as </a:t>
                      </a:r>
                      <a:r>
                        <a:rPr lang="bn-IN" sz="1400" dirty="0" smtClean="0"/>
                        <a:t>থাকলে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 sooner</a:t>
                      </a:r>
                      <a:r>
                        <a:rPr lang="en-US" sz="1400" baseline="0" dirty="0" smtClean="0"/>
                        <a:t> had + Sub + V P.P + ………. + </a:t>
                      </a:r>
                      <a:r>
                        <a:rPr lang="bn-IN" sz="1400" baseline="0" dirty="0" smtClean="0"/>
                        <a:t>কমা (,) এর স্থানে </a:t>
                      </a:r>
                      <a:r>
                        <a:rPr lang="en-US" sz="1400" baseline="0" dirty="0" smtClean="0"/>
                        <a:t>Than +</a:t>
                      </a:r>
                      <a:r>
                        <a:rPr lang="bn-IN" sz="1400" baseline="0" dirty="0" smtClean="0"/>
                        <a:t> বাকি অংশ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</a:tr>
              <a:tr h="30965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Scarcely had +</a:t>
                      </a:r>
                      <a:r>
                        <a:rPr lang="en-US" sz="1400" baseline="0" dirty="0" smtClean="0"/>
                        <a:t> V </a:t>
                      </a:r>
                      <a:r>
                        <a:rPr lang="en-US" sz="1400" baseline="0" dirty="0" err="1" smtClean="0"/>
                        <a:t>এর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p.p</a:t>
                      </a:r>
                      <a:r>
                        <a:rPr lang="en-US" sz="1400" baseline="0" dirty="0" smtClean="0"/>
                        <a:t> + when </a:t>
                      </a:r>
                      <a:r>
                        <a:rPr lang="bn-IN" sz="1400" dirty="0" smtClean="0"/>
                        <a:t>থাকলে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 sooner had + Sub + V P.P + When</a:t>
                      </a:r>
                      <a:r>
                        <a:rPr lang="bn-IN" sz="1400" dirty="0" smtClean="0"/>
                        <a:t>-এর</a:t>
                      </a:r>
                      <a:r>
                        <a:rPr lang="bn-IN" sz="1400" baseline="0" dirty="0" smtClean="0"/>
                        <a:t> স্থানে</a:t>
                      </a:r>
                      <a:r>
                        <a:rPr lang="en-US" sz="1400" dirty="0" smtClean="0"/>
                        <a:t> Than + </a:t>
                      </a:r>
                      <a:r>
                        <a:rPr lang="bn-IN" sz="1400" dirty="0" smtClean="0"/>
                        <a:t> বাকি</a:t>
                      </a:r>
                      <a:r>
                        <a:rPr lang="bn-IN" sz="1400" baseline="0" dirty="0" smtClean="0"/>
                        <a:t> অংশ</a:t>
                      </a:r>
                      <a:endParaRPr lang="en-US" sz="1400" dirty="0"/>
                    </a:p>
                  </a:txBody>
                  <a:tcPr/>
                </a:tc>
              </a:tr>
              <a:tr h="30965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Superlative</a:t>
                      </a:r>
                      <a:r>
                        <a:rPr lang="en-US" sz="1400" baseline="0" dirty="0" smtClean="0"/>
                        <a:t> degree </a:t>
                      </a:r>
                      <a:r>
                        <a:rPr lang="en-US" sz="1400" baseline="0" dirty="0" err="1" smtClean="0"/>
                        <a:t>তে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bn-IN" sz="1400" dirty="0" smtClean="0"/>
                        <a:t>থাকলে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Positive Degree</a:t>
                      </a:r>
                      <a:r>
                        <a:rPr lang="bn-IN" sz="1400" dirty="0" smtClean="0"/>
                        <a:t> তে পরিনত করতে হবে।</a:t>
                      </a:r>
                      <a:endParaRPr lang="en-US" sz="1400" dirty="0"/>
                    </a:p>
                  </a:txBody>
                  <a:tcPr/>
                </a:tc>
              </a:tr>
              <a:tr h="30965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Too……… to </a:t>
                      </a:r>
                      <a:r>
                        <a:rPr lang="bn-IN" sz="1400" dirty="0" smtClean="0"/>
                        <a:t>থাকলে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So……… that</a:t>
                      </a:r>
                      <a:r>
                        <a:rPr lang="bn-IN" sz="1400" dirty="0" smtClean="0"/>
                        <a:t> এর</a:t>
                      </a:r>
                      <a:r>
                        <a:rPr lang="bn-IN" sz="1400" baseline="0" dirty="0" smtClean="0"/>
                        <a:t> নিয়মে পরিবর্তন করতে হবে</a:t>
                      </a:r>
                      <a:endParaRPr lang="en-US" sz="1400" dirty="0"/>
                    </a:p>
                  </a:txBody>
                  <a:tcPr/>
                </a:tc>
              </a:tr>
              <a:tr h="30965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Both</a:t>
                      </a:r>
                      <a:r>
                        <a:rPr lang="en-US" sz="1400" baseline="0" dirty="0" smtClean="0"/>
                        <a:t> ……… and </a:t>
                      </a:r>
                      <a:r>
                        <a:rPr lang="bn-IN" sz="1400" dirty="0" smtClean="0"/>
                        <a:t>থাকলে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Not only but also</a:t>
                      </a:r>
                      <a:r>
                        <a:rPr lang="bn-IN" sz="1400" dirty="0" smtClean="0"/>
                        <a:t> এর</a:t>
                      </a:r>
                      <a:r>
                        <a:rPr lang="bn-IN" sz="1400" baseline="0" dirty="0" smtClean="0"/>
                        <a:t> নিয়মে পরিবর্তন করতে হবে</a:t>
                      </a:r>
                      <a:endParaRPr lang="en-US" sz="1400" dirty="0"/>
                    </a:p>
                  </a:txBody>
                  <a:tcPr/>
                </a:tc>
              </a:tr>
              <a:tr h="30965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Many </a:t>
                      </a:r>
                      <a:r>
                        <a:rPr lang="bn-IN" sz="1400" dirty="0" smtClean="0"/>
                        <a:t>থাকলে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Not a few</a:t>
                      </a:r>
                      <a:r>
                        <a:rPr lang="bn-IN" sz="1400" dirty="0" smtClean="0"/>
                        <a:t> দ্বারা</a:t>
                      </a:r>
                      <a:r>
                        <a:rPr lang="bn-IN" sz="1400" baseline="0" dirty="0" smtClean="0"/>
                        <a:t> পরিবর্তন করতে হবে</a:t>
                      </a:r>
                      <a:endParaRPr lang="en-US" sz="1400" dirty="0"/>
                    </a:p>
                  </a:txBody>
                  <a:tcPr/>
                </a:tc>
              </a:tr>
              <a:tr h="30965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 few </a:t>
                      </a:r>
                      <a:r>
                        <a:rPr lang="bn-IN" sz="1400" dirty="0" smtClean="0"/>
                        <a:t>থাকলে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Not many</a:t>
                      </a:r>
                      <a:r>
                        <a:rPr lang="bn-IN" sz="1400" dirty="0" smtClean="0"/>
                        <a:t> দ্বারা</a:t>
                      </a:r>
                      <a:r>
                        <a:rPr lang="bn-IN" sz="1400" baseline="0" dirty="0" smtClean="0"/>
                        <a:t> পরিবর্তন করতে হবে</a:t>
                      </a:r>
                      <a:endParaRPr lang="en-US" sz="1400" dirty="0"/>
                    </a:p>
                  </a:txBody>
                  <a:tcPr/>
                </a:tc>
              </a:tr>
              <a:tr h="30965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 little </a:t>
                      </a:r>
                      <a:r>
                        <a:rPr lang="bn-IN" sz="1400" dirty="0" smtClean="0"/>
                        <a:t>থাকলে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Not much</a:t>
                      </a:r>
                      <a:r>
                        <a:rPr lang="bn-IN" sz="1400" dirty="0" smtClean="0"/>
                        <a:t> দ্বারা</a:t>
                      </a:r>
                      <a:r>
                        <a:rPr lang="bn-IN" sz="1400" baseline="0" dirty="0" smtClean="0"/>
                        <a:t> পরিবর্তন করতে হবে</a:t>
                      </a:r>
                      <a:endParaRPr lang="en-US" sz="1400" dirty="0"/>
                    </a:p>
                  </a:txBody>
                  <a:tcPr/>
                </a:tc>
              </a:tr>
              <a:tr h="30965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Much</a:t>
                      </a:r>
                      <a:r>
                        <a:rPr lang="bn-IN" sz="1400" dirty="0" smtClean="0"/>
                        <a:t> থাকলে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Not a little</a:t>
                      </a:r>
                      <a:r>
                        <a:rPr lang="bn-IN" sz="1400" dirty="0" smtClean="0"/>
                        <a:t> দ্বারা</a:t>
                      </a:r>
                      <a:r>
                        <a:rPr lang="bn-IN" sz="1400" baseline="0" dirty="0" smtClean="0"/>
                        <a:t> পরিবর্তন করতে হবে</a:t>
                      </a:r>
                      <a:endParaRPr lang="en-US" sz="1400" dirty="0"/>
                    </a:p>
                  </a:txBody>
                  <a:tcPr/>
                </a:tc>
              </a:tr>
              <a:tr h="30965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Sometimes</a:t>
                      </a:r>
                      <a:r>
                        <a:rPr lang="bn-IN" sz="1400" dirty="0" smtClean="0"/>
                        <a:t> থাকলে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Not</a:t>
                      </a:r>
                      <a:r>
                        <a:rPr lang="en-US" sz="1400" baseline="0" dirty="0" smtClean="0"/>
                        <a:t> always</a:t>
                      </a:r>
                      <a:r>
                        <a:rPr lang="bn-IN" sz="1400" baseline="0" dirty="0" smtClean="0"/>
                        <a:t> </a:t>
                      </a:r>
                      <a:r>
                        <a:rPr lang="bn-IN" sz="1400" dirty="0" smtClean="0"/>
                        <a:t>দ্বারা</a:t>
                      </a:r>
                      <a:r>
                        <a:rPr lang="bn-IN" sz="1400" baseline="0" dirty="0" smtClean="0"/>
                        <a:t> পরিবর্তন করতে হবে</a:t>
                      </a:r>
                      <a:endParaRPr lang="en-US" sz="1400" dirty="0"/>
                    </a:p>
                  </a:txBody>
                  <a:tcPr/>
                </a:tc>
              </a:tr>
              <a:tr h="52642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Must</a:t>
                      </a:r>
                      <a:r>
                        <a:rPr lang="bn-IN" sz="1400" dirty="0" smtClean="0"/>
                        <a:t> থাকলে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Can not but/can not help</a:t>
                      </a:r>
                      <a:r>
                        <a:rPr lang="bn-IN" sz="1400" dirty="0" smtClean="0"/>
                        <a:t> দ্বারা</a:t>
                      </a:r>
                      <a:r>
                        <a:rPr lang="bn-IN" sz="1400" baseline="0" dirty="0" smtClean="0"/>
                        <a:t> পরিবর্তন করতে হয়। তবে </a:t>
                      </a:r>
                      <a:r>
                        <a:rPr lang="en-US" sz="1400" dirty="0" smtClean="0"/>
                        <a:t>can not help</a:t>
                      </a:r>
                      <a:r>
                        <a:rPr lang="bn-IN" sz="1400" dirty="0" smtClean="0"/>
                        <a:t> ব্যবহার করলে এর</a:t>
                      </a:r>
                      <a:r>
                        <a:rPr lang="bn-IN" sz="1400" baseline="0" dirty="0" smtClean="0"/>
                        <a:t> পরের এর সাথে  যোগ করতে হবে</a:t>
                      </a:r>
                      <a:endParaRPr lang="en-US" sz="1400" dirty="0"/>
                    </a:p>
                  </a:txBody>
                  <a:tcPr/>
                </a:tc>
              </a:tr>
              <a:tr h="30965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Had to</a:t>
                      </a:r>
                      <a:r>
                        <a:rPr lang="bn-IN" sz="1400" dirty="0" smtClean="0"/>
                        <a:t> থাকলে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Could not but</a:t>
                      </a:r>
                      <a:r>
                        <a:rPr lang="bn-IN" sz="1400" dirty="0" smtClean="0"/>
                        <a:t> দ্বারা</a:t>
                      </a:r>
                      <a:r>
                        <a:rPr lang="bn-IN" sz="1400" baseline="0" dirty="0" smtClean="0"/>
                        <a:t> পরিবর্তন করতে হবে</a:t>
                      </a:r>
                      <a:endParaRPr lang="en-US" sz="1400" dirty="0" smtClean="0"/>
                    </a:p>
                  </a:txBody>
                  <a:tcPr/>
                </a:tc>
              </a:tr>
              <a:tr h="30960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As…… as</a:t>
                      </a:r>
                      <a:r>
                        <a:rPr lang="bn-IN" sz="1400" dirty="0" smtClean="0"/>
                        <a:t> থাকলে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1400" dirty="0" smtClean="0"/>
                        <a:t>প্রথম</a:t>
                      </a:r>
                      <a:r>
                        <a:rPr lang="bn-IN" sz="1400" baseline="0" dirty="0" smtClean="0"/>
                        <a:t> </a:t>
                      </a:r>
                      <a:r>
                        <a:rPr lang="en-US" sz="1400" baseline="0" dirty="0" smtClean="0"/>
                        <a:t>as </a:t>
                      </a:r>
                      <a:r>
                        <a:rPr lang="bn-IN" sz="1400" baseline="0" dirty="0" smtClean="0"/>
                        <a:t>এর স্থলে </a:t>
                      </a:r>
                      <a:r>
                        <a:rPr lang="en-US" sz="1400" dirty="0" smtClean="0"/>
                        <a:t>Not</a:t>
                      </a:r>
                      <a:r>
                        <a:rPr lang="en-US" sz="1400" baseline="0" dirty="0" smtClean="0"/>
                        <a:t> less</a:t>
                      </a:r>
                      <a:r>
                        <a:rPr lang="bn-IN" sz="1400" baseline="0" dirty="0" smtClean="0"/>
                        <a:t> + ২য় </a:t>
                      </a:r>
                      <a:r>
                        <a:rPr lang="en-US" sz="1400" baseline="0" dirty="0" smtClean="0"/>
                        <a:t>as </a:t>
                      </a:r>
                      <a:r>
                        <a:rPr lang="bn-IN" sz="1400" baseline="0" dirty="0" smtClean="0"/>
                        <a:t>এর স্থলে </a:t>
                      </a:r>
                      <a:r>
                        <a:rPr lang="en-US" sz="1400" baseline="0" dirty="0" smtClean="0"/>
                        <a:t>than</a:t>
                      </a:r>
                      <a:r>
                        <a:rPr lang="bn-IN" sz="1400" baseline="0" dirty="0" smtClean="0"/>
                        <a:t> ব্যবহার করে পরিবর্তন করতে হয়।</a:t>
                      </a:r>
                      <a:endParaRPr lang="en-US" sz="1400" dirty="0"/>
                    </a:p>
                  </a:txBody>
                  <a:tcPr/>
                </a:tc>
              </a:tr>
              <a:tr h="31150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Always</a:t>
                      </a:r>
                      <a:r>
                        <a:rPr lang="bn-IN" sz="1400" dirty="0" smtClean="0"/>
                        <a:t> থাকলে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Always </a:t>
                      </a:r>
                      <a:r>
                        <a:rPr lang="bn-IN" sz="1400" dirty="0" smtClean="0"/>
                        <a:t>এর</a:t>
                      </a:r>
                      <a:r>
                        <a:rPr lang="bn-IN" sz="1400" baseline="0" dirty="0" smtClean="0"/>
                        <a:t> স্থলে </a:t>
                      </a:r>
                      <a:r>
                        <a:rPr lang="en-US" sz="1400" dirty="0" smtClean="0"/>
                        <a:t>Never</a:t>
                      </a:r>
                      <a:r>
                        <a:rPr lang="bn-IN" sz="1400" dirty="0" smtClean="0"/>
                        <a:t> এবং</a:t>
                      </a:r>
                      <a:r>
                        <a:rPr lang="bn-IN" sz="1400" baseline="0" dirty="0" smtClean="0"/>
                        <a:t> পরের শব্দের বিপরীত শব্দ দ্বারা পরিবর্তন করতে হয়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588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5884" y="393046"/>
            <a:ext cx="11071412" cy="6070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ea typeface="Times New Roman" panose="02020603050405020304" pitchFamily="18" charset="0"/>
              </a:rPr>
              <a:t>wKQz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ea typeface="Times New Roman" panose="02020603050405020304" pitchFamily="18" charset="0"/>
              </a:rPr>
              <a:t>wecixZv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ea typeface="Times New Roman" panose="02020603050405020304" pitchFamily="18" charset="0"/>
              </a:rPr>
              <a:t>_©K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ea typeface="Times New Roman" panose="02020603050405020304" pitchFamily="18" charset="0"/>
              </a:rPr>
              <a:t>k‡ãi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ea typeface="Times New Roman" panose="02020603050405020304" pitchFamily="18" charset="0"/>
              </a:rPr>
              <a:t>bgybv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MJ" pitchFamily="2" charset="0"/>
                <a:ea typeface="Times New Roman" panose="02020603050405020304" pitchFamily="18" charset="0"/>
              </a:rPr>
              <a:t> t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050" b="1" dirty="0">
                <a:latin typeface="SutonnyMJ" pitchFamily="2" charset="0"/>
                <a:ea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good			bad				always	 		never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friend			foe				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honour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dishonour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moral			immoral	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present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absent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mortal			immortal	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healthy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unhealthy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regular			irregular	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rich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poor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active			inactive	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love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hate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wise			unwise				remember		forget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pleasant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unpleasant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greatful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ungreatful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honest			dishonest	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agreed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disagreed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honesty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dishonesty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sincer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insincere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doubtful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US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undoubtful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/sure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wise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unwise/foolish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pleased			displeased			punctual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late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happy			unhappy	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comfortable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uncomfortable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possible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impossible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ordinary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extraordinary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liteate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illiterate	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willing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unwilling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responsible		irresponsible			obey			disobey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hard			easy				obedient		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disobedient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absent			present				solvent			insolvent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real			unreal				right			wrong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93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490" y="535072"/>
            <a:ext cx="1126374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Rule-1: Affirmative Sentence Only </a:t>
            </a:r>
            <a:r>
              <a:rPr lang="en-US" sz="2400" dirty="0" err="1" smtClean="0"/>
              <a:t>বা</a:t>
            </a:r>
            <a:r>
              <a:rPr lang="en-US" sz="2400" dirty="0" smtClean="0"/>
              <a:t>  Alone </a:t>
            </a:r>
            <a:r>
              <a:rPr lang="en-US" sz="2400" dirty="0" err="1" smtClean="0"/>
              <a:t>থাকলে</a:t>
            </a:r>
            <a:r>
              <a:rPr lang="en-US" sz="2400" dirty="0" smtClean="0"/>
              <a:t> </a:t>
            </a:r>
            <a:r>
              <a:rPr lang="bn-IN" sz="2400" dirty="0" smtClean="0"/>
              <a:t>তাকে</a:t>
            </a:r>
            <a:r>
              <a:rPr lang="en-US" sz="2400" dirty="0" smtClean="0"/>
              <a:t> Negative</a:t>
            </a:r>
            <a:r>
              <a:rPr lang="bn-IN" sz="2400" dirty="0" smtClean="0"/>
              <a:t> করার সময় ব্যক্তির ক্ষেত্রে </a:t>
            </a:r>
            <a:r>
              <a:rPr lang="en-US" sz="2400" dirty="0" smtClean="0"/>
              <a:t>Only </a:t>
            </a:r>
            <a:r>
              <a:rPr lang="en-US" sz="2400" dirty="0" err="1" smtClean="0"/>
              <a:t>বা</a:t>
            </a:r>
            <a:r>
              <a:rPr lang="en-US" sz="2400" dirty="0" smtClean="0"/>
              <a:t>  Alone</a:t>
            </a:r>
            <a:r>
              <a:rPr lang="bn-IN" sz="2400" dirty="0" smtClean="0"/>
              <a:t> এর পরিবর্তে উক্ত বাক্যের শুরুতে</a:t>
            </a:r>
            <a:r>
              <a:rPr lang="en-US" sz="2400" dirty="0" smtClean="0"/>
              <a:t> None but</a:t>
            </a:r>
            <a:r>
              <a:rPr lang="bn-IN" sz="2400" dirty="0" smtClean="0"/>
              <a:t> বসে। আর কোন পরিবর্তন হয় না।</a:t>
            </a:r>
            <a:endParaRPr lang="en-US" sz="2400" dirty="0" smtClean="0"/>
          </a:p>
          <a:p>
            <a:r>
              <a:rPr lang="en-US" sz="2400" dirty="0" smtClean="0"/>
              <a:t>1. </a:t>
            </a:r>
            <a:r>
              <a:rPr lang="en-US" sz="2400" dirty="0" smtClean="0">
                <a:solidFill>
                  <a:srgbClr val="FF0000"/>
                </a:solidFill>
              </a:rPr>
              <a:t>Only </a:t>
            </a:r>
            <a:r>
              <a:rPr lang="en-US" sz="2400" dirty="0" smtClean="0"/>
              <a:t>he can do the work.</a:t>
            </a:r>
            <a:endParaRPr lang="bn-IN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    None but </a:t>
            </a:r>
            <a:r>
              <a:rPr lang="en-US" sz="2400" dirty="0" smtClean="0"/>
              <a:t>he can do the work.</a:t>
            </a:r>
          </a:p>
          <a:p>
            <a:r>
              <a:rPr lang="en-US" sz="2400" dirty="0" smtClean="0"/>
              <a:t>4. Jim was </a:t>
            </a:r>
            <a:r>
              <a:rPr lang="en-US" sz="2400" dirty="0" smtClean="0">
                <a:solidFill>
                  <a:srgbClr val="FF0000"/>
                </a:solidFill>
              </a:rPr>
              <a:t>only</a:t>
            </a:r>
            <a:r>
              <a:rPr lang="en-US" sz="2400" dirty="0" smtClean="0"/>
              <a:t> twenty two.</a:t>
            </a:r>
          </a:p>
          <a:p>
            <a:r>
              <a:rPr lang="en-US" sz="2400" dirty="0" smtClean="0"/>
              <a:t>   Jim was </a:t>
            </a:r>
            <a:r>
              <a:rPr lang="en-US" sz="2400" dirty="0" smtClean="0">
                <a:solidFill>
                  <a:srgbClr val="FF0000"/>
                </a:solidFill>
              </a:rPr>
              <a:t>not more than /not less than </a:t>
            </a:r>
            <a:r>
              <a:rPr lang="en-US" sz="2400" dirty="0" smtClean="0"/>
              <a:t>twenty two.</a:t>
            </a:r>
            <a:endParaRPr lang="bn-IN" sz="2400" dirty="0" smtClean="0"/>
          </a:p>
          <a:p>
            <a:endParaRPr lang="en-US" sz="1200" dirty="0" smtClean="0"/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bn-IN" sz="2400" dirty="0" smtClean="0"/>
              <a:t>বস্তুরক্ষেত্রে </a:t>
            </a:r>
            <a:r>
              <a:rPr lang="en-US" sz="2400" dirty="0" smtClean="0"/>
              <a:t>only </a:t>
            </a:r>
            <a:r>
              <a:rPr lang="bn-IN" sz="2400" dirty="0" smtClean="0"/>
              <a:t>এর জায়গায়</a:t>
            </a:r>
            <a:r>
              <a:rPr lang="en-US" sz="2400" dirty="0" smtClean="0"/>
              <a:t> nothing but</a:t>
            </a:r>
            <a:r>
              <a:rPr lang="bn-IN" sz="2400" dirty="0" smtClean="0"/>
              <a:t> ব্যবহৃত হয় এবং বয়স বা সংখ্যার ক্ষেত্রে </a:t>
            </a:r>
            <a:r>
              <a:rPr lang="en-US" sz="2400" dirty="0" smtClean="0"/>
              <a:t>only </a:t>
            </a:r>
            <a:r>
              <a:rPr lang="bn-IN" sz="2400" dirty="0" smtClean="0"/>
              <a:t>এর পরিবর্তে</a:t>
            </a:r>
            <a:r>
              <a:rPr lang="en-US" sz="2400" dirty="0" smtClean="0"/>
              <a:t> not more than/not less than</a:t>
            </a:r>
            <a:r>
              <a:rPr lang="bn-IN" sz="2400" dirty="0" smtClean="0"/>
              <a:t> বসে।</a:t>
            </a:r>
          </a:p>
          <a:p>
            <a:pPr>
              <a:buClr>
                <a:schemeClr val="tx1"/>
              </a:buClr>
            </a:pPr>
            <a:endParaRPr lang="en-US" sz="1200" dirty="0" smtClean="0"/>
          </a:p>
          <a:p>
            <a:r>
              <a:rPr lang="en-US" sz="2400" dirty="0" smtClean="0"/>
              <a:t>Rule-2: Affirmative Sentence- এ must </a:t>
            </a:r>
            <a:r>
              <a:rPr lang="en-US" sz="2400" dirty="0" err="1" smtClean="0"/>
              <a:t>থাকলে</a:t>
            </a:r>
            <a:r>
              <a:rPr lang="en-US" sz="2400" dirty="0" smtClean="0"/>
              <a:t> Negative </a:t>
            </a:r>
            <a:r>
              <a:rPr lang="en-US" sz="2400" dirty="0" err="1" smtClean="0"/>
              <a:t>করার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সময়</a:t>
            </a:r>
            <a:r>
              <a:rPr lang="en-US" sz="2400" dirty="0" smtClean="0"/>
              <a:t> must </a:t>
            </a:r>
            <a:r>
              <a:rPr lang="en-US" sz="2400" dirty="0" err="1" smtClean="0"/>
              <a:t>এর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পরিবর্তে</a:t>
            </a:r>
            <a:r>
              <a:rPr lang="en-US" sz="2400" dirty="0" smtClean="0"/>
              <a:t> can not but/can not help </a:t>
            </a:r>
            <a:r>
              <a:rPr lang="en-US" sz="2400" dirty="0" err="1" smtClean="0"/>
              <a:t>বসে</a:t>
            </a:r>
            <a:r>
              <a:rPr lang="en-US" sz="2400" dirty="0" smtClean="0"/>
              <a:t>। </a:t>
            </a:r>
            <a:r>
              <a:rPr lang="en-US" sz="2400" dirty="0" err="1" smtClean="0"/>
              <a:t>তবে</a:t>
            </a:r>
            <a:r>
              <a:rPr lang="en-US" sz="2400" dirty="0" smtClean="0"/>
              <a:t> can not help-</a:t>
            </a:r>
            <a:r>
              <a:rPr lang="en-US" sz="2400" dirty="0" err="1" smtClean="0"/>
              <a:t>এর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পরে</a:t>
            </a:r>
            <a:r>
              <a:rPr lang="en-US" sz="2400" dirty="0" smtClean="0"/>
              <a:t> </a:t>
            </a:r>
            <a:r>
              <a:rPr lang="en-US" sz="2400" dirty="0" err="1" smtClean="0"/>
              <a:t>যে</a:t>
            </a:r>
            <a:r>
              <a:rPr lang="en-US" sz="2400" dirty="0" smtClean="0"/>
              <a:t>  verb </a:t>
            </a:r>
            <a:r>
              <a:rPr lang="en-US" sz="2400" dirty="0" err="1" smtClean="0"/>
              <a:t>থাকে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উক্ত</a:t>
            </a:r>
            <a:r>
              <a:rPr lang="en-US" sz="2400" dirty="0" smtClean="0"/>
              <a:t> verb </a:t>
            </a:r>
            <a:r>
              <a:rPr lang="en-US" sz="2400" dirty="0" err="1" smtClean="0"/>
              <a:t>এর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সাথে</a:t>
            </a:r>
            <a:r>
              <a:rPr lang="en-US" sz="2400" dirty="0" smtClean="0"/>
              <a:t> </a:t>
            </a:r>
            <a:r>
              <a:rPr lang="en-US" sz="2400" dirty="0" err="1" smtClean="0"/>
              <a:t>ing</a:t>
            </a:r>
            <a:r>
              <a:rPr lang="en-US" sz="2400" dirty="0" smtClean="0"/>
              <a:t>  </a:t>
            </a:r>
            <a:r>
              <a:rPr lang="en-US" sz="2400" dirty="0" err="1" smtClean="0"/>
              <a:t>যোগ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হয়</a:t>
            </a:r>
            <a:r>
              <a:rPr lang="en-US" sz="2400" dirty="0" smtClean="0"/>
              <a:t>।</a:t>
            </a:r>
          </a:p>
          <a:p>
            <a:r>
              <a:rPr lang="en-US" sz="2400" dirty="0" smtClean="0"/>
              <a:t>1. You </a:t>
            </a:r>
            <a:r>
              <a:rPr lang="en-US" sz="2400" dirty="0" smtClean="0">
                <a:solidFill>
                  <a:srgbClr val="FF0000"/>
                </a:solidFill>
              </a:rPr>
              <a:t>must </a:t>
            </a:r>
            <a:r>
              <a:rPr lang="en-US" sz="2400" dirty="0" smtClean="0"/>
              <a:t>obey your parents.</a:t>
            </a:r>
          </a:p>
          <a:p>
            <a:r>
              <a:rPr lang="en-US" sz="2400" dirty="0" smtClean="0"/>
              <a:t>    You </a:t>
            </a:r>
            <a:r>
              <a:rPr lang="en-US" sz="2400" dirty="0" smtClean="0">
                <a:solidFill>
                  <a:srgbClr val="FF0000"/>
                </a:solidFill>
              </a:rPr>
              <a:t>can not</a:t>
            </a:r>
            <a:r>
              <a:rPr lang="bn-IN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but </a:t>
            </a:r>
            <a:r>
              <a:rPr lang="en-US" sz="2400" dirty="0" smtClean="0"/>
              <a:t>obey/</a:t>
            </a:r>
            <a:r>
              <a:rPr lang="en-US" sz="2400" dirty="0" smtClean="0">
                <a:solidFill>
                  <a:srgbClr val="FF0000"/>
                </a:solidFill>
              </a:rPr>
              <a:t>can not help obeying </a:t>
            </a:r>
            <a:r>
              <a:rPr lang="en-US" sz="2400" dirty="0" smtClean="0"/>
              <a:t>your parents.</a:t>
            </a:r>
          </a:p>
        </p:txBody>
      </p:sp>
    </p:spTree>
    <p:extLst>
      <p:ext uri="{BB962C8B-B14F-4D97-AF65-F5344CB8AC3E}">
        <p14:creationId xmlns:p14="http://schemas.microsoft.com/office/powerpoint/2010/main" val="379066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4909" y="556250"/>
            <a:ext cx="1124989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Rule-3. </a:t>
            </a:r>
            <a:r>
              <a:rPr lang="en-US" sz="2400" dirty="0"/>
              <a:t>As soon </a:t>
            </a:r>
            <a:r>
              <a:rPr lang="en-US" sz="2400" dirty="0" smtClean="0"/>
              <a:t>as- </a:t>
            </a:r>
            <a:r>
              <a:rPr lang="en-US" sz="2400" dirty="0" err="1" smtClean="0"/>
              <a:t>কে</a:t>
            </a:r>
            <a:r>
              <a:rPr lang="en-US" sz="2400" dirty="0" smtClean="0"/>
              <a:t> Negative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হলে</a:t>
            </a:r>
            <a:r>
              <a:rPr lang="en-US" sz="2400" dirty="0"/>
              <a:t> as soon as </a:t>
            </a:r>
            <a:r>
              <a:rPr lang="en-US" sz="2400" dirty="0" err="1" smtClean="0"/>
              <a:t>এর</a:t>
            </a:r>
            <a:r>
              <a:rPr lang="en-US" sz="2400" dirty="0" smtClean="0"/>
              <a:t> </a:t>
            </a:r>
            <a:r>
              <a:rPr lang="en-US" sz="2400" dirty="0" err="1" smtClean="0"/>
              <a:t>জায়গায়</a:t>
            </a:r>
            <a:r>
              <a:rPr lang="en-US" sz="2400" dirty="0" smtClean="0"/>
              <a:t>  </a:t>
            </a:r>
            <a:r>
              <a:rPr lang="en-US" sz="2400" dirty="0"/>
              <a:t>No sooner had </a:t>
            </a:r>
            <a:r>
              <a:rPr lang="en-US" sz="2400" dirty="0" smtClean="0"/>
              <a:t>+  + </a:t>
            </a:r>
            <a:r>
              <a:rPr lang="en-US" sz="2400" dirty="0" err="1" smtClean="0"/>
              <a:t>সে</a:t>
            </a:r>
            <a:r>
              <a:rPr lang="en-US" sz="2400" dirty="0" smtClean="0"/>
              <a:t> </a:t>
            </a:r>
            <a:r>
              <a:rPr lang="en-US" sz="2400" dirty="0" err="1" smtClean="0"/>
              <a:t>বা</a:t>
            </a:r>
            <a:r>
              <a:rPr lang="bn-IN" sz="2400" dirty="0" smtClean="0"/>
              <a:t>ক্যের মূল ক্রিয়া বা এর </a:t>
            </a:r>
            <a:r>
              <a:rPr lang="en-US" sz="2400" dirty="0" smtClean="0"/>
              <a:t> </a:t>
            </a:r>
            <a:r>
              <a:rPr lang="en-US" sz="2400" dirty="0"/>
              <a:t>Past </a:t>
            </a:r>
            <a:r>
              <a:rPr lang="en-US" sz="2400" dirty="0" smtClean="0"/>
              <a:t>participle</a:t>
            </a:r>
            <a:r>
              <a:rPr lang="bn-IN" sz="2400" dirty="0" smtClean="0"/>
              <a:t> + সে বাক্যের বাকি অংশ +</a:t>
            </a:r>
            <a:r>
              <a:rPr lang="en-US" sz="2400" dirty="0" smtClean="0"/>
              <a:t> than</a:t>
            </a:r>
            <a:r>
              <a:rPr lang="bn-IN" sz="2400" dirty="0" smtClean="0"/>
              <a:t> বসে </a:t>
            </a:r>
            <a:r>
              <a:rPr lang="en-US" sz="2400" dirty="0" smtClean="0"/>
              <a:t>+</a:t>
            </a:r>
            <a:r>
              <a:rPr lang="bn-IN" sz="2400" dirty="0" smtClean="0"/>
              <a:t> দ্বিতীয় বাক্য বসে।</a:t>
            </a:r>
          </a:p>
          <a:p>
            <a:r>
              <a:rPr lang="en-US" sz="2400" dirty="0" smtClean="0"/>
              <a:t>1</a:t>
            </a:r>
            <a:r>
              <a:rPr lang="en-US" sz="2400" dirty="0"/>
              <a:t>. </a:t>
            </a:r>
            <a:r>
              <a:rPr lang="en-US" sz="2400" dirty="0">
                <a:solidFill>
                  <a:srgbClr val="FF0000"/>
                </a:solidFill>
              </a:rPr>
              <a:t>As soon as </a:t>
            </a:r>
            <a:r>
              <a:rPr lang="en-US" sz="2400" dirty="0"/>
              <a:t>I entered the </a:t>
            </a:r>
            <a:r>
              <a:rPr lang="en-US" sz="2400" dirty="0" smtClean="0"/>
              <a:t>room, </a:t>
            </a:r>
            <a:r>
              <a:rPr lang="en-US" sz="2400" dirty="0"/>
              <a:t>the students stood up.</a:t>
            </a:r>
          </a:p>
          <a:p>
            <a:r>
              <a:rPr lang="en-US" sz="2400" dirty="0"/>
              <a:t>   </a:t>
            </a:r>
            <a:r>
              <a:rPr lang="en-US" sz="2400" dirty="0">
                <a:solidFill>
                  <a:srgbClr val="FF0000"/>
                </a:solidFill>
              </a:rPr>
              <a:t>No sooner had </a:t>
            </a:r>
            <a:r>
              <a:rPr lang="en-US" sz="2400" dirty="0"/>
              <a:t>I entered the </a:t>
            </a:r>
            <a:r>
              <a:rPr lang="en-US" sz="2400" dirty="0" smtClean="0"/>
              <a:t>room </a:t>
            </a:r>
            <a:r>
              <a:rPr lang="en-US" sz="2400" dirty="0" smtClean="0">
                <a:solidFill>
                  <a:srgbClr val="FF0000"/>
                </a:solidFill>
              </a:rPr>
              <a:t>than</a:t>
            </a:r>
            <a:r>
              <a:rPr lang="en-US" sz="2400" dirty="0" smtClean="0"/>
              <a:t> </a:t>
            </a:r>
            <a:r>
              <a:rPr lang="en-US" sz="2400" dirty="0"/>
              <a:t>the students stood up.</a:t>
            </a:r>
            <a:r>
              <a:rPr lang="en-US" sz="2000" dirty="0"/>
              <a:t>	</a:t>
            </a:r>
          </a:p>
          <a:p>
            <a:endParaRPr lang="en-US" sz="1200" dirty="0" smtClean="0"/>
          </a:p>
          <a:p>
            <a:r>
              <a:rPr lang="en-US" sz="2400" dirty="0" smtClean="0"/>
              <a:t>Rule-4. </a:t>
            </a:r>
            <a:r>
              <a:rPr lang="en-US" sz="2400" dirty="0"/>
              <a:t>Superlative </a:t>
            </a:r>
            <a:r>
              <a:rPr lang="en-US" sz="2400" dirty="0" smtClean="0"/>
              <a:t>degree </a:t>
            </a:r>
            <a:r>
              <a:rPr lang="bn-IN" sz="2400" dirty="0" smtClean="0"/>
              <a:t>যুক্ত </a:t>
            </a:r>
            <a:r>
              <a:rPr lang="en-US" sz="2400" dirty="0" err="1" smtClean="0"/>
              <a:t>বা</a:t>
            </a:r>
            <a:r>
              <a:rPr lang="bn-IN" sz="2400" dirty="0" smtClean="0"/>
              <a:t>ক্যকে </a:t>
            </a:r>
            <a:r>
              <a:rPr lang="en-US" sz="2400" dirty="0" smtClean="0"/>
              <a:t>Negative </a:t>
            </a:r>
            <a:r>
              <a:rPr lang="bn-IN" sz="2400" dirty="0" smtClean="0"/>
              <a:t>করতে হলে নিম্নের </a:t>
            </a:r>
            <a:r>
              <a:rPr lang="en-US" sz="2400" dirty="0" smtClean="0"/>
              <a:t>structure-</a:t>
            </a:r>
            <a:r>
              <a:rPr lang="bn-IN" sz="2400" dirty="0" smtClean="0"/>
              <a:t>টি অনুসরণ করতে হয়।</a:t>
            </a:r>
            <a:endParaRPr lang="bn-IN" sz="2400" dirty="0"/>
          </a:p>
          <a:p>
            <a:r>
              <a:rPr lang="en-US" sz="2400" dirty="0" smtClean="0"/>
              <a:t>Structure: No other/very few </a:t>
            </a:r>
            <a:r>
              <a:rPr lang="en-US" sz="2400" dirty="0"/>
              <a:t>+ </a:t>
            </a:r>
            <a:r>
              <a:rPr lang="en-US" sz="2400" dirty="0" smtClean="0"/>
              <a:t>superlative-</a:t>
            </a:r>
            <a:r>
              <a:rPr lang="en-US" sz="2400" dirty="0" err="1" smtClean="0"/>
              <a:t>এর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অংশ</a:t>
            </a:r>
            <a:r>
              <a:rPr lang="en-US" sz="2400" dirty="0" smtClean="0"/>
              <a:t>  </a:t>
            </a:r>
            <a:r>
              <a:rPr lang="en-US" sz="2400" dirty="0"/>
              <a:t>+ verb + </a:t>
            </a:r>
            <a:r>
              <a:rPr lang="en-US" sz="2400" dirty="0" smtClean="0"/>
              <a:t>so/as </a:t>
            </a:r>
            <a:r>
              <a:rPr lang="en-US" sz="2400" dirty="0"/>
              <a:t>+ superlative </a:t>
            </a:r>
            <a:r>
              <a:rPr lang="en-US" sz="2400" dirty="0" smtClean="0"/>
              <a:t>degree-</a:t>
            </a:r>
            <a:r>
              <a:rPr lang="en-US" sz="2400" dirty="0" err="1" smtClean="0"/>
              <a:t>এর</a:t>
            </a:r>
            <a:r>
              <a:rPr lang="en-US" sz="2400" dirty="0" smtClean="0"/>
              <a:t> </a:t>
            </a:r>
            <a:r>
              <a:rPr lang="en-US" sz="2400" dirty="0"/>
              <a:t>positive from + as + </a:t>
            </a:r>
            <a:r>
              <a:rPr lang="en-US" sz="2400" dirty="0" err="1" smtClean="0"/>
              <a:t>প্রদত্ত</a:t>
            </a:r>
            <a:r>
              <a:rPr lang="en-US" sz="2400" dirty="0" smtClean="0"/>
              <a:t>  </a:t>
            </a:r>
            <a:r>
              <a:rPr lang="en-US" sz="2400" dirty="0"/>
              <a:t>sentence </a:t>
            </a:r>
            <a:r>
              <a:rPr lang="en-US" sz="2400" dirty="0" err="1" smtClean="0"/>
              <a:t>এর</a:t>
            </a:r>
            <a:r>
              <a:rPr lang="en-US" sz="2400" dirty="0" smtClean="0"/>
              <a:t> subject.</a:t>
            </a:r>
            <a:endParaRPr lang="en-US" sz="2400" dirty="0"/>
          </a:p>
          <a:p>
            <a:r>
              <a:rPr lang="en-US" sz="2400" dirty="0"/>
              <a:t>1. </a:t>
            </a:r>
            <a:r>
              <a:rPr lang="en-US" sz="2400" dirty="0" err="1" smtClean="0"/>
              <a:t>Shamim</a:t>
            </a:r>
            <a:r>
              <a:rPr lang="en-US" sz="2400" dirty="0" smtClean="0"/>
              <a:t> </a:t>
            </a:r>
            <a:r>
              <a:rPr lang="en-US" sz="2400" dirty="0"/>
              <a:t>is the </a:t>
            </a:r>
            <a:r>
              <a:rPr lang="en-US" sz="2400" dirty="0">
                <a:solidFill>
                  <a:srgbClr val="FF0000"/>
                </a:solidFill>
              </a:rPr>
              <a:t>best</a:t>
            </a:r>
            <a:r>
              <a:rPr lang="en-US" sz="2400" dirty="0"/>
              <a:t> boy in the class.</a:t>
            </a:r>
          </a:p>
          <a:p>
            <a:r>
              <a:rPr lang="en-US" sz="2400" dirty="0"/>
              <a:t>Ans. </a:t>
            </a:r>
            <a:r>
              <a:rPr lang="en-US" sz="2400" dirty="0">
                <a:solidFill>
                  <a:srgbClr val="FF0000"/>
                </a:solidFill>
              </a:rPr>
              <a:t>No </a:t>
            </a:r>
            <a:r>
              <a:rPr lang="en-US" sz="2400" dirty="0" smtClean="0">
                <a:solidFill>
                  <a:srgbClr val="FF0000"/>
                </a:solidFill>
              </a:rPr>
              <a:t>other/very few </a:t>
            </a:r>
            <a:r>
              <a:rPr lang="en-US" sz="2400" dirty="0"/>
              <a:t>boy in the class is </a:t>
            </a:r>
            <a:r>
              <a:rPr lang="en-US" sz="2400" dirty="0">
                <a:solidFill>
                  <a:srgbClr val="FF0000"/>
                </a:solidFill>
              </a:rPr>
              <a:t>so </a:t>
            </a:r>
            <a:r>
              <a:rPr lang="en-US" sz="2400" dirty="0"/>
              <a:t>good </a:t>
            </a:r>
            <a:r>
              <a:rPr lang="en-US" sz="2400" dirty="0">
                <a:solidFill>
                  <a:srgbClr val="FF0000"/>
                </a:solidFill>
              </a:rPr>
              <a:t>as</a:t>
            </a:r>
            <a:r>
              <a:rPr lang="en-US" sz="2400" dirty="0"/>
              <a:t> </a:t>
            </a:r>
            <a:r>
              <a:rPr lang="en-US" sz="2400" dirty="0" err="1" smtClean="0"/>
              <a:t>Shamim</a:t>
            </a:r>
            <a:r>
              <a:rPr lang="en-US" sz="2400" dirty="0" smtClean="0"/>
              <a:t>.</a:t>
            </a:r>
          </a:p>
          <a:p>
            <a:endParaRPr lang="en-US" sz="1200" dirty="0" smtClean="0"/>
          </a:p>
          <a:p>
            <a:r>
              <a:rPr lang="en-US" sz="2400" dirty="0" smtClean="0"/>
              <a:t>Rule-5. </a:t>
            </a:r>
            <a:r>
              <a:rPr lang="en-US" sz="2400" dirty="0"/>
              <a:t>Affirmative </a:t>
            </a:r>
            <a:r>
              <a:rPr lang="en-US" sz="2400" dirty="0" smtClean="0"/>
              <a:t>sentence-</a:t>
            </a:r>
            <a:r>
              <a:rPr lang="en-US" sz="2400" dirty="0" err="1" smtClean="0"/>
              <a:t>কে</a:t>
            </a:r>
            <a:r>
              <a:rPr lang="en-US" sz="2400" dirty="0" smtClean="0"/>
              <a:t> Negative-এ </a:t>
            </a:r>
            <a:r>
              <a:rPr lang="en-US" sz="2400" dirty="0" err="1" smtClean="0"/>
              <a:t>রুপান্তরের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সময়</a:t>
            </a:r>
            <a:r>
              <a:rPr lang="en-US" sz="2400" dirty="0" smtClean="0"/>
              <a:t> </a:t>
            </a:r>
            <a:r>
              <a:rPr lang="en-US" sz="2400" dirty="0" err="1" smtClean="0"/>
              <a:t>উক্ত</a:t>
            </a:r>
            <a:r>
              <a:rPr lang="en-US" sz="2400" dirty="0" smtClean="0"/>
              <a:t>  sentence </a:t>
            </a:r>
            <a:r>
              <a:rPr lang="en-US" sz="2400" dirty="0" err="1" smtClean="0"/>
              <a:t>এর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মধ</a:t>
            </a:r>
            <a:r>
              <a:rPr lang="bn-IN" sz="2400" dirty="0" smtClean="0"/>
              <a:t>্যে অবস্থিত </a:t>
            </a:r>
            <a:r>
              <a:rPr lang="en-US" sz="2400" dirty="0" smtClean="0"/>
              <a:t> Affirmative</a:t>
            </a:r>
            <a:r>
              <a:rPr lang="bn-IN" sz="2400" dirty="0" smtClean="0"/>
              <a:t> শব্দটির বিপরীত শব্দটি বসে।</a:t>
            </a:r>
            <a:endParaRPr lang="en-US" sz="2400" dirty="0"/>
          </a:p>
          <a:p>
            <a:r>
              <a:rPr lang="en-US" sz="2400" dirty="0"/>
              <a:t>2. He </a:t>
            </a:r>
            <a:r>
              <a:rPr lang="en-US" sz="2400" dirty="0">
                <a:solidFill>
                  <a:srgbClr val="FF0000"/>
                </a:solidFill>
              </a:rPr>
              <a:t>is </a:t>
            </a:r>
            <a:r>
              <a:rPr lang="en-US" sz="2400" dirty="0"/>
              <a:t>good player.</a:t>
            </a:r>
          </a:p>
          <a:p>
            <a:r>
              <a:rPr lang="en-US" sz="2400" dirty="0"/>
              <a:t>Ans. He </a:t>
            </a:r>
            <a:r>
              <a:rPr lang="en-US" sz="2400" dirty="0">
                <a:solidFill>
                  <a:srgbClr val="FF0000"/>
                </a:solidFill>
              </a:rPr>
              <a:t>is not </a:t>
            </a:r>
            <a:r>
              <a:rPr lang="en-US" sz="2400" dirty="0"/>
              <a:t>a </a:t>
            </a:r>
            <a:r>
              <a:rPr lang="en-US" sz="2400" dirty="0">
                <a:solidFill>
                  <a:srgbClr val="FF0000"/>
                </a:solidFill>
              </a:rPr>
              <a:t>bad </a:t>
            </a:r>
            <a:r>
              <a:rPr lang="en-US" sz="2400" dirty="0"/>
              <a:t>player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166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3332" y="174305"/>
            <a:ext cx="11245755" cy="660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I am only twenty.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: I am not more than twenty.</a:t>
            </a:r>
            <a:endParaRPr lang="en-US" sz="1000" dirty="0" smtClean="0"/>
          </a:p>
          <a:p>
            <a:endParaRPr lang="en-US" sz="800" dirty="0" smtClean="0"/>
          </a:p>
          <a:p>
            <a:r>
              <a:rPr lang="en-US" sz="2400" dirty="0" smtClean="0"/>
              <a:t>2. You must finish the work.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: You can not but finish the work.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: You can not help finishing the work.</a:t>
            </a:r>
            <a:endParaRPr lang="en-US" sz="1000" dirty="0"/>
          </a:p>
          <a:p>
            <a:endParaRPr lang="en-US" sz="800" dirty="0" smtClean="0"/>
          </a:p>
          <a:p>
            <a:r>
              <a:rPr lang="en-US" sz="2400" dirty="0" smtClean="0"/>
              <a:t>3. As soon as the train left the station, We reached. 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: No sooner had  the train left the station than we reached.</a:t>
            </a:r>
            <a:endParaRPr lang="en-US" sz="1000" dirty="0"/>
          </a:p>
          <a:p>
            <a:endParaRPr lang="en-US" sz="800" dirty="0" smtClean="0"/>
          </a:p>
          <a:p>
            <a:r>
              <a:rPr lang="en-US" sz="2400" dirty="0" smtClean="0"/>
              <a:t>4. Actually he was happy there.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: Actually he was not unhappy there.</a:t>
            </a:r>
            <a:endParaRPr lang="en-US" sz="1000" dirty="0"/>
          </a:p>
          <a:p>
            <a:endParaRPr lang="en-US" sz="800" dirty="0" smtClean="0"/>
          </a:p>
          <a:p>
            <a:r>
              <a:rPr lang="en-US" sz="2400" dirty="0" smtClean="0"/>
              <a:t>5. </a:t>
            </a:r>
            <a:r>
              <a:rPr lang="en-US" sz="2400" dirty="0" err="1" smtClean="0"/>
              <a:t>Rini</a:t>
            </a:r>
            <a:r>
              <a:rPr lang="en-US" sz="2400" dirty="0" smtClean="0"/>
              <a:t> is the tallest girl in our school.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: No other girl in our school is as tall as </a:t>
            </a:r>
            <a:r>
              <a:rPr lang="en-US" sz="2400" dirty="0" err="1" smtClean="0"/>
              <a:t>Rini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: Very few girl in our school is as tall as </a:t>
            </a:r>
            <a:r>
              <a:rPr lang="en-US" sz="2400" dirty="0" err="1" smtClean="0"/>
              <a:t>Rini</a:t>
            </a:r>
            <a:r>
              <a:rPr lang="en-US" sz="2400" dirty="0" smtClean="0"/>
              <a:t>.</a:t>
            </a:r>
          </a:p>
          <a:p>
            <a:endParaRPr lang="en-US" sz="800" dirty="0" smtClean="0"/>
          </a:p>
          <a:p>
            <a:r>
              <a:rPr lang="en-US" sz="2400" dirty="0" smtClean="0"/>
              <a:t>6. Only he goes there.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: None but he goes there.</a:t>
            </a:r>
            <a:endParaRPr lang="en-US" dirty="0"/>
          </a:p>
        </p:txBody>
      </p:sp>
      <p:pic>
        <p:nvPicPr>
          <p:cNvPr id="3" name="Picture 2" descr="E:\New Accounting -9\hfjfgjghjkghkjhkljotyi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60332" y="563968"/>
            <a:ext cx="3382043" cy="25629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4218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072" y="1446027"/>
            <a:ext cx="7675418" cy="32944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22617" y="382971"/>
            <a:ext cx="4114801" cy="92333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 Work</a:t>
            </a:r>
            <a:endParaRPr lang="en-US" sz="5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404" y="4892873"/>
            <a:ext cx="1130034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4400" dirty="0" smtClean="0">
                <a:solidFill>
                  <a:srgbClr val="0070C0"/>
                </a:solidFill>
              </a:rPr>
              <a:t> Everybody follow this rule of your books &amp; You will write 5 sentence of 5 rules next class. </a:t>
            </a:r>
            <a:endParaRPr lang="en-US" sz="4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28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366" y="443345"/>
            <a:ext cx="9452112" cy="5749223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785260" y="4076080"/>
            <a:ext cx="10648666" cy="196016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 You Everybody.</a:t>
            </a:r>
            <a:endParaRPr lang="en-US" sz="8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328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3609" y="408396"/>
            <a:ext cx="11313994" cy="258532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Rule-6. Always</a:t>
            </a:r>
            <a:r>
              <a:rPr lang="bn-IN" sz="2400" dirty="0"/>
              <a:t> যুক্ত</a:t>
            </a:r>
            <a:r>
              <a:rPr lang="en-US" sz="2400" dirty="0"/>
              <a:t> </a:t>
            </a:r>
            <a:r>
              <a:rPr lang="en-US" sz="2400" dirty="0" err="1"/>
              <a:t>Afframative</a:t>
            </a:r>
            <a:r>
              <a:rPr lang="en-US" sz="2400" dirty="0"/>
              <a:t> sentence-</a:t>
            </a:r>
            <a:r>
              <a:rPr lang="bn-IN" sz="2400" dirty="0"/>
              <a:t> কে </a:t>
            </a:r>
            <a:r>
              <a:rPr lang="en-US" sz="2400" dirty="0"/>
              <a:t>Negative </a:t>
            </a:r>
            <a:r>
              <a:rPr lang="bn-IN" sz="2400" dirty="0"/>
              <a:t>করতে হলে </a:t>
            </a:r>
            <a:r>
              <a:rPr lang="en-US" sz="2400" dirty="0"/>
              <a:t>always-</a:t>
            </a:r>
            <a:r>
              <a:rPr lang="bn-IN" sz="2400" dirty="0"/>
              <a:t> এর পরিবর্তে </a:t>
            </a:r>
            <a:r>
              <a:rPr lang="en-US" sz="2400" dirty="0"/>
              <a:t>never </a:t>
            </a:r>
            <a:r>
              <a:rPr lang="bn-IN" sz="2400" dirty="0"/>
              <a:t>বসে এবং</a:t>
            </a:r>
            <a:r>
              <a:rPr lang="en-US" sz="2400" dirty="0"/>
              <a:t> affirmative</a:t>
            </a:r>
            <a:r>
              <a:rPr lang="bn-IN" sz="2400" dirty="0"/>
              <a:t> শব্দটির বিপরীত শব্দ বসে।</a:t>
            </a:r>
            <a:endParaRPr lang="en-US" sz="2400" dirty="0"/>
          </a:p>
          <a:p>
            <a:r>
              <a:rPr lang="en-US" sz="2400" dirty="0"/>
              <a:t>1. Always speak the truth.</a:t>
            </a:r>
          </a:p>
          <a:p>
            <a:r>
              <a:rPr lang="en-US" sz="2400" dirty="0"/>
              <a:t>Ans. Never tell a lie.</a:t>
            </a:r>
          </a:p>
          <a:p>
            <a:r>
              <a:rPr lang="en-US" sz="2400" dirty="0"/>
              <a:t>2. Travelling is always interesting.</a:t>
            </a:r>
          </a:p>
          <a:p>
            <a:r>
              <a:rPr lang="en-US" sz="2400" dirty="0"/>
              <a:t>Ans. Travelling is never boring.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3609" y="3138571"/>
            <a:ext cx="11313994" cy="332398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Rule-7. Too…..to </a:t>
            </a:r>
            <a:r>
              <a:rPr lang="en-US" sz="2400" dirty="0" err="1"/>
              <a:t>যুক্ত</a:t>
            </a:r>
            <a:r>
              <a:rPr lang="en-US" sz="2400" dirty="0"/>
              <a:t> affirmative sentence-</a:t>
            </a:r>
            <a:r>
              <a:rPr lang="en-US" sz="2400" dirty="0" err="1"/>
              <a:t>কে</a:t>
            </a:r>
            <a:r>
              <a:rPr lang="en-US" sz="2400" dirty="0"/>
              <a:t> negative </a:t>
            </a:r>
            <a:r>
              <a:rPr lang="en-US" sz="2400" dirty="0" err="1"/>
              <a:t>করতে</a:t>
            </a:r>
            <a:r>
              <a:rPr lang="en-US" sz="2400" dirty="0"/>
              <a:t> </a:t>
            </a:r>
            <a:r>
              <a:rPr lang="en-US" sz="2400" dirty="0" err="1"/>
              <a:t>হলে</a:t>
            </a:r>
            <a:r>
              <a:rPr lang="en-US" sz="2400" dirty="0"/>
              <a:t> (</a:t>
            </a:r>
            <a:r>
              <a:rPr lang="en-US" sz="2400" dirty="0" err="1"/>
              <a:t>i</a:t>
            </a:r>
            <a:r>
              <a:rPr lang="en-US" sz="2400" dirty="0"/>
              <a:t>) </a:t>
            </a:r>
            <a:r>
              <a:rPr lang="en-US" sz="2400" dirty="0" err="1"/>
              <a:t>প্রদত্ত</a:t>
            </a:r>
            <a:r>
              <a:rPr lang="en-US" sz="2400" dirty="0"/>
              <a:t> Sentence-</a:t>
            </a:r>
            <a:r>
              <a:rPr lang="en-US" sz="2400" dirty="0" err="1"/>
              <a:t>এর</a:t>
            </a:r>
            <a:r>
              <a:rPr lang="en-US" sz="2400" dirty="0"/>
              <a:t> subject + verb </a:t>
            </a:r>
            <a:r>
              <a:rPr lang="en-US" sz="2400" dirty="0" err="1"/>
              <a:t>বসে</a:t>
            </a:r>
            <a:r>
              <a:rPr lang="en-US" sz="2400" dirty="0"/>
              <a:t> + (ii) too </a:t>
            </a:r>
            <a:r>
              <a:rPr lang="en-US" sz="2400" dirty="0" err="1"/>
              <a:t>এর</a:t>
            </a:r>
            <a:r>
              <a:rPr lang="en-US" sz="2400" dirty="0"/>
              <a:t> </a:t>
            </a:r>
            <a:r>
              <a:rPr lang="en-US" sz="2400" dirty="0" err="1"/>
              <a:t>পরিবর্তে</a:t>
            </a:r>
            <a:r>
              <a:rPr lang="en-US" sz="2400" dirty="0"/>
              <a:t> ঐ </a:t>
            </a:r>
            <a:r>
              <a:rPr lang="en-US" sz="2400" dirty="0" err="1"/>
              <a:t>জায়গায়</a:t>
            </a:r>
            <a:r>
              <a:rPr lang="en-US" sz="2400" dirty="0"/>
              <a:t> so </a:t>
            </a:r>
            <a:r>
              <a:rPr lang="en-US" sz="2400" dirty="0" err="1"/>
              <a:t>বসে</a:t>
            </a:r>
            <a:r>
              <a:rPr lang="en-US" sz="2400" dirty="0"/>
              <a:t> + (iii) too </a:t>
            </a:r>
            <a:r>
              <a:rPr lang="en-US" sz="2400" dirty="0" err="1"/>
              <a:t>এর</a:t>
            </a:r>
            <a:r>
              <a:rPr lang="en-US" sz="2400" dirty="0"/>
              <a:t> </a:t>
            </a:r>
            <a:r>
              <a:rPr lang="en-US" sz="2400" dirty="0" err="1"/>
              <a:t>পরের</a:t>
            </a:r>
            <a:r>
              <a:rPr lang="en-US" sz="2400" dirty="0"/>
              <a:t> adjective/adverb </a:t>
            </a:r>
            <a:r>
              <a:rPr lang="en-US" sz="2400" dirty="0" err="1"/>
              <a:t>বসে</a:t>
            </a:r>
            <a:r>
              <a:rPr lang="en-US" sz="2400" dirty="0"/>
              <a:t> + that  </a:t>
            </a:r>
            <a:r>
              <a:rPr lang="en-US" sz="2400" dirty="0" err="1"/>
              <a:t>বসে</a:t>
            </a:r>
            <a:r>
              <a:rPr lang="en-US" sz="2400" dirty="0"/>
              <a:t> + (v)  </a:t>
            </a:r>
            <a:r>
              <a:rPr lang="en-US" sz="2400" dirty="0" err="1"/>
              <a:t>প্রথম</a:t>
            </a:r>
            <a:r>
              <a:rPr lang="en-US" sz="2400" dirty="0"/>
              <a:t> subject </a:t>
            </a:r>
            <a:r>
              <a:rPr lang="en-US" sz="2400" dirty="0" err="1"/>
              <a:t>আবার</a:t>
            </a:r>
            <a:r>
              <a:rPr lang="en-US" sz="2400" dirty="0"/>
              <a:t> </a:t>
            </a:r>
            <a:r>
              <a:rPr lang="en-US" sz="2400" dirty="0" err="1"/>
              <a:t>বসে</a:t>
            </a:r>
            <a:r>
              <a:rPr lang="en-US" sz="2400" dirty="0"/>
              <a:t> + (vi) </a:t>
            </a:r>
            <a:r>
              <a:rPr lang="en-US" sz="2400" dirty="0" err="1"/>
              <a:t>অনুযায়ী</a:t>
            </a:r>
            <a:r>
              <a:rPr lang="en-US" sz="2400" dirty="0"/>
              <a:t> can not/could not </a:t>
            </a:r>
            <a:r>
              <a:rPr lang="en-US" sz="2400" dirty="0" err="1"/>
              <a:t>বসে</a:t>
            </a:r>
            <a:r>
              <a:rPr lang="en-US" sz="2400" dirty="0"/>
              <a:t> + (vii) </a:t>
            </a:r>
            <a:r>
              <a:rPr lang="en-US" sz="2400" dirty="0" err="1"/>
              <a:t>প্রদত্ত</a:t>
            </a:r>
            <a:r>
              <a:rPr lang="en-US" sz="2400" dirty="0"/>
              <a:t>  to </a:t>
            </a:r>
            <a:r>
              <a:rPr lang="en-US" sz="2400" dirty="0" err="1"/>
              <a:t>এর</a:t>
            </a:r>
            <a:r>
              <a:rPr lang="en-US" sz="2400" dirty="0"/>
              <a:t> </a:t>
            </a:r>
            <a:r>
              <a:rPr lang="en-US" sz="2400" dirty="0" err="1"/>
              <a:t>পরের</a:t>
            </a:r>
            <a:r>
              <a:rPr lang="en-US" sz="2400" dirty="0"/>
              <a:t> </a:t>
            </a:r>
            <a:r>
              <a:rPr lang="en-US" sz="2400" dirty="0" err="1"/>
              <a:t>অংশ</a:t>
            </a:r>
            <a:r>
              <a:rPr lang="en-US" sz="2400" dirty="0"/>
              <a:t> </a:t>
            </a:r>
            <a:r>
              <a:rPr lang="en-US" sz="2400" dirty="0" err="1"/>
              <a:t>বসে</a:t>
            </a:r>
            <a:r>
              <a:rPr lang="en-US" sz="2400" dirty="0"/>
              <a:t>।</a:t>
            </a:r>
          </a:p>
          <a:p>
            <a:r>
              <a:rPr lang="en-US" sz="2400" dirty="0"/>
              <a:t>1. He is too weak to go.</a:t>
            </a:r>
          </a:p>
          <a:p>
            <a:r>
              <a:rPr lang="en-US" sz="2400" dirty="0"/>
              <a:t>Ans. He is so weak that he can not go.</a:t>
            </a:r>
          </a:p>
          <a:p>
            <a:r>
              <a:rPr lang="en-US" sz="2400" dirty="0"/>
              <a:t>2. Della was too poor to buy a chain.</a:t>
            </a:r>
          </a:p>
          <a:p>
            <a:r>
              <a:rPr lang="en-US" sz="2400" dirty="0"/>
              <a:t>Ans. Della was so poor that she could not buy a chain.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39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00503"/>
            <a:ext cx="11333018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8. Both …….. And/and affirmative Sentence </a:t>
            </a:r>
            <a:r>
              <a:rPr lang="en-US" sz="2400" dirty="0" err="1" smtClean="0"/>
              <a:t>কে</a:t>
            </a:r>
            <a:r>
              <a:rPr lang="en-US" sz="2400" dirty="0" smtClean="0"/>
              <a:t> negative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হলে</a:t>
            </a:r>
            <a:r>
              <a:rPr lang="en-US" sz="2400" dirty="0" smtClean="0"/>
              <a:t> not only ………. But also</a:t>
            </a:r>
            <a:r>
              <a:rPr lang="bn-IN" sz="2400" dirty="0" smtClean="0"/>
              <a:t> ব্যবহার করতে হয়। যেমন-</a:t>
            </a:r>
            <a:endParaRPr lang="en-US" sz="2400" dirty="0" smtClean="0"/>
          </a:p>
          <a:p>
            <a:r>
              <a:rPr lang="en-US" sz="2400" dirty="0" smtClean="0"/>
              <a:t>1. </a:t>
            </a:r>
            <a:r>
              <a:rPr lang="en-US" sz="2400" dirty="0" err="1" smtClean="0"/>
              <a:t>Saheen</a:t>
            </a:r>
            <a:r>
              <a:rPr lang="en-US" sz="2400" dirty="0" smtClean="0"/>
              <a:t> is both intelligent and honest.</a:t>
            </a:r>
          </a:p>
          <a:p>
            <a:r>
              <a:rPr lang="en-US" sz="2400" dirty="0" err="1" smtClean="0"/>
              <a:t>Saheen</a:t>
            </a:r>
            <a:r>
              <a:rPr lang="en-US" sz="2400" dirty="0" smtClean="0"/>
              <a:t> in not only intelligent but also honest.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662767"/>
            <a:ext cx="11333018" cy="323165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Rule-</a:t>
            </a:r>
            <a:r>
              <a:rPr lang="bn-IN" sz="2400" dirty="0"/>
              <a:t>9</a:t>
            </a:r>
            <a:r>
              <a:rPr lang="en-US" sz="2400" dirty="0" smtClean="0"/>
              <a:t>. Every</a:t>
            </a:r>
            <a:r>
              <a:rPr lang="bn-IN" sz="2400" dirty="0" smtClean="0"/>
              <a:t> যুক্ত </a:t>
            </a:r>
            <a:r>
              <a:rPr lang="en-US" sz="2400" dirty="0" smtClean="0"/>
              <a:t> </a:t>
            </a:r>
            <a:r>
              <a:rPr lang="en-US" sz="2400" dirty="0" err="1"/>
              <a:t>Affarimative</a:t>
            </a:r>
            <a:r>
              <a:rPr lang="en-US" sz="2400" dirty="0"/>
              <a:t> </a:t>
            </a:r>
            <a:r>
              <a:rPr lang="en-US" sz="2400" dirty="0" smtClean="0"/>
              <a:t>sentence-</a:t>
            </a:r>
            <a:r>
              <a:rPr lang="bn-IN" sz="2400" dirty="0" smtClean="0"/>
              <a:t>কে</a:t>
            </a:r>
            <a:r>
              <a:rPr lang="en-US" sz="2400" dirty="0" smtClean="0"/>
              <a:t> </a:t>
            </a:r>
            <a:r>
              <a:rPr lang="en-US" sz="2400" dirty="0"/>
              <a:t>Negative </a:t>
            </a:r>
            <a:r>
              <a:rPr lang="bn-IN" sz="2400" dirty="0" smtClean="0"/>
              <a:t>করত হলে </a:t>
            </a:r>
            <a:r>
              <a:rPr lang="en-US" sz="2400" dirty="0" smtClean="0"/>
              <a:t>There </a:t>
            </a:r>
            <a:r>
              <a:rPr lang="en-US" sz="2400" dirty="0"/>
              <a:t>is no + </a:t>
            </a:r>
            <a:r>
              <a:rPr lang="en-US" sz="2400" dirty="0" smtClean="0"/>
              <a:t>Every</a:t>
            </a:r>
            <a:r>
              <a:rPr lang="bn-IN" sz="2400" dirty="0" smtClean="0"/>
              <a:t> এর পরের শব্দটি বসে</a:t>
            </a:r>
            <a:r>
              <a:rPr lang="en-US" sz="2400" dirty="0" smtClean="0"/>
              <a:t> </a:t>
            </a:r>
            <a:r>
              <a:rPr lang="en-US" sz="2400" dirty="0"/>
              <a:t>+ But </a:t>
            </a:r>
            <a:r>
              <a:rPr lang="bn-IN" sz="2400" dirty="0" smtClean="0"/>
              <a:t> বসে </a:t>
            </a:r>
            <a:r>
              <a:rPr lang="en-US" sz="2400" dirty="0" smtClean="0"/>
              <a:t>+ </a:t>
            </a:r>
            <a:r>
              <a:rPr lang="bn-IN" sz="2400" dirty="0" smtClean="0"/>
              <a:t>প্রদত্ত </a:t>
            </a:r>
            <a:r>
              <a:rPr lang="en-US" sz="2400" dirty="0" smtClean="0"/>
              <a:t>sentence</a:t>
            </a:r>
            <a:r>
              <a:rPr lang="bn-IN" sz="2400" dirty="0" smtClean="0"/>
              <a:t> এর বাকি অংশ বসে।</a:t>
            </a:r>
            <a:endParaRPr lang="en-US" sz="2400" dirty="0"/>
          </a:p>
          <a:p>
            <a:r>
              <a:rPr lang="en-US" sz="2400" dirty="0"/>
              <a:t>2. Everyone hates a liar.</a:t>
            </a:r>
          </a:p>
          <a:p>
            <a:r>
              <a:rPr lang="en-US" sz="2400" dirty="0"/>
              <a:t>Ans. There is no one but hates a </a:t>
            </a:r>
            <a:r>
              <a:rPr lang="en-US" sz="2400" dirty="0" smtClean="0"/>
              <a:t>liar.</a:t>
            </a:r>
            <a:endParaRPr lang="en-US" sz="2400" dirty="0"/>
          </a:p>
          <a:p>
            <a:endParaRPr lang="en-US" sz="1200" dirty="0"/>
          </a:p>
          <a:p>
            <a:r>
              <a:rPr lang="en-US" sz="2400" dirty="0"/>
              <a:t>Note: </a:t>
            </a:r>
            <a:r>
              <a:rPr lang="en-US" sz="2400" dirty="0" smtClean="0"/>
              <a:t>Every</a:t>
            </a:r>
            <a:r>
              <a:rPr lang="bn-IN" sz="2400" dirty="0" smtClean="0"/>
              <a:t> যুক্ত</a:t>
            </a:r>
            <a:r>
              <a:rPr lang="en-US" sz="2400" dirty="0" smtClean="0"/>
              <a:t> </a:t>
            </a:r>
            <a:r>
              <a:rPr lang="en-US" sz="2400" dirty="0"/>
              <a:t>Affirmative </a:t>
            </a:r>
            <a:r>
              <a:rPr lang="en-US" sz="2400" dirty="0" smtClean="0"/>
              <a:t>Sentence</a:t>
            </a:r>
            <a:r>
              <a:rPr lang="bn-IN" sz="2400" dirty="0" smtClean="0"/>
              <a:t> কে </a:t>
            </a:r>
            <a:r>
              <a:rPr lang="en-US" sz="2400" dirty="0" smtClean="0"/>
              <a:t> negative</a:t>
            </a:r>
            <a:r>
              <a:rPr lang="bn-IN" sz="2400" dirty="0" smtClean="0"/>
              <a:t> করার সময় </a:t>
            </a:r>
            <a:r>
              <a:rPr lang="en-US" sz="2400" dirty="0" smtClean="0"/>
              <a:t> every</a:t>
            </a:r>
            <a:r>
              <a:rPr lang="bn-IN" sz="2400" dirty="0" smtClean="0"/>
              <a:t> এর পরিবর্তে </a:t>
            </a:r>
            <a:r>
              <a:rPr lang="en-US" sz="2400" dirty="0" smtClean="0"/>
              <a:t> no</a:t>
            </a:r>
            <a:r>
              <a:rPr lang="bn-IN" sz="2400" dirty="0" smtClean="0"/>
              <a:t> এবং বাক্যস্থিত  </a:t>
            </a:r>
            <a:r>
              <a:rPr lang="en-US" sz="2400" dirty="0" smtClean="0"/>
              <a:t> </a:t>
            </a:r>
            <a:r>
              <a:rPr lang="en-US" sz="2400" dirty="0"/>
              <a:t>Affirmative </a:t>
            </a:r>
            <a:r>
              <a:rPr lang="bn-IN" sz="2400" dirty="0" smtClean="0"/>
              <a:t>শব্দটির বিপরীত শব্দ বসে।</a:t>
            </a:r>
            <a:endParaRPr lang="en-US" sz="2400" dirty="0"/>
          </a:p>
          <a:p>
            <a:r>
              <a:rPr lang="en-US" sz="2400" dirty="0"/>
              <a:t>1.Every mother loves her child.</a:t>
            </a:r>
          </a:p>
          <a:p>
            <a:r>
              <a:rPr lang="en-US" sz="2400" dirty="0"/>
              <a:t>    </a:t>
            </a:r>
            <a:r>
              <a:rPr lang="en-US" sz="2400" dirty="0" err="1"/>
              <a:t>Ans</a:t>
            </a:r>
            <a:r>
              <a:rPr lang="en-US" sz="2400" dirty="0"/>
              <a:t>: No mother hates her child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540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6256" y="383065"/>
            <a:ext cx="11346253" cy="2862322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10. Affirmative Sentence-</a:t>
            </a:r>
            <a:r>
              <a:rPr lang="bn-IN" sz="2000" dirty="0"/>
              <a:t>টি চিরন্তন সত্য হলে সেটিকে নিচের নিয়মটি ব্যবহার করে </a:t>
            </a:r>
            <a:r>
              <a:rPr lang="en-US" sz="2000" dirty="0"/>
              <a:t>negative</a:t>
            </a:r>
            <a:r>
              <a:rPr lang="bn-IN" sz="2000" dirty="0"/>
              <a:t> করতে হয়।</a:t>
            </a:r>
            <a:endParaRPr lang="en-US" sz="2000" dirty="0"/>
          </a:p>
          <a:p>
            <a:r>
              <a:rPr lang="bn-IN" sz="2000" dirty="0"/>
              <a:t>বাক্যস্থিত সাহায্যকারী </a:t>
            </a:r>
            <a:r>
              <a:rPr lang="en-US" sz="2000" dirty="0"/>
              <a:t>Verb +</a:t>
            </a:r>
            <a:r>
              <a:rPr lang="bn-IN" sz="2000" dirty="0"/>
              <a:t> </a:t>
            </a:r>
            <a:r>
              <a:rPr lang="en-US" sz="2000" dirty="0"/>
              <a:t> not</a:t>
            </a:r>
            <a:r>
              <a:rPr lang="bn-IN" sz="2000" dirty="0"/>
              <a:t> + বাকি অংশ + প্রশ্নবোধক চিহ্ন।</a:t>
            </a:r>
            <a:endParaRPr lang="en-US" sz="2000" dirty="0"/>
          </a:p>
          <a:p>
            <a:r>
              <a:rPr lang="en-US" sz="2000" dirty="0"/>
              <a:t>Sentence</a:t>
            </a:r>
            <a:r>
              <a:rPr lang="bn-IN" sz="2000" dirty="0"/>
              <a:t> এর মধ্যে সাহায্যকারী </a:t>
            </a:r>
            <a:r>
              <a:rPr lang="en-US" sz="2000" dirty="0"/>
              <a:t>verb</a:t>
            </a:r>
            <a:r>
              <a:rPr lang="bn-IN" sz="2000" dirty="0"/>
              <a:t> না থাকলে তার পরিবর্তে উক্ত বাক্যের শুরুতে </a:t>
            </a:r>
            <a:r>
              <a:rPr lang="en-US" sz="2000" dirty="0"/>
              <a:t>Tense</a:t>
            </a:r>
            <a:r>
              <a:rPr lang="bn-IN" sz="2000" dirty="0"/>
              <a:t> ও </a:t>
            </a:r>
            <a:r>
              <a:rPr lang="en-US" sz="2000" dirty="0"/>
              <a:t>Person</a:t>
            </a:r>
            <a:r>
              <a:rPr lang="bn-IN" sz="2000" dirty="0"/>
              <a:t> অনুসারে </a:t>
            </a:r>
            <a:r>
              <a:rPr lang="en-US" sz="2000" dirty="0"/>
              <a:t>Don’t/doesn’t/didn’t + subject + main verb </a:t>
            </a:r>
            <a:r>
              <a:rPr lang="bn-IN" sz="2000" dirty="0"/>
              <a:t>এর </a:t>
            </a:r>
            <a:r>
              <a:rPr lang="en-US" sz="2000" dirty="0"/>
              <a:t>present from</a:t>
            </a:r>
            <a:r>
              <a:rPr lang="bn-IN" sz="2000" dirty="0"/>
              <a:t> + বাকি অংশ + প্রশ্নবোধক চিহ্ন। যেমন</a:t>
            </a:r>
            <a:endParaRPr lang="en-US" sz="2000" dirty="0"/>
          </a:p>
          <a:p>
            <a:r>
              <a:rPr lang="en-US" sz="2000" dirty="0"/>
              <a:t>1. Health is wealth.</a:t>
            </a:r>
          </a:p>
          <a:p>
            <a:r>
              <a:rPr lang="en-US" sz="2000" dirty="0"/>
              <a:t>Ans. Isn’t health wealth?</a:t>
            </a:r>
          </a:p>
          <a:p>
            <a:r>
              <a:rPr lang="en-US" sz="2000" dirty="0"/>
              <a:t>2. The sun sets in the West.</a:t>
            </a:r>
          </a:p>
          <a:p>
            <a:r>
              <a:rPr lang="en-US" sz="2000" dirty="0"/>
              <a:t>Ans. Does not the sun set in the West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16256" y="3452138"/>
            <a:ext cx="11346253" cy="132343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11. Affirmative Sentence</a:t>
            </a:r>
            <a:r>
              <a:rPr lang="bn-IN" sz="2000" dirty="0"/>
              <a:t>-এ </a:t>
            </a:r>
            <a:r>
              <a:rPr lang="en-US" sz="2000" dirty="0"/>
              <a:t>sometimes</a:t>
            </a:r>
            <a:r>
              <a:rPr lang="bn-IN" sz="2000" dirty="0"/>
              <a:t> থাকলে</a:t>
            </a:r>
            <a:r>
              <a:rPr lang="en-US" sz="2000" dirty="0"/>
              <a:t> negative </a:t>
            </a:r>
            <a:r>
              <a:rPr lang="bn-IN" sz="2000" dirty="0"/>
              <a:t> করার সয় </a:t>
            </a:r>
            <a:r>
              <a:rPr lang="en-US" sz="2000" dirty="0"/>
              <a:t>sometimes</a:t>
            </a:r>
            <a:r>
              <a:rPr lang="bn-IN" sz="2000" dirty="0"/>
              <a:t>-এর পরিবর্তে </a:t>
            </a:r>
            <a:r>
              <a:rPr lang="en-US" sz="2000" dirty="0"/>
              <a:t> always</a:t>
            </a:r>
            <a:r>
              <a:rPr lang="bn-IN" sz="2000" dirty="0"/>
              <a:t> এবং তার পূর্বে </a:t>
            </a:r>
            <a:r>
              <a:rPr lang="en-US" sz="2000" dirty="0"/>
              <a:t> not</a:t>
            </a:r>
            <a:r>
              <a:rPr lang="bn-IN" sz="2000" dirty="0"/>
              <a:t> বসে।</a:t>
            </a:r>
            <a:endParaRPr lang="en-US" sz="2000" dirty="0"/>
          </a:p>
          <a:p>
            <a:r>
              <a:rPr lang="en-US" sz="2000" dirty="0"/>
              <a:t>My friend sometimes visits me.</a:t>
            </a:r>
          </a:p>
          <a:p>
            <a:r>
              <a:rPr lang="en-US" sz="2000" dirty="0"/>
              <a:t>Ans. My friend doesn’t always visit me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416256" y="5025277"/>
            <a:ext cx="11346253" cy="132343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Rule-12. As …….. As </a:t>
            </a:r>
            <a:r>
              <a:rPr lang="bn-IN" sz="2000" dirty="0"/>
              <a:t>যুক্ত</a:t>
            </a:r>
            <a:r>
              <a:rPr lang="en-US" sz="2000" dirty="0"/>
              <a:t> Affirmative sentence-</a:t>
            </a:r>
            <a:r>
              <a:rPr lang="bn-IN" sz="2000" dirty="0"/>
              <a:t> কে </a:t>
            </a:r>
            <a:r>
              <a:rPr lang="en-US" sz="2000" dirty="0"/>
              <a:t>Negative</a:t>
            </a:r>
            <a:r>
              <a:rPr lang="bn-IN" sz="2000" dirty="0"/>
              <a:t> করতে হলে প্রথম</a:t>
            </a:r>
            <a:r>
              <a:rPr lang="en-US" sz="2000" dirty="0"/>
              <a:t> as</a:t>
            </a:r>
            <a:r>
              <a:rPr lang="bn-IN" sz="2000" dirty="0"/>
              <a:t> এর জায়গায় </a:t>
            </a:r>
            <a:r>
              <a:rPr lang="en-US" sz="2000" dirty="0"/>
              <a:t> not less</a:t>
            </a:r>
            <a:r>
              <a:rPr lang="bn-IN" sz="2000" dirty="0"/>
              <a:t> বসে আর শেষ</a:t>
            </a:r>
            <a:r>
              <a:rPr lang="en-US" sz="2000" dirty="0"/>
              <a:t> as</a:t>
            </a:r>
            <a:r>
              <a:rPr lang="bn-IN" sz="2000" dirty="0"/>
              <a:t> এর জায়গায়</a:t>
            </a:r>
            <a:r>
              <a:rPr lang="en-US" sz="2000" dirty="0"/>
              <a:t> than</a:t>
            </a:r>
            <a:r>
              <a:rPr lang="bn-IN" sz="2000" dirty="0"/>
              <a:t> বসে। </a:t>
            </a:r>
            <a:endParaRPr lang="en-US" sz="2000" dirty="0"/>
          </a:p>
          <a:p>
            <a:r>
              <a:rPr lang="en-US" sz="2000" dirty="0"/>
              <a:t>1. King Richard was as ferocious as a lion.</a:t>
            </a:r>
          </a:p>
          <a:p>
            <a:r>
              <a:rPr lang="en-US" sz="2000" dirty="0"/>
              <a:t>Ans. King Richard was not less ferocious than a lion</a:t>
            </a:r>
            <a:r>
              <a:rPr lang="en-US" sz="2000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30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9961" y="3571905"/>
            <a:ext cx="11313994" cy="2308324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smtClean="0"/>
              <a:t>Rule-14</a:t>
            </a:r>
            <a:r>
              <a:rPr lang="en-US" sz="2400" dirty="0"/>
              <a:t>. Affirmative Sentence a few </a:t>
            </a:r>
            <a:r>
              <a:rPr lang="bn-IN" sz="2400" dirty="0"/>
              <a:t>থাকলে</a:t>
            </a:r>
            <a:r>
              <a:rPr lang="en-US" sz="2400" dirty="0"/>
              <a:t> negative</a:t>
            </a:r>
            <a:r>
              <a:rPr lang="bn-IN" sz="2400" dirty="0"/>
              <a:t> করার সময়</a:t>
            </a:r>
            <a:r>
              <a:rPr lang="en-US" sz="2400" dirty="0"/>
              <a:t> a few </a:t>
            </a:r>
            <a:r>
              <a:rPr lang="bn-IN" sz="2400" dirty="0"/>
              <a:t>এর পরিবর্ত </a:t>
            </a:r>
            <a:r>
              <a:rPr lang="en-US" sz="2400" dirty="0"/>
              <a:t>not many</a:t>
            </a:r>
            <a:r>
              <a:rPr lang="bn-IN" sz="2400" dirty="0"/>
              <a:t> বসাতে হয়।</a:t>
            </a:r>
            <a:r>
              <a:rPr lang="en-US" sz="2400" dirty="0"/>
              <a:t>.</a:t>
            </a:r>
          </a:p>
          <a:p>
            <a:r>
              <a:rPr lang="en-US" sz="2400" dirty="0"/>
              <a:t>1. She has a few friends.</a:t>
            </a:r>
          </a:p>
          <a:p>
            <a:r>
              <a:rPr lang="en-US" sz="2400" dirty="0"/>
              <a:t>Ans. She has not many friends.</a:t>
            </a:r>
          </a:p>
          <a:p>
            <a:r>
              <a:rPr lang="en-US" sz="2400" dirty="0"/>
              <a:t>2. There are a few problems.</a:t>
            </a:r>
          </a:p>
          <a:p>
            <a:r>
              <a:rPr lang="en-US" sz="2400" dirty="0"/>
              <a:t>Ans. There are not many problems</a:t>
            </a:r>
            <a:r>
              <a:rPr lang="en-US" sz="2400" dirty="0" smtClean="0"/>
              <a:t>.</a:t>
            </a:r>
            <a:r>
              <a:rPr lang="en-US" b="1" dirty="0"/>
              <a:t> 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49961" y="525715"/>
            <a:ext cx="11313994" cy="23083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Rule-13. Affirmative Sentence</a:t>
            </a:r>
            <a:r>
              <a:rPr lang="bn-IN" sz="2400" dirty="0"/>
              <a:t>-এ </a:t>
            </a:r>
            <a:r>
              <a:rPr lang="en-US" sz="2400" dirty="0"/>
              <a:t>many</a:t>
            </a:r>
            <a:r>
              <a:rPr lang="bn-IN" sz="2400" dirty="0"/>
              <a:t> থাকলে </a:t>
            </a:r>
            <a:r>
              <a:rPr lang="en-US" sz="2400" dirty="0"/>
              <a:t> negative</a:t>
            </a:r>
            <a:r>
              <a:rPr lang="bn-IN" sz="2400" dirty="0"/>
              <a:t> করার সময়</a:t>
            </a:r>
            <a:r>
              <a:rPr lang="en-US" sz="2400" dirty="0"/>
              <a:t> many</a:t>
            </a:r>
            <a:r>
              <a:rPr lang="bn-IN" sz="2400" dirty="0"/>
              <a:t> এর পরিবর্তে</a:t>
            </a:r>
            <a:r>
              <a:rPr lang="en-US" sz="2400" dirty="0"/>
              <a:t> not a few</a:t>
            </a:r>
            <a:r>
              <a:rPr lang="bn-IN" sz="2400" dirty="0"/>
              <a:t> বসাতে হয়।</a:t>
            </a:r>
            <a:r>
              <a:rPr lang="en-US" sz="2400" dirty="0"/>
              <a:t>. </a:t>
            </a:r>
          </a:p>
          <a:p>
            <a:r>
              <a:rPr lang="en-US" sz="2400" dirty="0"/>
              <a:t>1.I buy many books.</a:t>
            </a:r>
          </a:p>
          <a:p>
            <a:r>
              <a:rPr lang="en-US" sz="2400" dirty="0"/>
              <a:t>Ans. I don’t buy a few books.</a:t>
            </a:r>
          </a:p>
          <a:p>
            <a:r>
              <a:rPr lang="en-US" sz="2400" dirty="0"/>
              <a:t>2. He sells many novels.</a:t>
            </a:r>
          </a:p>
          <a:p>
            <a:r>
              <a:rPr lang="en-US" sz="2400" dirty="0"/>
              <a:t>Ans. He does not sell a few novels</a:t>
            </a:r>
            <a:r>
              <a:rPr lang="en-US" sz="2400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3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0005" y="355927"/>
            <a:ext cx="11245755" cy="614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</a:t>
            </a:r>
          </a:p>
          <a:p>
            <a:pPr algn="ctr"/>
            <a:endParaRPr lang="en-US" sz="1100" dirty="0"/>
          </a:p>
          <a:p>
            <a:pPr marL="342900" indent="-342900">
              <a:buAutoNum type="arabicPeriod"/>
            </a:pPr>
            <a:r>
              <a:rPr lang="en-US" sz="2400" dirty="0" err="1" smtClean="0"/>
              <a:t>Sila</a:t>
            </a:r>
            <a:r>
              <a:rPr lang="en-US" sz="2400" dirty="0" smtClean="0"/>
              <a:t> is both high and beautiful girl.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: </a:t>
            </a:r>
            <a:r>
              <a:rPr lang="en-US" sz="2400" dirty="0" err="1" smtClean="0"/>
              <a:t>Sila</a:t>
            </a:r>
            <a:r>
              <a:rPr lang="en-US" sz="2400" dirty="0" smtClean="0"/>
              <a:t> is not only high but also beautiful girl.</a:t>
            </a:r>
            <a:endParaRPr lang="en-US" sz="1000" dirty="0" smtClean="0"/>
          </a:p>
          <a:p>
            <a:endParaRPr lang="en-US" sz="800" dirty="0" smtClean="0"/>
          </a:p>
          <a:p>
            <a:r>
              <a:rPr lang="en-US" sz="2400" dirty="0" smtClean="0"/>
              <a:t>2. Travelling is always joyful to me.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: Travelling is never boring to me</a:t>
            </a:r>
          </a:p>
          <a:p>
            <a:endParaRPr lang="en-US" sz="800" dirty="0" smtClean="0"/>
          </a:p>
          <a:p>
            <a:r>
              <a:rPr lang="en-US" sz="2400" dirty="0" smtClean="0"/>
              <a:t>3. He was too poor to buy a car.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: He was so poor that h could not buy a car.</a:t>
            </a:r>
            <a:endParaRPr lang="en-US" sz="1000" dirty="0"/>
          </a:p>
          <a:p>
            <a:endParaRPr lang="en-US" sz="800" dirty="0" smtClean="0"/>
          </a:p>
          <a:p>
            <a:r>
              <a:rPr lang="en-US" sz="2400" dirty="0" smtClean="0"/>
              <a:t>4. Everyone wants to be happy.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: There is no one but wants to be happy.</a:t>
            </a:r>
            <a:endParaRPr lang="en-US" sz="1000" dirty="0"/>
          </a:p>
          <a:p>
            <a:endParaRPr lang="en-US" sz="800" dirty="0" smtClean="0"/>
          </a:p>
          <a:p>
            <a:r>
              <a:rPr lang="en-US" sz="2400" dirty="0" smtClean="0"/>
              <a:t>5. Man is mortal.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: </a:t>
            </a:r>
            <a:r>
              <a:rPr lang="en-US" sz="2400" dirty="0" err="1" smtClean="0"/>
              <a:t>Isnot</a:t>
            </a:r>
            <a:r>
              <a:rPr lang="en-US" sz="2400" dirty="0" smtClean="0"/>
              <a:t> man mortal?</a:t>
            </a:r>
          </a:p>
          <a:p>
            <a:endParaRPr lang="en-US" sz="800" dirty="0" smtClean="0"/>
          </a:p>
          <a:p>
            <a:r>
              <a:rPr lang="en-US" sz="2400" dirty="0" smtClean="0"/>
              <a:t>6. I buy many books.</a:t>
            </a:r>
          </a:p>
          <a:p>
            <a:r>
              <a:rPr lang="en-US" sz="2400" dirty="0" err="1" smtClean="0"/>
              <a:t>Ans</a:t>
            </a:r>
            <a:r>
              <a:rPr lang="en-US" sz="2400" dirty="0" smtClean="0"/>
              <a:t>: I don’t buy a few books.</a:t>
            </a:r>
          </a:p>
          <a:p>
            <a:endParaRPr lang="en-US" dirty="0"/>
          </a:p>
        </p:txBody>
      </p:sp>
      <p:pic>
        <p:nvPicPr>
          <p:cNvPr id="3" name="Picture 2" descr="E:\New Accounting -9\hfjfgjghjkghkjhkljotyi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60332" y="563968"/>
            <a:ext cx="3382043" cy="25629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Rectangle 3"/>
          <p:cNvSpPr/>
          <p:nvPr/>
        </p:nvSpPr>
        <p:spPr>
          <a:xfrm>
            <a:off x="5195453" y="457200"/>
            <a:ext cx="2161309" cy="512618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2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USHA\Desktop\imag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2000" y="465550"/>
            <a:ext cx="8001056" cy="5214950"/>
          </a:xfrm>
          <a:prstGeom prst="rect">
            <a:avLst/>
          </a:prstGeom>
          <a:noFill/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785260" y="4480907"/>
            <a:ext cx="10648666" cy="196016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 You Everybody.</a:t>
            </a:r>
            <a:endParaRPr lang="en-US" sz="8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13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1564</Words>
  <Application>Microsoft Office PowerPoint</Application>
  <PresentationFormat>Custom</PresentationFormat>
  <Paragraphs>212</Paragraphs>
  <Slides>21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25_Office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act</dc:creator>
  <cp:lastModifiedBy>Meher Ali</cp:lastModifiedBy>
  <cp:revision>154</cp:revision>
  <dcterms:created xsi:type="dcterms:W3CDTF">2018-04-21T15:45:21Z</dcterms:created>
  <dcterms:modified xsi:type="dcterms:W3CDTF">2026-07-05T04:23:08Z</dcterms:modified>
</cp:coreProperties>
</file>