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03" r:id="rId3"/>
    <p:sldId id="304" r:id="rId4"/>
    <p:sldId id="275" r:id="rId5"/>
    <p:sldId id="294" r:id="rId6"/>
    <p:sldId id="302" r:id="rId7"/>
    <p:sldId id="295" r:id="rId8"/>
    <p:sldId id="287" r:id="rId9"/>
    <p:sldId id="296" r:id="rId10"/>
    <p:sldId id="298" r:id="rId11"/>
    <p:sldId id="301" r:id="rId12"/>
    <p:sldId id="289" r:id="rId13"/>
    <p:sldId id="290" r:id="rId14"/>
    <p:sldId id="291" r:id="rId15"/>
    <p:sldId id="292" r:id="rId16"/>
    <p:sldId id="293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SS" initials="T" lastIdx="1" clrIdx="0">
    <p:extLst>
      <p:ext uri="{19B8F6BF-5375-455C-9EA6-DF929625EA0E}">
        <p15:presenceInfo xmlns:p15="http://schemas.microsoft.com/office/powerpoint/2012/main" userId="TS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1741" autoAdjust="0"/>
  </p:normalViewPr>
  <p:slideViewPr>
    <p:cSldViewPr snapToGrid="0">
      <p:cViewPr varScale="1">
        <p:scale>
          <a:sx n="61" d="100"/>
          <a:sy n="61" d="100"/>
        </p:scale>
        <p:origin x="856" y="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315DA-537F-4AAA-8072-603771C11236}" type="datetimeFigureOut">
              <a:rPr lang="en-US" smtClean="0"/>
              <a:t>7/5/2026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18B3E8-022C-4DA7-B8D5-BBB32B9BA8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452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AB91-1741-4368-8C1F-DBA05A3D60C4}" type="datetimeFigureOut">
              <a:rPr lang="en-US" smtClean="0"/>
              <a:t>7/5/2026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54C2-6035-4927-8F2B-4FA24BB2F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291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AB91-1741-4368-8C1F-DBA05A3D60C4}" type="datetimeFigureOut">
              <a:rPr lang="en-US" smtClean="0"/>
              <a:t>7/5/2026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54C2-6035-4927-8F2B-4FA24BB2F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382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AB91-1741-4368-8C1F-DBA05A3D60C4}" type="datetimeFigureOut">
              <a:rPr lang="en-US" smtClean="0"/>
              <a:t>7/5/2026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54C2-6035-4927-8F2B-4FA24BB2F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06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AB91-1741-4368-8C1F-DBA05A3D60C4}" type="datetimeFigureOut">
              <a:rPr lang="en-US" smtClean="0"/>
              <a:t>7/5/2026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54C2-6035-4927-8F2B-4FA24BB2F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534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AB91-1741-4368-8C1F-DBA05A3D60C4}" type="datetimeFigureOut">
              <a:rPr lang="en-US" smtClean="0"/>
              <a:t>7/5/2026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54C2-6035-4927-8F2B-4FA24BB2F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008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AB91-1741-4368-8C1F-DBA05A3D60C4}" type="datetimeFigureOut">
              <a:rPr lang="en-US" smtClean="0"/>
              <a:t>7/5/2026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54C2-6035-4927-8F2B-4FA24BB2F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435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AB91-1741-4368-8C1F-DBA05A3D60C4}" type="datetimeFigureOut">
              <a:rPr lang="en-US" smtClean="0"/>
              <a:t>7/5/2026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54C2-6035-4927-8F2B-4FA24BB2F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206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AB91-1741-4368-8C1F-DBA05A3D60C4}" type="datetimeFigureOut">
              <a:rPr lang="en-US" smtClean="0"/>
              <a:t>7/5/2026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54C2-6035-4927-8F2B-4FA24BB2F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145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AB91-1741-4368-8C1F-DBA05A3D60C4}" type="datetimeFigureOut">
              <a:rPr lang="en-US" smtClean="0"/>
              <a:t>7/5/2026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54C2-6035-4927-8F2B-4FA24BB2F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688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AB91-1741-4368-8C1F-DBA05A3D60C4}" type="datetimeFigureOut">
              <a:rPr lang="en-US" smtClean="0"/>
              <a:t>7/5/2026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54C2-6035-4927-8F2B-4FA24BB2F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583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BAB91-1741-4368-8C1F-DBA05A3D60C4}" type="datetimeFigureOut">
              <a:rPr lang="en-US" smtClean="0"/>
              <a:t>7/5/2026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454C2-6035-4927-8F2B-4FA24BB2F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450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BAB91-1741-4368-8C1F-DBA05A3D60C4}" type="datetimeFigureOut">
              <a:rPr lang="en-US" smtClean="0"/>
              <a:t>7/5/2026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454C2-6035-4927-8F2B-4FA24BB2F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715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g"/><Relationship Id="rId4" Type="http://schemas.openxmlformats.org/officeDocument/2006/relationships/image" Target="../media/image30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2759" y="201056"/>
            <a:ext cx="4782591" cy="1346662"/>
          </a:xfr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</a:bodyPr>
          <a:lstStyle/>
          <a:p>
            <a:r>
              <a:rPr lang="bn-BD" sz="9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983" y="1854365"/>
            <a:ext cx="6784521" cy="453874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983" y="1874685"/>
            <a:ext cx="7261998" cy="453874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190500" cap="sq">
            <a:solidFill>
              <a:srgbClr val="FF0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46900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9855" y="685800"/>
            <a:ext cx="1497581" cy="1602469"/>
          </a:xfrm>
          <a:custGeom>
            <a:avLst/>
            <a:gdLst/>
            <a:ahLst/>
            <a:cxnLst/>
            <a:rect l="l" t="t" r="r" b="b"/>
            <a:pathLst>
              <a:path w="2246371" h="2403704">
                <a:moveTo>
                  <a:pt x="0" y="0"/>
                </a:moveTo>
                <a:lnTo>
                  <a:pt x="2246371" y="0"/>
                </a:lnTo>
                <a:lnTo>
                  <a:pt x="2246371" y="2403704"/>
                </a:lnTo>
                <a:lnTo>
                  <a:pt x="0" y="24037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700000">
            <a:off x="10159043" y="5358884"/>
            <a:ext cx="1211263" cy="1254603"/>
          </a:xfrm>
          <a:custGeom>
            <a:avLst/>
            <a:gdLst/>
            <a:ahLst/>
            <a:cxnLst/>
            <a:rect l="l" t="t" r="r" b="b"/>
            <a:pathLst>
              <a:path w="1816894" h="1881905">
                <a:moveTo>
                  <a:pt x="0" y="0"/>
                </a:moveTo>
                <a:lnTo>
                  <a:pt x="1816894" y="0"/>
                </a:lnTo>
                <a:lnTo>
                  <a:pt x="1816894" y="1881905"/>
                </a:lnTo>
                <a:lnTo>
                  <a:pt x="0" y="18819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700000">
            <a:off x="10101495" y="312014"/>
            <a:ext cx="949398" cy="983369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13312" y="1771879"/>
            <a:ext cx="4031499" cy="3254519"/>
          </a:xfrm>
          <a:custGeom>
            <a:avLst/>
            <a:gdLst/>
            <a:ahLst/>
            <a:cxnLst/>
            <a:rect l="l" t="t" r="r" b="b"/>
            <a:pathLst>
              <a:path w="6047248" h="4881778">
                <a:moveTo>
                  <a:pt x="0" y="0"/>
                </a:moveTo>
                <a:lnTo>
                  <a:pt x="6047248" y="0"/>
                </a:lnTo>
                <a:lnTo>
                  <a:pt x="6047248" y="4881778"/>
                </a:lnTo>
                <a:lnTo>
                  <a:pt x="0" y="48817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7512" y="3139081"/>
            <a:ext cx="2353941" cy="3508584"/>
          </a:xfrm>
          <a:custGeom>
            <a:avLst/>
            <a:gdLst/>
            <a:ahLst/>
            <a:cxnLst/>
            <a:rect l="l" t="t" r="r" b="b"/>
            <a:pathLst>
              <a:path w="3530911" h="5262876">
                <a:moveTo>
                  <a:pt x="0" y="0"/>
                </a:moveTo>
                <a:lnTo>
                  <a:pt x="3530911" y="0"/>
                </a:lnTo>
                <a:lnTo>
                  <a:pt x="3530911" y="5262876"/>
                </a:lnTo>
                <a:lnTo>
                  <a:pt x="0" y="52628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AutoShape 11"/>
          <p:cNvSpPr/>
          <p:nvPr/>
        </p:nvSpPr>
        <p:spPr>
          <a:xfrm rot="3025103">
            <a:off x="3768002" y="2052299"/>
            <a:ext cx="606879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rot="7805719">
            <a:off x="7809873" y="2052299"/>
            <a:ext cx="606879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 rot="4528418">
            <a:off x="4823187" y="1840647"/>
            <a:ext cx="606879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rot="5400000">
            <a:off x="5792561" y="1714274"/>
            <a:ext cx="606879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rot="6388220">
            <a:off x="6874677" y="1840647"/>
            <a:ext cx="606879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1248218E-23FF-DE0F-8A91-7E34D1029D18}"/>
              </a:ext>
            </a:extLst>
          </p:cNvPr>
          <p:cNvSpPr txBox="1"/>
          <p:nvPr/>
        </p:nvSpPr>
        <p:spPr>
          <a:xfrm>
            <a:off x="1837290" y="1997402"/>
            <a:ext cx="6819663" cy="2112117"/>
          </a:xfrm>
          <a:prstGeom prst="rect">
            <a:avLst/>
          </a:prstGeom>
        </p:spPr>
        <p:txBody>
          <a:bodyPr wrap="square" lIns="0" tIns="0" rIns="0" bIns="0" rtlCol="0" anchor="t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ts val="14613"/>
              </a:lnSpc>
            </a:pPr>
            <a:r>
              <a:rPr lang="en-US" sz="18401" b="1" dirty="0" err="1">
                <a:ln/>
                <a:latin typeface="SutonnySushreeOMJ" panose="00000400000000000000" pitchFamily="2" charset="0"/>
                <a:ea typeface="Kollektif Bold"/>
                <a:cs typeface="SutonnySushreeOMJ" panose="00000400000000000000" pitchFamily="2" charset="0"/>
                <a:sym typeface="Kollektif Bold"/>
              </a:rPr>
              <a:t>স্বাগতম</a:t>
            </a:r>
            <a:endParaRPr lang="en-US" sz="18401" b="1" dirty="0">
              <a:ln/>
              <a:latin typeface="SutonnySushreeOMJ" panose="00000400000000000000" pitchFamily="2" charset="0"/>
              <a:ea typeface="Kollektif Bold"/>
              <a:cs typeface="SutonnySushreeOMJ" panose="00000400000000000000" pitchFamily="2" charset="0"/>
              <a:sym typeface="Kollektif Bold"/>
            </a:endParaRPr>
          </a:p>
        </p:txBody>
      </p:sp>
      <p:sp>
        <p:nvSpPr>
          <p:cNvPr id="5" name="Freeform 5"/>
          <p:cNvSpPr/>
          <p:nvPr/>
        </p:nvSpPr>
        <p:spPr>
          <a:xfrm rot="765443">
            <a:off x="7309227" y="5234459"/>
            <a:ext cx="1217301" cy="1159756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2"/>
          <p:cNvSpPr/>
          <p:nvPr/>
        </p:nvSpPr>
        <p:spPr>
          <a:xfrm>
            <a:off x="8851578" y="791806"/>
            <a:ext cx="2362183" cy="2527969"/>
          </a:xfrm>
          <a:custGeom>
            <a:avLst/>
            <a:gdLst/>
            <a:ahLst/>
            <a:cxnLst/>
            <a:rect l="l" t="t" r="r" b="b"/>
            <a:pathLst>
              <a:path w="5159636" h="5575246">
                <a:moveTo>
                  <a:pt x="0" y="0"/>
                </a:moveTo>
                <a:lnTo>
                  <a:pt x="5159636" y="0"/>
                </a:lnTo>
                <a:lnTo>
                  <a:pt x="5159636" y="5575246"/>
                </a:lnTo>
                <a:lnTo>
                  <a:pt x="0" y="55752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54822" y="1241142"/>
            <a:ext cx="2226264" cy="2289303"/>
          </a:xfrm>
          <a:custGeom>
            <a:avLst/>
            <a:gdLst/>
            <a:ahLst/>
            <a:cxnLst/>
            <a:rect l="l" t="t" r="r" b="b"/>
            <a:pathLst>
              <a:path w="2037692" h="1615334">
                <a:moveTo>
                  <a:pt x="0" y="0"/>
                </a:moveTo>
                <a:lnTo>
                  <a:pt x="2037693" y="0"/>
                </a:lnTo>
                <a:lnTo>
                  <a:pt x="2037693" y="1615334"/>
                </a:lnTo>
                <a:lnTo>
                  <a:pt x="0" y="16153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9">
            <a:extLst>
              <a:ext uri="{FF2B5EF4-FFF2-40B4-BE49-F238E27FC236}">
                <a16:creationId xmlns:a16="http://schemas.microsoft.com/office/drawing/2014/main" id="{4E915A71-BFBE-6733-2801-932C158E8710}"/>
              </a:ext>
            </a:extLst>
          </p:cNvPr>
          <p:cNvSpPr txBox="1"/>
          <p:nvPr/>
        </p:nvSpPr>
        <p:spPr>
          <a:xfrm>
            <a:off x="1227368" y="3975583"/>
            <a:ext cx="3141239" cy="3885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03"/>
              </a:lnSpc>
              <a:spcBef>
                <a:spcPct val="0"/>
              </a:spcBef>
            </a:pPr>
            <a:r>
              <a:rPr lang="en-US" sz="3600" b="1" spc="-43" dirty="0" err="1">
                <a:solidFill>
                  <a:srgbClr val="00206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শিক্ষক</a:t>
            </a:r>
            <a:r>
              <a:rPr lang="en-US" sz="3600" b="1" spc="-43" dirty="0">
                <a:solidFill>
                  <a:srgbClr val="00206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 </a:t>
            </a:r>
            <a:r>
              <a:rPr lang="en-US" sz="3600" b="1" spc="-43" dirty="0" err="1">
                <a:solidFill>
                  <a:srgbClr val="00206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পরিচিতি</a:t>
            </a:r>
            <a:endParaRPr lang="en-US" sz="3600" b="1" spc="-43" dirty="0">
              <a:solidFill>
                <a:srgbClr val="002060"/>
              </a:solidFill>
              <a:latin typeface="SutonnyOMJ" panose="01010600010101010101" pitchFamily="2" charset="0"/>
              <a:ea typeface="Kollektif"/>
              <a:cs typeface="SutonnyOMJ" panose="01010600010101010101" pitchFamily="2" charset="0"/>
              <a:sym typeface="Kollektif"/>
            </a:endParaRPr>
          </a:p>
        </p:txBody>
      </p:sp>
      <p:sp>
        <p:nvSpPr>
          <p:cNvPr id="26" name="TextBox 9">
            <a:extLst>
              <a:ext uri="{FF2B5EF4-FFF2-40B4-BE49-F238E27FC236}">
                <a16:creationId xmlns:a16="http://schemas.microsoft.com/office/drawing/2014/main" id="{736F926B-7929-20C9-1786-608D4E1835F1}"/>
              </a:ext>
            </a:extLst>
          </p:cNvPr>
          <p:cNvSpPr txBox="1"/>
          <p:nvPr/>
        </p:nvSpPr>
        <p:spPr>
          <a:xfrm>
            <a:off x="1727200" y="4499349"/>
            <a:ext cx="4740751" cy="11477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00"/>
              </a:lnSpc>
              <a:spcBef>
                <a:spcPct val="0"/>
              </a:spcBef>
            </a:pPr>
            <a:r>
              <a:rPr lang="en-US" sz="2667" spc="-43" dirty="0" err="1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মোঃ</a:t>
            </a:r>
            <a:r>
              <a:rPr lang="en-US" sz="2667" spc="-43" dirty="0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 </a:t>
            </a:r>
            <a:r>
              <a:rPr lang="en-US" sz="2667" spc="-43" dirty="0" err="1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মোহাইমেনুল</a:t>
            </a:r>
            <a:r>
              <a:rPr lang="en-US" sz="2667" spc="-43" dirty="0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 </a:t>
            </a:r>
            <a:r>
              <a:rPr lang="en-US" sz="2667" spc="-43" dirty="0" err="1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ইসলাম</a:t>
            </a:r>
            <a:r>
              <a:rPr lang="en-US" sz="28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>
              <a:lnSpc>
                <a:spcPts val="2603"/>
              </a:lnSpc>
              <a:spcBef>
                <a:spcPct val="0"/>
              </a:spcBef>
            </a:pPr>
            <a:r>
              <a:rPr lang="en-US" sz="1400" dirty="0" err="1">
                <a:ln w="0"/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বিএসসি</a:t>
            </a:r>
            <a:r>
              <a:rPr lang="en-US" sz="140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1400" dirty="0" err="1">
                <a:ln w="0"/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অনার্স</a:t>
            </a:r>
            <a:r>
              <a:rPr lang="en-US" sz="140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), </a:t>
            </a:r>
            <a:r>
              <a:rPr lang="en-US" sz="1400" dirty="0" err="1">
                <a:ln w="0"/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এমএসসি</a:t>
            </a:r>
            <a:r>
              <a:rPr lang="en-US" sz="140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1400" dirty="0" err="1">
                <a:ln w="0"/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উদ্ভিদবিজ্ঞান</a:t>
            </a:r>
            <a:r>
              <a:rPr lang="en-US" sz="140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1400" spc="-43" dirty="0"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 </a:t>
            </a:r>
          </a:p>
          <a:p>
            <a:pPr>
              <a:lnSpc>
                <a:spcPts val="2603"/>
              </a:lnSpc>
              <a:spcBef>
                <a:spcPct val="0"/>
              </a:spcBef>
            </a:pPr>
            <a:r>
              <a:rPr lang="en-US" sz="2667" spc="-43" dirty="0" err="1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সহকারি</a:t>
            </a:r>
            <a:r>
              <a:rPr lang="en-US" sz="2667" spc="-43" dirty="0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 </a:t>
            </a:r>
            <a:r>
              <a:rPr lang="en-US" sz="2667" spc="-43" dirty="0" err="1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শিক্ষক</a:t>
            </a:r>
            <a:r>
              <a:rPr lang="en-US" sz="2667" spc="-43" dirty="0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  </a:t>
            </a:r>
          </a:p>
          <a:p>
            <a:pPr>
              <a:lnSpc>
                <a:spcPts val="2603"/>
              </a:lnSpc>
              <a:spcBef>
                <a:spcPct val="0"/>
              </a:spcBef>
            </a:pPr>
            <a:r>
              <a:rPr lang="en-US" sz="2667" spc="-43" dirty="0" err="1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ধবলগুড়ি</a:t>
            </a:r>
            <a:r>
              <a:rPr lang="en-US" sz="2667" spc="-43" dirty="0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 </a:t>
            </a:r>
            <a:r>
              <a:rPr lang="en-US" sz="2667" spc="-43" dirty="0" err="1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উচ্চ</a:t>
            </a:r>
            <a:r>
              <a:rPr lang="en-US" sz="2667" spc="-43" dirty="0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 </a:t>
            </a:r>
            <a:r>
              <a:rPr lang="en-US" sz="2667" spc="-43" dirty="0" err="1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বিদ্যালয়</a:t>
            </a:r>
            <a:endParaRPr lang="en-US" sz="2667" spc="-43" dirty="0">
              <a:solidFill>
                <a:srgbClr val="000000"/>
              </a:solidFill>
              <a:latin typeface="SutonnyOMJ" panose="01010600010101010101" pitchFamily="2" charset="0"/>
              <a:ea typeface="Kollektif"/>
              <a:cs typeface="SutonnyOMJ" panose="01010600010101010101" pitchFamily="2" charset="0"/>
              <a:sym typeface="Kollektif"/>
            </a:endParaRPr>
          </a:p>
        </p:txBody>
      </p:sp>
      <p:sp>
        <p:nvSpPr>
          <p:cNvPr id="28" name="TextBox 9">
            <a:extLst>
              <a:ext uri="{FF2B5EF4-FFF2-40B4-BE49-F238E27FC236}">
                <a16:creationId xmlns:a16="http://schemas.microsoft.com/office/drawing/2014/main" id="{E2625C4D-1733-9B3C-6F95-682A688AC521}"/>
              </a:ext>
            </a:extLst>
          </p:cNvPr>
          <p:cNvSpPr txBox="1"/>
          <p:nvPr/>
        </p:nvSpPr>
        <p:spPr>
          <a:xfrm>
            <a:off x="6634145" y="4471772"/>
            <a:ext cx="2529070" cy="1019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03"/>
              </a:lnSpc>
              <a:spcBef>
                <a:spcPct val="0"/>
              </a:spcBef>
            </a:pPr>
            <a:r>
              <a:rPr lang="en-US" sz="2667" spc="-43" dirty="0" err="1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বিষয়ঃ</a:t>
            </a:r>
            <a:r>
              <a:rPr lang="en-US" sz="2667" spc="-43" dirty="0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 </a:t>
            </a:r>
            <a:r>
              <a:rPr lang="en-US" sz="2667" spc="-43" dirty="0" err="1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কৃষিশিক্ষা</a:t>
            </a:r>
            <a:r>
              <a:rPr lang="en-US" sz="2667" spc="-43" dirty="0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 </a:t>
            </a:r>
          </a:p>
          <a:p>
            <a:pPr>
              <a:lnSpc>
                <a:spcPts val="2603"/>
              </a:lnSpc>
              <a:spcBef>
                <a:spcPct val="0"/>
              </a:spcBef>
            </a:pPr>
            <a:r>
              <a:rPr lang="en-US" sz="2667" spc="-43" dirty="0" err="1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শ্রেণিঃ</a:t>
            </a:r>
            <a:r>
              <a:rPr lang="en-US" sz="2667" spc="-43" dirty="0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 </a:t>
            </a:r>
            <a:r>
              <a:rPr lang="en-US" sz="2667" spc="-43" dirty="0" err="1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দশম</a:t>
            </a:r>
            <a:r>
              <a:rPr lang="en-US" sz="2667" spc="-43" dirty="0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 </a:t>
            </a:r>
          </a:p>
          <a:p>
            <a:pPr>
              <a:lnSpc>
                <a:spcPts val="2603"/>
              </a:lnSpc>
              <a:spcBef>
                <a:spcPct val="0"/>
              </a:spcBef>
            </a:pPr>
            <a:r>
              <a:rPr lang="en-US" sz="2667" spc="-43" dirty="0" err="1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অধ্যায়ঃ</a:t>
            </a:r>
            <a:r>
              <a:rPr lang="en-US" sz="2667" spc="-43" dirty="0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 </a:t>
            </a:r>
            <a:r>
              <a:rPr lang="en-US" sz="2667" spc="-43" dirty="0" err="1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সপ্তম</a:t>
            </a:r>
            <a:r>
              <a:rPr lang="en-US" sz="2667" spc="-43" dirty="0">
                <a:solidFill>
                  <a:srgbClr val="000000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 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EF96E4F3-CB02-358A-1505-07A4221FB3B4}"/>
              </a:ext>
            </a:extLst>
          </p:cNvPr>
          <p:cNvSpPr txBox="1"/>
          <p:nvPr/>
        </p:nvSpPr>
        <p:spPr>
          <a:xfrm>
            <a:off x="3149600" y="1205510"/>
            <a:ext cx="4595233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03"/>
              </a:lnSpc>
              <a:spcBef>
                <a:spcPct val="0"/>
              </a:spcBef>
            </a:pPr>
            <a:r>
              <a:rPr lang="en-US" sz="6400" b="1" spc="-43" dirty="0" err="1">
                <a:solidFill>
                  <a:schemeClr val="accent4"/>
                </a:solidFill>
                <a:latin typeface="SutonnySushreeOMJ" panose="00000400000000000000" pitchFamily="2" charset="0"/>
                <a:ea typeface="Kollektif"/>
                <a:cs typeface="SutonnySushreeOMJ" panose="00000400000000000000" pitchFamily="2" charset="0"/>
                <a:sym typeface="Kollektif"/>
              </a:rPr>
              <a:t>পরিচিতি</a:t>
            </a:r>
            <a:endParaRPr lang="en-US" sz="6400" b="1" spc="-43" dirty="0">
              <a:solidFill>
                <a:schemeClr val="accent4"/>
              </a:solidFill>
              <a:latin typeface="SutonnySushreeOMJ" panose="00000400000000000000" pitchFamily="2" charset="0"/>
              <a:ea typeface="Kollektif"/>
              <a:cs typeface="SutonnySushreeOMJ" panose="00000400000000000000" pitchFamily="2" charset="0"/>
              <a:sym typeface="Kollektif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14BDDE7-1E57-F4B7-A20D-BC06E6A4E2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" b="1848"/>
          <a:stretch/>
        </p:blipFill>
        <p:spPr>
          <a:xfrm>
            <a:off x="4673600" y="1855471"/>
            <a:ext cx="1687246" cy="20815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extBox 9">
            <a:extLst>
              <a:ext uri="{FF2B5EF4-FFF2-40B4-BE49-F238E27FC236}">
                <a16:creationId xmlns:a16="http://schemas.microsoft.com/office/drawing/2014/main" id="{99277107-C6B2-A26E-F537-194CBA774E45}"/>
              </a:ext>
            </a:extLst>
          </p:cNvPr>
          <p:cNvSpPr txBox="1"/>
          <p:nvPr/>
        </p:nvSpPr>
        <p:spPr>
          <a:xfrm>
            <a:off x="5791201" y="3909773"/>
            <a:ext cx="3141239" cy="3885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03"/>
              </a:lnSpc>
              <a:spcBef>
                <a:spcPct val="0"/>
              </a:spcBef>
            </a:pPr>
            <a:r>
              <a:rPr lang="en-US" sz="3600" b="1" spc="-43" dirty="0" err="1">
                <a:solidFill>
                  <a:schemeClr val="accent1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পাঠ</a:t>
            </a:r>
            <a:r>
              <a:rPr lang="en-US" sz="3600" b="1" spc="-43" dirty="0">
                <a:solidFill>
                  <a:schemeClr val="accent1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 </a:t>
            </a:r>
            <a:r>
              <a:rPr lang="en-US" sz="3600" b="1" spc="-43" dirty="0" err="1">
                <a:solidFill>
                  <a:schemeClr val="accent1"/>
                </a:solidFill>
                <a:latin typeface="SutonnyOMJ" panose="01010600010101010101" pitchFamily="2" charset="0"/>
                <a:ea typeface="Kollektif"/>
                <a:cs typeface="SutonnyOMJ" panose="01010600010101010101" pitchFamily="2" charset="0"/>
                <a:sym typeface="Kollektif"/>
              </a:rPr>
              <a:t>পরিচিতি</a:t>
            </a:r>
            <a:endParaRPr lang="en-US" sz="3600" b="1" spc="-43" dirty="0">
              <a:solidFill>
                <a:schemeClr val="accent1"/>
              </a:solidFill>
              <a:latin typeface="SutonnyOMJ" panose="01010600010101010101" pitchFamily="2" charset="0"/>
              <a:ea typeface="Kollektif"/>
              <a:cs typeface="SutonnyOMJ" panose="01010600010101010101" pitchFamily="2" charset="0"/>
              <a:sym typeface="Kollektif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/>
      <p:bldP spid="32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8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শিখন ফল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451" y="1569720"/>
            <a:ext cx="10649903" cy="5288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4000" dirty="0">
                <a:solidFill>
                  <a:srgbClr val="00B0F0"/>
                </a:solidFill>
                <a:latin typeface="NikoshBAN" panose="02000000000000000000"/>
                <a:cs typeface="NikoshBAN" pitchFamily="2" charset="0"/>
              </a:rPr>
              <a:t>(ক) পারিবারিক খামার</a:t>
            </a:r>
            <a:r>
              <a:rPr lang="en-US" sz="4000" dirty="0">
                <a:solidFill>
                  <a:srgbClr val="00B0F0"/>
                </a:solidFill>
                <a:latin typeface="NikoshBAN" panose="0200000000000000000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F0"/>
                </a:solidFill>
                <a:latin typeface="NikoshBAN" panose="02000000000000000000"/>
                <a:cs typeface="NikoshBAN" pitchFamily="2" charset="0"/>
              </a:rPr>
              <a:t>কি</a:t>
            </a:r>
            <a:r>
              <a:rPr lang="en-US" sz="4000" dirty="0">
                <a:solidFill>
                  <a:srgbClr val="00B0F0"/>
                </a:solidFill>
                <a:latin typeface="NikoshBAN" panose="02000000000000000000"/>
                <a:cs typeface="NikoshBAN" pitchFamily="2" charset="0"/>
              </a:rPr>
              <a:t> </a:t>
            </a:r>
            <a:r>
              <a:rPr lang="bn-BD" sz="4000" dirty="0">
                <a:solidFill>
                  <a:srgbClr val="00B0F0"/>
                </a:solidFill>
                <a:latin typeface="NikoshBAN" panose="02000000000000000000"/>
                <a:cs typeface="NikoshBAN" pitchFamily="2" charset="0"/>
              </a:rPr>
              <a:t>তা বলতে পারবে |</a:t>
            </a:r>
          </a:p>
          <a:p>
            <a:pPr marL="0" indent="0">
              <a:buNone/>
            </a:pPr>
            <a:r>
              <a:rPr lang="bn-BD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/>
                <a:cs typeface="NikoshBAN" pitchFamily="2" charset="0"/>
              </a:rPr>
              <a:t>(খ) গবা</a:t>
            </a:r>
            <a:r>
              <a:rPr lang="en-US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/>
                <a:cs typeface="NikoshBAN" pitchFamily="2" charset="0"/>
              </a:rPr>
              <a:t>দি</a:t>
            </a:r>
            <a:r>
              <a:rPr lang="bn-BD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/>
                <a:cs typeface="NikoshBAN" pitchFamily="2" charset="0"/>
              </a:rPr>
              <a:t> পশুর </a:t>
            </a:r>
            <a:r>
              <a:rPr lang="en-US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/>
                <a:cs typeface="NikoshBAN" pitchFamily="2" charset="0"/>
              </a:rPr>
              <a:t>সাস্থ্য</a:t>
            </a: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/>
                <a:cs typeface="NikoshBAN" pitchFamily="2" charset="0"/>
              </a:rPr>
              <a:t> </a:t>
            </a:r>
            <a:r>
              <a:rPr lang="bn-BD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/>
                <a:cs typeface="NikoshBAN" pitchFamily="2" charset="0"/>
              </a:rPr>
              <a:t>ও ব্য</a:t>
            </a:r>
            <a:r>
              <a:rPr lang="en-US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/>
                <a:cs typeface="NikoshBAN" pitchFamily="2" charset="0"/>
              </a:rPr>
              <a:t>বস্থা</a:t>
            </a:r>
            <a:r>
              <a:rPr lang="bn-BD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/>
                <a:cs typeface="NikoshBAN" pitchFamily="2" charset="0"/>
              </a:rPr>
              <a:t>পনা ব্যাখ্যা করতে </a:t>
            </a: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/>
                <a:cs typeface="NikoshBAN" pitchFamily="2" charset="0"/>
              </a:rPr>
              <a:t>	</a:t>
            </a:r>
            <a:r>
              <a:rPr lang="bn-BD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/>
                <a:cs typeface="NikoshBAN" pitchFamily="2" charset="0"/>
              </a:rPr>
              <a:t>পারবে |</a:t>
            </a:r>
          </a:p>
          <a:p>
            <a:pPr marL="0" indent="0">
              <a:buNone/>
            </a:pPr>
            <a:r>
              <a:rPr lang="bn-BD" sz="4000" dirty="0">
                <a:solidFill>
                  <a:srgbClr val="0070C0"/>
                </a:solidFill>
                <a:latin typeface="NikoshBAN" panose="02000000000000000000"/>
                <a:cs typeface="NikoshBAN" pitchFamily="2" charset="0"/>
              </a:rPr>
              <a:t>(গ) দুগ্ধ খামার গঠনের জন্য  প্রয়োজনীয়   </a:t>
            </a:r>
          </a:p>
          <a:p>
            <a:pPr marL="0" indent="0">
              <a:buNone/>
            </a:pPr>
            <a:r>
              <a:rPr lang="bn-BD" sz="4000" dirty="0">
                <a:solidFill>
                  <a:srgbClr val="0070C0"/>
                </a:solidFill>
                <a:latin typeface="NikoshBAN" panose="02000000000000000000"/>
                <a:cs typeface="NikoshBAN" pitchFamily="2" charset="0"/>
              </a:rPr>
              <a:t>     উপকরনের বিবরন দিতে পারবে |</a:t>
            </a:r>
          </a:p>
          <a:p>
            <a:pPr marL="0" indent="0">
              <a:buNone/>
            </a:pPr>
            <a:r>
              <a:rPr lang="bn-BD" sz="3200" dirty="0">
                <a:solidFill>
                  <a:srgbClr val="0070C0"/>
                </a:solidFill>
                <a:latin typeface="NikoshBAN" panose="02000000000000000000"/>
                <a:cs typeface="NikoshBAN" pitchFamily="2" charset="0"/>
              </a:rPr>
              <a:t> </a:t>
            </a:r>
            <a:r>
              <a:rPr lang="bn-BD" sz="4000" dirty="0">
                <a:solidFill>
                  <a:srgbClr val="7030A0"/>
                </a:solidFill>
                <a:latin typeface="NikoshBAN" panose="02000000000000000000"/>
                <a:cs typeface="NikoshBAN" pitchFamily="2" charset="0"/>
              </a:rPr>
              <a:t>(ঘ) দুগ্ধ</a:t>
            </a:r>
            <a:r>
              <a:rPr lang="en-US" sz="4000" dirty="0">
                <a:solidFill>
                  <a:srgbClr val="7030A0"/>
                </a:solidFill>
                <a:latin typeface="NikoshBAN" panose="02000000000000000000"/>
                <a:cs typeface="NikoshBAN" pitchFamily="2" charset="0"/>
              </a:rPr>
              <a:t> </a:t>
            </a:r>
            <a:r>
              <a:rPr lang="bn-BD" sz="4000" dirty="0">
                <a:solidFill>
                  <a:srgbClr val="7030A0"/>
                </a:solidFill>
                <a:latin typeface="NikoshBAN" panose="02000000000000000000"/>
                <a:cs typeface="NikoshBAN" pitchFamily="2" charset="0"/>
              </a:rPr>
              <a:t>বতী</a:t>
            </a:r>
            <a:r>
              <a:rPr lang="en-US" sz="4000" dirty="0">
                <a:solidFill>
                  <a:srgbClr val="7030A0"/>
                </a:solidFill>
                <a:latin typeface="NikoshBAN" panose="02000000000000000000"/>
                <a:cs typeface="NikoshBAN" pitchFamily="2" charset="0"/>
              </a:rPr>
              <a:t> </a:t>
            </a:r>
            <a:r>
              <a:rPr lang="bn-BD" sz="4000" dirty="0">
                <a:solidFill>
                  <a:srgbClr val="7030A0"/>
                </a:solidFill>
                <a:latin typeface="NikoshBAN" panose="02000000000000000000"/>
                <a:cs typeface="NikoshBAN" pitchFamily="2" charset="0"/>
              </a:rPr>
              <a:t>গাভী ও বাছুরের খাবার ও পরিচরযা </a:t>
            </a:r>
            <a:r>
              <a:rPr lang="en-US" sz="4000" dirty="0">
                <a:solidFill>
                  <a:srgbClr val="7030A0"/>
                </a:solidFill>
                <a:latin typeface="NikoshBAN" panose="02000000000000000000"/>
                <a:cs typeface="NikoshBAN" pitchFamily="2" charset="0"/>
              </a:rPr>
              <a:t>	</a:t>
            </a:r>
            <a:r>
              <a:rPr lang="bn-BD" sz="4000" dirty="0">
                <a:solidFill>
                  <a:srgbClr val="7030A0"/>
                </a:solidFill>
                <a:latin typeface="NikoshBAN" panose="02000000000000000000"/>
                <a:cs typeface="NikoshBAN" pitchFamily="2" charset="0"/>
              </a:rPr>
              <a:t>ব</a:t>
            </a:r>
            <a:r>
              <a:rPr lang="en-US" sz="4000" dirty="0" err="1">
                <a:solidFill>
                  <a:srgbClr val="7030A0"/>
                </a:solidFill>
                <a:latin typeface="NikoshBAN" panose="02000000000000000000"/>
                <a:cs typeface="NikoshBAN" pitchFamily="2" charset="0"/>
              </a:rPr>
              <a:t>র্ণ</a:t>
            </a:r>
            <a:r>
              <a:rPr lang="bn-BD" sz="4000" dirty="0">
                <a:solidFill>
                  <a:srgbClr val="7030A0"/>
                </a:solidFill>
                <a:latin typeface="NikoshBAN" panose="02000000000000000000"/>
                <a:cs typeface="NikoshBAN" pitchFamily="2" charset="0"/>
              </a:rPr>
              <a:t>না করতে</a:t>
            </a:r>
            <a:r>
              <a:rPr lang="en-US" sz="4000" dirty="0">
                <a:solidFill>
                  <a:srgbClr val="7030A0"/>
                </a:solidFill>
                <a:latin typeface="NikoshBAN" panose="02000000000000000000"/>
                <a:cs typeface="NikoshBAN" pitchFamily="2" charset="0"/>
              </a:rPr>
              <a:t> </a:t>
            </a:r>
            <a:r>
              <a:rPr lang="bn-BD" sz="4000" dirty="0">
                <a:solidFill>
                  <a:srgbClr val="7030A0"/>
                </a:solidFill>
                <a:latin typeface="NikoshBAN" panose="02000000000000000000"/>
                <a:cs typeface="NikoshBAN" pitchFamily="2" charset="0"/>
              </a:rPr>
              <a:t>পারবে|</a:t>
            </a:r>
          </a:p>
          <a:p>
            <a:pPr marL="0" indent="0">
              <a:buNone/>
            </a:pPr>
            <a:r>
              <a:rPr lang="bn-BD" sz="3200" dirty="0">
                <a:solidFill>
                  <a:srgbClr val="7030A0"/>
                </a:solidFill>
                <a:latin typeface="NikoshBAN" panose="02000000000000000000"/>
                <a:cs typeface="NikoshBAN" pitchFamily="2" charset="0"/>
              </a:rPr>
              <a:t>    </a:t>
            </a:r>
            <a:endParaRPr lang="en-US" sz="1800" dirty="0">
              <a:solidFill>
                <a:srgbClr val="7030A0"/>
              </a:solidFill>
              <a:latin typeface="NikoshBAN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4485588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460501"/>
            <a:ext cx="10587037" cy="5895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2842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4" y="157164"/>
            <a:ext cx="4649636" cy="27384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994" y="157164"/>
            <a:ext cx="4301219" cy="28618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42994" y="3211639"/>
            <a:ext cx="4325812" cy="328917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4" y="3211639"/>
            <a:ext cx="4649636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73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08993" y="2728474"/>
            <a:ext cx="10515600" cy="140105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bn-BD" sz="9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পারিবারিক খামার</a:t>
            </a:r>
            <a:endParaRPr lang="en-US" sz="9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451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1524" y="700086"/>
            <a:ext cx="26431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কাজ-১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550" y="1885950"/>
            <a:ext cx="112204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(ক) পারিবারিক খামার বলতে কি বুঝ ?</a:t>
            </a:r>
          </a:p>
          <a:p>
            <a:r>
              <a:rPr lang="bn-BD" sz="36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(খ) খামার ব্যবস্থাপনার দুটি উপায় লিখ ?</a:t>
            </a: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19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338" y="342901"/>
            <a:ext cx="7787330" cy="518636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00275" y="5757863"/>
            <a:ext cx="5915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গাভির খাদ্য দিচ্ছেন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22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33"/>
          <a:stretch/>
        </p:blipFill>
        <p:spPr>
          <a:xfrm>
            <a:off x="1457324" y="387553"/>
            <a:ext cx="6331858" cy="43130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43088" y="5274319"/>
            <a:ext cx="8929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ডাঃ পারিবারিক খামারিদের পশুর স্বাস্থ্য সম্পর্কে পরামর্শ দিচ্ছেন</a:t>
            </a:r>
            <a:r>
              <a:rPr lang="bn-BD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0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88" y="371475"/>
            <a:ext cx="5092649" cy="3471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578" y="371475"/>
            <a:ext cx="3968597" cy="3471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533" y="3843338"/>
            <a:ext cx="5092649" cy="2451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871663" y="6215063"/>
            <a:ext cx="6688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গাভির উন্নত পরিচ</a:t>
            </a:r>
            <a:r>
              <a:rPr lang="en-US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bn-BD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যা </a:t>
            </a:r>
            <a:r>
              <a:rPr lang="en-US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11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7163" y="1666339"/>
            <a:ext cx="4857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জোড়ায় কাজ- ১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163" y="2928938"/>
            <a:ext cx="120348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দুগ্ধ খামার গঠনের </a:t>
            </a:r>
            <a:r>
              <a:rPr lang="bn-BD" sz="400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দুটি উপায় </a:t>
            </a:r>
            <a:r>
              <a:rPr lang="bn-BD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লিখ </a:t>
            </a:r>
            <a:r>
              <a:rPr lang="bn-BD" sz="4000" dirty="0">
                <a:solidFill>
                  <a:schemeClr val="accent5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solidFill>
                <a:schemeClr val="accent5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04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7638" y="2271713"/>
            <a:ext cx="38433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256" y="300324"/>
            <a:ext cx="3694932" cy="27711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888" y="3607161"/>
            <a:ext cx="4318000" cy="30651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256" y="3428709"/>
            <a:ext cx="3694932" cy="287207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888" y="300325"/>
            <a:ext cx="4318000" cy="29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86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5081" y="413088"/>
            <a:ext cx="52292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6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লী</a:t>
            </a:r>
            <a:r>
              <a:rPr lang="bn-BD" sz="6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en-US" sz="6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কাজঃ</a:t>
            </a:r>
            <a:r>
              <a:rPr lang="en-US" sz="6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5813" y="1671638"/>
            <a:ext cx="2257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গ্রুপ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7463" y="1914525"/>
            <a:ext cx="94059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খাবারের তালিকা তৈরি কর |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625" y="3186113"/>
            <a:ext cx="21288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গ্রুপ</a:t>
            </a:r>
            <a:r>
              <a:rPr lang="en-US" sz="4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14525" y="3686175"/>
            <a:ext cx="77581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পরিচর্যার উপায় লিখ |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44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99" y="242888"/>
            <a:ext cx="99869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মুল্যায়নঃ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78844" y="1882706"/>
            <a:ext cx="10013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১) পারিবারিক খামার কি ?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78844" y="3236229"/>
            <a:ext cx="98655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২)পারিবারিক খামারে ক</a:t>
            </a:r>
            <a:r>
              <a:rPr lang="en-US" sz="4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bn-BD" sz="4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পালন করা হয় ?</a:t>
            </a:r>
            <a:endParaRPr lang="en-US" sz="4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21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50" y="442913"/>
            <a:ext cx="4929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বাড়ির কাজঃ</a:t>
            </a:r>
            <a:endParaRPr lang="en-US" sz="80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914525"/>
            <a:ext cx="115871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(১)নিজ নিজ পারিবারিক খামারের বর্ণনা লিখে আনবে ?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48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944856"/>
            <a:ext cx="9239971" cy="4651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8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 ধন্যবাদ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35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1722</TotalTime>
  <Words>190</Words>
  <Application>Microsoft Office PowerPoint</Application>
  <PresentationFormat>Widescreen</PresentationFormat>
  <Paragraphs>39</Paragraphs>
  <Slides>17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NikoshBAN</vt:lpstr>
      <vt:lpstr>SutonnyOMJ</vt:lpstr>
      <vt:lpstr>SutonnySushreeOMJ</vt:lpstr>
      <vt:lpstr>Office Theme</vt:lpstr>
      <vt:lpstr>স্বাগতম</vt:lpstr>
      <vt:lpstr>PowerPoint Presentation</vt:lpstr>
      <vt:lpstr>PowerPoint Presentation</vt:lpstr>
      <vt:lpstr>         শিখন 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সবাইকে ধন্যবাদ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TSS</dc:creator>
  <cp:lastModifiedBy>Mohai Menul</cp:lastModifiedBy>
  <cp:revision>349</cp:revision>
  <dcterms:created xsi:type="dcterms:W3CDTF">2013-12-13T11:47:19Z</dcterms:created>
  <dcterms:modified xsi:type="dcterms:W3CDTF">2026-07-05T11:24:51Z</dcterms:modified>
</cp:coreProperties>
</file>