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2192000" cy="6858000"/>
  <p:notesSz cx="6858000" cy="9144000"/>
  <p:embeddedFontLst>
    <p:embeddedFont>
      <p:font typeface="Hind Siliguri" charset="0"/>
      <p:regular r:id="rId17"/>
      <p:bold r:id="rId18"/>
    </p:embeddedFont>
    <p:embeddedFont>
      <p:font typeface="Calibri" pitchFamily="34" charset="0"/>
      <p:regular r:id="rId19"/>
      <p:bold r:id="rId20"/>
      <p:italic r:id="rId21"/>
      <p:boldItalic r:id="rId22"/>
    </p:embeddedFont>
    <p:embeddedFont>
      <p:font typeface="Noto Serif Bengali" charset="0"/>
      <p:regular r:id="rId23"/>
      <p:bold r:id="rId2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960687E2-9031-46D2-849B-0C6082BDA280}">
  <a:tblStyle styleId="{960687E2-9031-46D2-849B-0C6082BDA280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76" d="100"/>
          <a:sy n="76" d="100"/>
        </p:scale>
        <p:origin x="-480" y="1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5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8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7.fntdata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6.fntdata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459316108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9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9" name="Google Shape;129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6" name="Google Shape;146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3" name="Google Shape;163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3" name="Google Shape;183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6" name="Google Shape;196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7" name="Google Shape;217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8" name="Google Shape;228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8" name="Google Shape;238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7" name="Google Shape;257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8" name="Google Shape;278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7" name="Google Shape;287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1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1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Relationship Id="rId9" Type="http://schemas.openxmlformats.org/officeDocument/2006/relationships/image" Target="../media/image28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C3E50"/>
        </a:solid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 txBox="1"/>
          <p:nvPr/>
        </p:nvSpPr>
        <p:spPr>
          <a:xfrm>
            <a:off x="4520178" y="2052637"/>
            <a:ext cx="3151643" cy="1209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0" b="1" i="0" u="none" strike="noStrike" cap="none">
                <a:solidFill>
                  <a:srgbClr val="FDFBF7"/>
                </a:solidFill>
                <a:latin typeface="Noto Serif Bengali"/>
                <a:ea typeface="Noto Serif Bengali"/>
                <a:cs typeface="Noto Serif Bengali"/>
                <a:sym typeface="Noto Serif Bengali"/>
              </a:rPr>
              <a:t>কুলি-মজুর</a:t>
            </a:r>
            <a:endParaRPr/>
          </a:p>
        </p:txBody>
      </p:sp>
      <p:sp>
        <p:nvSpPr>
          <p:cNvPr id="85" name="Google Shape;85;p13"/>
          <p:cNvSpPr txBox="1"/>
          <p:nvPr/>
        </p:nvSpPr>
        <p:spPr>
          <a:xfrm>
            <a:off x="4800600" y="3452812"/>
            <a:ext cx="2590800" cy="400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b="0" i="0" u="none" strike="noStrike" cap="none">
                <a:solidFill>
                  <a:srgbClr val="FDFBF7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কবি কাজী নজরুল ইসলাম</a:t>
            </a:r>
            <a:endParaRPr/>
          </a:p>
        </p:txBody>
      </p:sp>
      <p:sp>
        <p:nvSpPr>
          <p:cNvPr id="86" name="Google Shape;86;p13"/>
          <p:cNvSpPr/>
          <p:nvPr/>
        </p:nvSpPr>
        <p:spPr>
          <a:xfrm>
            <a:off x="5381625" y="4138612"/>
            <a:ext cx="1428750" cy="38100"/>
          </a:xfrm>
          <a:prstGeom prst="rect">
            <a:avLst/>
          </a:prstGeom>
          <a:solidFill>
            <a:srgbClr val="E74C3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" name="Google Shape;87;p13"/>
          <p:cNvSpPr txBox="1"/>
          <p:nvPr/>
        </p:nvSpPr>
        <p:spPr>
          <a:xfrm>
            <a:off x="4167187" y="4462462"/>
            <a:ext cx="3857625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>
                <a:solidFill>
                  <a:srgbClr val="FDFBF7"/>
                </a:solidFill>
                <a:latin typeface="Hind Siliguri"/>
                <a:ea typeface="Hind Siliguri"/>
                <a:cs typeface="Hind Siliguri"/>
                <a:sym typeface="Hind Siliguri"/>
              </a:rPr>
              <a:t>আজকের মাল্টিমিডিয়া ক্লাসে সবাইকে স্বাগতম!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BF7"/>
        </a:solidFill>
        <a:effectLst/>
      </p:bgPr>
    </p:bg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" name="Google Shape;92;p14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5915025"/>
            <a:ext cx="10668000" cy="371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14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62000" y="2595562"/>
            <a:ext cx="5095875" cy="2295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14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34125" y="2595562"/>
            <a:ext cx="5095875" cy="2295525"/>
          </a:xfrm>
          <a:prstGeom prst="rect">
            <a:avLst/>
          </a:prstGeom>
          <a:noFill/>
          <a:ln>
            <a:noFill/>
          </a:ln>
        </p:spPr>
      </p:pic>
      <p:sp>
        <p:nvSpPr>
          <p:cNvPr id="95" name="Google Shape;95;p14"/>
          <p:cNvSpPr txBox="1"/>
          <p:nvPr/>
        </p:nvSpPr>
        <p:spPr>
          <a:xfrm>
            <a:off x="904875" y="571500"/>
            <a:ext cx="11051381" cy="666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300" b="1" i="0" u="none" strike="noStrike" cap="none">
                <a:solidFill>
                  <a:srgbClr val="2C3E50"/>
                </a:solidFill>
                <a:latin typeface="Noto Serif Bengali"/>
                <a:ea typeface="Noto Serif Bengali"/>
                <a:cs typeface="Noto Serif Bengali"/>
                <a:sym typeface="Noto Serif Bengali"/>
              </a:rPr>
              <a:t>শিক্ষক পরিচিতি ও উপস্থাপনা</a:t>
            </a:r>
            <a:endParaRPr/>
          </a:p>
        </p:txBody>
      </p:sp>
      <p:sp>
        <p:nvSpPr>
          <p:cNvPr id="96" name="Google Shape;96;p14"/>
          <p:cNvSpPr/>
          <p:nvPr/>
        </p:nvSpPr>
        <p:spPr>
          <a:xfrm>
            <a:off x="762000" y="571500"/>
            <a:ext cx="57150" cy="666750"/>
          </a:xfrm>
          <a:prstGeom prst="rect">
            <a:avLst/>
          </a:prstGeom>
          <a:solidFill>
            <a:srgbClr val="E74C3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p14"/>
          <p:cNvSpPr txBox="1"/>
          <p:nvPr/>
        </p:nvSpPr>
        <p:spPr>
          <a:xfrm>
            <a:off x="762000" y="6067425"/>
            <a:ext cx="1371600" cy="219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0" i="0" u="none" strike="noStrike" cap="none">
                <a:solidFill>
                  <a:srgbClr val="7F8C8D"/>
                </a:solidFill>
                <a:latin typeface="Hind Siliguri"/>
                <a:ea typeface="Hind Siliguri"/>
                <a:cs typeface="Hind Siliguri"/>
                <a:sym typeface="Hind Siliguri"/>
              </a:rPr>
              <a:t>শ্রেণী: সপ্তম | বাংলা প্রথম পত্র</a:t>
            </a:r>
            <a:endParaRPr/>
          </a:p>
        </p:txBody>
      </p:sp>
      <p:sp>
        <p:nvSpPr>
          <p:cNvPr id="98" name="Google Shape;98;p14"/>
          <p:cNvSpPr txBox="1"/>
          <p:nvPr/>
        </p:nvSpPr>
        <p:spPr>
          <a:xfrm>
            <a:off x="10401300" y="6067425"/>
            <a:ext cx="1028700" cy="219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0" i="0" u="none" strike="noStrike" cap="none">
                <a:solidFill>
                  <a:srgbClr val="7F8C8D"/>
                </a:solidFill>
                <a:latin typeface="Hind Siliguri"/>
                <a:ea typeface="Hind Siliguri"/>
                <a:cs typeface="Hind Siliguri"/>
                <a:sym typeface="Hind Siliguri"/>
              </a:rPr>
              <a:t>উপস্থাপক: আবু সাঈদ</a:t>
            </a:r>
            <a:endParaRPr/>
          </a:p>
        </p:txBody>
      </p:sp>
      <p:sp>
        <p:nvSpPr>
          <p:cNvPr id="99" name="Google Shape;99;p14"/>
          <p:cNvSpPr txBox="1"/>
          <p:nvPr/>
        </p:nvSpPr>
        <p:spPr>
          <a:xfrm>
            <a:off x="1095375" y="2976562"/>
            <a:ext cx="4650581" cy="428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38125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b="1" i="0" u="none" strike="noStrike" cap="none">
                <a:solidFill>
                  <a:srgbClr val="2C3E50"/>
                </a:solidFill>
                <a:latin typeface="Noto Serif Bengali"/>
                <a:ea typeface="Noto Serif Bengali"/>
                <a:cs typeface="Noto Serif Bengali"/>
                <a:sym typeface="Noto Serif Bengali"/>
              </a:rPr>
              <a:t>শিক্ষক পরিচিতি</a:t>
            </a:r>
            <a:endParaRPr/>
          </a:p>
        </p:txBody>
      </p:sp>
      <p:sp>
        <p:nvSpPr>
          <p:cNvPr id="100" name="Google Shape;100;p14"/>
          <p:cNvSpPr txBox="1"/>
          <p:nvPr/>
        </p:nvSpPr>
        <p:spPr>
          <a:xfrm>
            <a:off x="1095375" y="3548062"/>
            <a:ext cx="4429125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>
                <a:solidFill>
                  <a:srgbClr val="2C3E50"/>
                </a:solidFill>
                <a:latin typeface="Hind Siliguri"/>
                <a:ea typeface="Hind Siliguri"/>
                <a:cs typeface="Hind Siliguri"/>
                <a:sym typeface="Hind Siliguri"/>
              </a:rPr>
              <a:t>আবু সাঈদ</a:t>
            </a:r>
            <a:endParaRPr/>
          </a:p>
        </p:txBody>
      </p:sp>
      <p:sp>
        <p:nvSpPr>
          <p:cNvPr id="101" name="Google Shape;101;p14"/>
          <p:cNvSpPr txBox="1"/>
          <p:nvPr/>
        </p:nvSpPr>
        <p:spPr>
          <a:xfrm>
            <a:off x="1095375" y="3986212"/>
            <a:ext cx="4429125" cy="285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4A556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সহকারী শিক্ষক (বাংলা)</a:t>
            </a:r>
            <a:endParaRPr/>
          </a:p>
        </p:txBody>
      </p:sp>
      <p:sp>
        <p:nvSpPr>
          <p:cNvPr id="102" name="Google Shape;102;p14"/>
          <p:cNvSpPr txBox="1"/>
          <p:nvPr/>
        </p:nvSpPr>
        <p:spPr>
          <a:xfrm>
            <a:off x="1095375" y="4271962"/>
            <a:ext cx="4429125" cy="285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4A556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বিসকা আনির উদ্দিন নিম্ন মাধ্যমিক বিদ্যালয়</a:t>
            </a:r>
            <a:endParaRPr/>
          </a:p>
        </p:txBody>
      </p:sp>
      <p:sp>
        <p:nvSpPr>
          <p:cNvPr id="103" name="Google Shape;103;p14"/>
          <p:cNvSpPr txBox="1"/>
          <p:nvPr/>
        </p:nvSpPr>
        <p:spPr>
          <a:xfrm>
            <a:off x="6667500" y="2976562"/>
            <a:ext cx="4650581" cy="428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33375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b="1" i="0" u="none" strike="noStrike" cap="none">
                <a:solidFill>
                  <a:srgbClr val="2C3E50"/>
                </a:solidFill>
                <a:latin typeface="Noto Serif Bengali"/>
                <a:ea typeface="Noto Serif Bengali"/>
                <a:cs typeface="Noto Serif Bengali"/>
                <a:sym typeface="Noto Serif Bengali"/>
              </a:rPr>
              <a:t>যোগাযোগ ও অবস্থান</a:t>
            </a:r>
            <a:endParaRPr/>
          </a:p>
        </p:txBody>
      </p:sp>
      <p:sp>
        <p:nvSpPr>
          <p:cNvPr id="104" name="Google Shape;104;p14"/>
          <p:cNvSpPr txBox="1"/>
          <p:nvPr/>
        </p:nvSpPr>
        <p:spPr>
          <a:xfrm>
            <a:off x="6667500" y="3548062"/>
            <a:ext cx="4429125" cy="285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4A556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তারাকান্দা, ময়মনসিংহ।</a:t>
            </a:r>
            <a:endParaRPr/>
          </a:p>
        </p:txBody>
      </p:sp>
      <p:sp>
        <p:nvSpPr>
          <p:cNvPr id="105" name="Google Shape;105;p14"/>
          <p:cNvSpPr txBox="1"/>
          <p:nvPr/>
        </p:nvSpPr>
        <p:spPr>
          <a:xfrm>
            <a:off x="6667500" y="3976687"/>
            <a:ext cx="4429125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rgbClr val="7F8C8D"/>
                </a:solidFill>
                <a:latin typeface="Hind Siliguri"/>
                <a:ea typeface="Hind Siliguri"/>
                <a:cs typeface="Hind Siliguri"/>
                <a:sym typeface="Hind Siliguri"/>
              </a:rPr>
              <a:t>শ্রেণীকক্ষে আনন্দময় পরিবেশে সাহিত্য চর্চা ও মানবতাবোধ জাগ্রত করাই আমাদের লক্ষ্য।</a:t>
            </a:r>
            <a:endParaRPr/>
          </a:p>
        </p:txBody>
      </p:sp>
      <p:pic>
        <p:nvPicPr>
          <p:cNvPr id="106" name="Google Shape;106;p14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95375" y="3043237"/>
            <a:ext cx="238125" cy="266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14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667500" y="3043237"/>
            <a:ext cx="333375" cy="266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BF7"/>
        </a:solidFill>
        <a:effectLst/>
      </p:bgPr>
    </p:bg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" name="Google Shape;112;p15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5915025"/>
            <a:ext cx="10668000" cy="371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15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34125" y="1933575"/>
            <a:ext cx="5095875" cy="3619500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15"/>
          <p:cNvSpPr txBox="1"/>
          <p:nvPr/>
        </p:nvSpPr>
        <p:spPr>
          <a:xfrm>
            <a:off x="904875" y="571500"/>
            <a:ext cx="11051381" cy="666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300" b="1" i="0" u="none" strike="noStrike" cap="none">
                <a:solidFill>
                  <a:srgbClr val="2C3E50"/>
                </a:solidFill>
                <a:latin typeface="Noto Serif Bengali"/>
                <a:ea typeface="Noto Serif Bengali"/>
                <a:cs typeface="Noto Serif Bengali"/>
                <a:sym typeface="Noto Serif Bengali"/>
              </a:rPr>
              <a:t>পাঠ পরিচিতি</a:t>
            </a:r>
            <a:endParaRPr/>
          </a:p>
        </p:txBody>
      </p:sp>
      <p:sp>
        <p:nvSpPr>
          <p:cNvPr id="115" name="Google Shape;115;p15"/>
          <p:cNvSpPr/>
          <p:nvPr/>
        </p:nvSpPr>
        <p:spPr>
          <a:xfrm>
            <a:off x="762000" y="571500"/>
            <a:ext cx="57150" cy="666750"/>
          </a:xfrm>
          <a:prstGeom prst="rect">
            <a:avLst/>
          </a:prstGeom>
          <a:solidFill>
            <a:srgbClr val="E74C3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" name="Google Shape;116;p15"/>
          <p:cNvSpPr txBox="1"/>
          <p:nvPr/>
        </p:nvSpPr>
        <p:spPr>
          <a:xfrm>
            <a:off x="762000" y="6067425"/>
            <a:ext cx="1371600" cy="219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0" i="0" u="none" strike="noStrike" cap="none">
                <a:solidFill>
                  <a:srgbClr val="7F8C8D"/>
                </a:solidFill>
                <a:latin typeface="Hind Siliguri"/>
                <a:ea typeface="Hind Siliguri"/>
                <a:cs typeface="Hind Siliguri"/>
                <a:sym typeface="Hind Siliguri"/>
              </a:rPr>
              <a:t>শ্রেণী: সপ্তম | বাংলা প্রথম পত্র</a:t>
            </a:r>
            <a:endParaRPr/>
          </a:p>
        </p:txBody>
      </p:sp>
      <p:sp>
        <p:nvSpPr>
          <p:cNvPr id="117" name="Google Shape;117;p15"/>
          <p:cNvSpPr txBox="1"/>
          <p:nvPr/>
        </p:nvSpPr>
        <p:spPr>
          <a:xfrm>
            <a:off x="10401300" y="6067425"/>
            <a:ext cx="1028700" cy="219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0" i="0" u="none" strike="noStrike" cap="none">
                <a:solidFill>
                  <a:srgbClr val="7F8C8D"/>
                </a:solidFill>
                <a:latin typeface="Hind Siliguri"/>
                <a:ea typeface="Hind Siliguri"/>
                <a:cs typeface="Hind Siliguri"/>
                <a:sym typeface="Hind Siliguri"/>
              </a:rPr>
              <a:t>উপস্থাপক: আবু সাঈদ</a:t>
            </a:r>
            <a:endParaRPr/>
          </a:p>
        </p:txBody>
      </p:sp>
      <p:pic>
        <p:nvPicPr>
          <p:cNvPr id="118" name="Google Shape;118;p15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334125" y="1933575"/>
            <a:ext cx="5095875" cy="3619500"/>
          </a:xfrm>
          <a:prstGeom prst="rect">
            <a:avLst/>
          </a:prstGeom>
          <a:noFill/>
          <a:ln>
            <a:noFill/>
          </a:ln>
        </p:spPr>
      </p:pic>
      <p:sp>
        <p:nvSpPr>
          <p:cNvPr id="119" name="Google Shape;119;p15"/>
          <p:cNvSpPr txBox="1"/>
          <p:nvPr/>
        </p:nvSpPr>
        <p:spPr>
          <a:xfrm>
            <a:off x="1190625" y="2733675"/>
            <a:ext cx="4667250" cy="314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1" i="0" u="none" strike="noStrike" cap="none">
                <a:solidFill>
                  <a:srgbClr val="4A556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পাঠ্যবই:</a:t>
            </a:r>
            <a:r>
              <a:rPr lang="en-US" sz="1650" b="0" i="0" u="none" strike="noStrike" cap="none">
                <a:solidFill>
                  <a:srgbClr val="4A5568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সপ্তপর্ণা (বাংলা প্রথম পত্র)</a:t>
            </a:r>
            <a:endParaRPr/>
          </a:p>
        </p:txBody>
      </p:sp>
      <p:sp>
        <p:nvSpPr>
          <p:cNvPr id="120" name="Google Shape;120;p15"/>
          <p:cNvSpPr txBox="1"/>
          <p:nvPr/>
        </p:nvSpPr>
        <p:spPr>
          <a:xfrm>
            <a:off x="1190625" y="3238500"/>
            <a:ext cx="4667250" cy="314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1" i="0" u="none" strike="noStrike" cap="none">
                <a:solidFill>
                  <a:srgbClr val="4A556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পাঠের শিরোনাম:</a:t>
            </a:r>
            <a:r>
              <a:rPr lang="en-US" sz="1650" b="0" i="0" u="none" strike="noStrike" cap="none">
                <a:solidFill>
                  <a:srgbClr val="4A5568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কুলি-মজুর</a:t>
            </a:r>
            <a:endParaRPr/>
          </a:p>
        </p:txBody>
      </p:sp>
      <p:sp>
        <p:nvSpPr>
          <p:cNvPr id="121" name="Google Shape;121;p15"/>
          <p:cNvSpPr txBox="1"/>
          <p:nvPr/>
        </p:nvSpPr>
        <p:spPr>
          <a:xfrm>
            <a:off x="1190625" y="3743325"/>
            <a:ext cx="4667250" cy="314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1" i="0" u="none" strike="noStrike" cap="none">
                <a:solidFill>
                  <a:srgbClr val="4A556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কবি:</a:t>
            </a:r>
            <a:r>
              <a:rPr lang="en-US" sz="1650" b="0" i="0" u="none" strike="noStrike" cap="none">
                <a:solidFill>
                  <a:srgbClr val="4A5568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কাজী নজরুল ইসলাম</a:t>
            </a:r>
            <a:endParaRPr/>
          </a:p>
        </p:txBody>
      </p:sp>
      <p:sp>
        <p:nvSpPr>
          <p:cNvPr id="122" name="Google Shape;122;p15"/>
          <p:cNvSpPr txBox="1"/>
          <p:nvPr/>
        </p:nvSpPr>
        <p:spPr>
          <a:xfrm>
            <a:off x="1190625" y="4248150"/>
            <a:ext cx="4667250" cy="314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1" i="0" u="none" strike="noStrike" cap="none">
                <a:solidFill>
                  <a:srgbClr val="4A556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উৎস গ্রন্থ:</a:t>
            </a:r>
            <a:r>
              <a:rPr lang="en-US" sz="1650" b="0" i="0" u="none" strike="noStrike" cap="none">
                <a:solidFill>
                  <a:srgbClr val="4A5568"/>
                </a:solidFill>
                <a:latin typeface="Hind Siliguri"/>
                <a:ea typeface="Hind Siliguri"/>
                <a:cs typeface="Hind Siliguri"/>
                <a:sym typeface="Hind Siliguri"/>
              </a:rPr>
              <a:t> 'সাম্যবাদী' কাব্যগ্রন্থ</a:t>
            </a:r>
            <a:endParaRPr/>
          </a:p>
        </p:txBody>
      </p:sp>
      <p:pic>
        <p:nvPicPr>
          <p:cNvPr id="123" name="Google Shape;123;p15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62000" y="2767012"/>
            <a:ext cx="219075" cy="257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p15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62000" y="3271837"/>
            <a:ext cx="247650" cy="257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Google Shape;125;p15" descr="image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762000" y="3776662"/>
            <a:ext cx="314325" cy="257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15" descr="image.png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762000" y="4281487"/>
            <a:ext cx="276225" cy="257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BF7"/>
        </a:solidFill>
        <a:effectLst/>
      </p:bgPr>
    </p:bg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" name="Google Shape;131;p16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5915025"/>
            <a:ext cx="10668000" cy="371475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p16"/>
          <p:cNvSpPr txBox="1"/>
          <p:nvPr/>
        </p:nvSpPr>
        <p:spPr>
          <a:xfrm>
            <a:off x="904875" y="571500"/>
            <a:ext cx="11051381" cy="666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300" b="1" i="0" u="none" strike="noStrike" cap="none">
                <a:solidFill>
                  <a:srgbClr val="2C3E50"/>
                </a:solidFill>
                <a:latin typeface="Noto Serif Bengali"/>
                <a:ea typeface="Noto Serif Bengali"/>
                <a:cs typeface="Noto Serif Bengali"/>
                <a:sym typeface="Noto Serif Bengali"/>
              </a:rPr>
              <a:t>শিখনফল (Learning Outcomes)</a:t>
            </a:r>
            <a:endParaRPr/>
          </a:p>
        </p:txBody>
      </p:sp>
      <p:sp>
        <p:nvSpPr>
          <p:cNvPr id="133" name="Google Shape;133;p16"/>
          <p:cNvSpPr/>
          <p:nvPr/>
        </p:nvSpPr>
        <p:spPr>
          <a:xfrm>
            <a:off x="762000" y="571500"/>
            <a:ext cx="57150" cy="666750"/>
          </a:xfrm>
          <a:prstGeom prst="rect">
            <a:avLst/>
          </a:prstGeom>
          <a:solidFill>
            <a:srgbClr val="E74C3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" name="Google Shape;134;p16"/>
          <p:cNvSpPr txBox="1"/>
          <p:nvPr/>
        </p:nvSpPr>
        <p:spPr>
          <a:xfrm>
            <a:off x="762000" y="6067425"/>
            <a:ext cx="1371600" cy="219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0" i="0" u="none" strike="noStrike" cap="none">
                <a:solidFill>
                  <a:srgbClr val="7F8C8D"/>
                </a:solidFill>
                <a:latin typeface="Hind Siliguri"/>
                <a:ea typeface="Hind Siliguri"/>
                <a:cs typeface="Hind Siliguri"/>
                <a:sym typeface="Hind Siliguri"/>
              </a:rPr>
              <a:t>শ্রেণী: সপ্তম | বাংলা প্রথম পত্র</a:t>
            </a:r>
            <a:endParaRPr/>
          </a:p>
        </p:txBody>
      </p:sp>
      <p:sp>
        <p:nvSpPr>
          <p:cNvPr id="135" name="Google Shape;135;p16"/>
          <p:cNvSpPr txBox="1"/>
          <p:nvPr/>
        </p:nvSpPr>
        <p:spPr>
          <a:xfrm>
            <a:off x="10401300" y="6067425"/>
            <a:ext cx="1028700" cy="219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0" i="0" u="none" strike="noStrike" cap="none">
                <a:solidFill>
                  <a:srgbClr val="7F8C8D"/>
                </a:solidFill>
                <a:latin typeface="Hind Siliguri"/>
                <a:ea typeface="Hind Siliguri"/>
                <a:cs typeface="Hind Siliguri"/>
                <a:sym typeface="Hind Siliguri"/>
              </a:rPr>
              <a:t>উপস্থাপক: আবু সাঈদ</a:t>
            </a:r>
            <a:endParaRPr/>
          </a:p>
        </p:txBody>
      </p:sp>
      <p:sp>
        <p:nvSpPr>
          <p:cNvPr id="136" name="Google Shape;136;p16"/>
          <p:cNvSpPr txBox="1"/>
          <p:nvPr/>
        </p:nvSpPr>
        <p:spPr>
          <a:xfrm>
            <a:off x="1762125" y="2733675"/>
            <a:ext cx="9096375" cy="314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0" i="0" u="none" strike="noStrike" cap="none">
                <a:solidFill>
                  <a:srgbClr val="4A556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কুলি-মজুর তথা শ্রমজীবী মানুষের অবদান ও ত্যাগের গুরুত্ব ব্যাখ্যা করতে পারবে।</a:t>
            </a:r>
            <a:endParaRPr/>
          </a:p>
        </p:txBody>
      </p:sp>
      <p:sp>
        <p:nvSpPr>
          <p:cNvPr id="137" name="Google Shape;137;p16"/>
          <p:cNvSpPr txBox="1"/>
          <p:nvPr/>
        </p:nvSpPr>
        <p:spPr>
          <a:xfrm>
            <a:off x="1762125" y="3238500"/>
            <a:ext cx="9096375" cy="314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0" i="0" u="none" strike="noStrike" cap="none">
                <a:solidFill>
                  <a:srgbClr val="4A556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কবি কাজী নজরুল ইসলামের বিদ্রোহী ও সাম্যবাদী ভাবধারা ও জীবন-পরিচিতি বর্ণনা করতে পারবে।</a:t>
            </a:r>
            <a:endParaRPr/>
          </a:p>
        </p:txBody>
      </p:sp>
      <p:sp>
        <p:nvSpPr>
          <p:cNvPr id="138" name="Google Shape;138;p16"/>
          <p:cNvSpPr txBox="1"/>
          <p:nvPr/>
        </p:nvSpPr>
        <p:spPr>
          <a:xfrm>
            <a:off x="1762125" y="3743325"/>
            <a:ext cx="9096375" cy="314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0" i="0" u="none" strike="noStrike" cap="none">
                <a:solidFill>
                  <a:srgbClr val="4A556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সমাজে বিদ্যমান শোষক ও শোষিত শ্রেণীর মধ্যকার বৈষম্য অনুধাবন করতে পারবে।</a:t>
            </a:r>
            <a:endParaRPr/>
          </a:p>
        </p:txBody>
      </p:sp>
      <p:sp>
        <p:nvSpPr>
          <p:cNvPr id="139" name="Google Shape;139;p16"/>
          <p:cNvSpPr txBox="1"/>
          <p:nvPr/>
        </p:nvSpPr>
        <p:spPr>
          <a:xfrm>
            <a:off x="1762125" y="4248150"/>
            <a:ext cx="9096375" cy="314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0" i="0" u="none" strike="noStrike" cap="none">
                <a:solidFill>
                  <a:srgbClr val="4A556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সুবিধাবঞ্চিত ও মেহনতী মানুষের প্রতি গভীর সহানুভূতিশীল ও শ্রদ্ধাশীল মনোভাব প্রকাশ করবে।</a:t>
            </a:r>
            <a:endParaRPr/>
          </a:p>
        </p:txBody>
      </p:sp>
      <p:pic>
        <p:nvPicPr>
          <p:cNvPr id="140" name="Google Shape;140;p16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333500" y="2767012"/>
            <a:ext cx="247650" cy="257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" name="Google Shape;141;p16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333500" y="3271837"/>
            <a:ext cx="247650" cy="257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" name="Google Shape;142;p16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333500" y="3776662"/>
            <a:ext cx="247650" cy="257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p16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333500" y="4281487"/>
            <a:ext cx="247650" cy="257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BF7"/>
        </a:solidFill>
        <a:effectLst/>
      </p:bgPr>
    </p:bg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" name="Google Shape;148;p17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5915025"/>
            <a:ext cx="10668000" cy="371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" name="Google Shape;149;p17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62000" y="2597646"/>
            <a:ext cx="5095875" cy="2291357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" name="Google Shape;150;p17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34125" y="2597646"/>
            <a:ext cx="5095875" cy="2291357"/>
          </a:xfrm>
          <a:prstGeom prst="rect">
            <a:avLst/>
          </a:prstGeom>
          <a:noFill/>
          <a:ln>
            <a:noFill/>
          </a:ln>
        </p:spPr>
      </p:pic>
      <p:sp>
        <p:nvSpPr>
          <p:cNvPr id="151" name="Google Shape;151;p17"/>
          <p:cNvSpPr txBox="1"/>
          <p:nvPr/>
        </p:nvSpPr>
        <p:spPr>
          <a:xfrm>
            <a:off x="904875" y="571500"/>
            <a:ext cx="11051381" cy="666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300" b="1" i="0" u="none" strike="noStrike" cap="none">
                <a:solidFill>
                  <a:srgbClr val="2C3E50"/>
                </a:solidFill>
                <a:latin typeface="Noto Serif Bengali"/>
                <a:ea typeface="Noto Serif Bengali"/>
                <a:cs typeface="Noto Serif Bengali"/>
                <a:sym typeface="Noto Serif Bengali"/>
              </a:rPr>
              <a:t>পূর্বজ্ঞান যাচাই</a:t>
            </a:r>
            <a:endParaRPr/>
          </a:p>
        </p:txBody>
      </p:sp>
      <p:sp>
        <p:nvSpPr>
          <p:cNvPr id="152" name="Google Shape;152;p17"/>
          <p:cNvSpPr/>
          <p:nvPr/>
        </p:nvSpPr>
        <p:spPr>
          <a:xfrm>
            <a:off x="762000" y="571500"/>
            <a:ext cx="57150" cy="666750"/>
          </a:xfrm>
          <a:prstGeom prst="rect">
            <a:avLst/>
          </a:prstGeom>
          <a:solidFill>
            <a:srgbClr val="E74C3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3" name="Google Shape;153;p17"/>
          <p:cNvSpPr txBox="1"/>
          <p:nvPr/>
        </p:nvSpPr>
        <p:spPr>
          <a:xfrm>
            <a:off x="762000" y="6067425"/>
            <a:ext cx="1371600" cy="219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0" i="0" u="none" strike="noStrike" cap="none">
                <a:solidFill>
                  <a:srgbClr val="7F8C8D"/>
                </a:solidFill>
                <a:latin typeface="Hind Siliguri"/>
                <a:ea typeface="Hind Siliguri"/>
                <a:cs typeface="Hind Siliguri"/>
                <a:sym typeface="Hind Siliguri"/>
              </a:rPr>
              <a:t>শ্রেণী: সপ্তম | বাংলা প্রথম পত্র</a:t>
            </a:r>
            <a:endParaRPr/>
          </a:p>
        </p:txBody>
      </p:sp>
      <p:sp>
        <p:nvSpPr>
          <p:cNvPr id="154" name="Google Shape;154;p17"/>
          <p:cNvSpPr txBox="1"/>
          <p:nvPr/>
        </p:nvSpPr>
        <p:spPr>
          <a:xfrm>
            <a:off x="10401300" y="6067425"/>
            <a:ext cx="1028700" cy="219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0" i="0" u="none" strike="noStrike" cap="none">
                <a:solidFill>
                  <a:srgbClr val="7F8C8D"/>
                </a:solidFill>
                <a:latin typeface="Hind Siliguri"/>
                <a:ea typeface="Hind Siliguri"/>
                <a:cs typeface="Hind Siliguri"/>
                <a:sym typeface="Hind Siliguri"/>
              </a:rPr>
              <a:t>উপস্থাপক: আবু সাঈদ</a:t>
            </a:r>
            <a:endParaRPr/>
          </a:p>
        </p:txBody>
      </p:sp>
      <p:sp>
        <p:nvSpPr>
          <p:cNvPr id="155" name="Google Shape;155;p17"/>
          <p:cNvSpPr txBox="1"/>
          <p:nvPr/>
        </p:nvSpPr>
        <p:spPr>
          <a:xfrm>
            <a:off x="1095375" y="2978646"/>
            <a:ext cx="4650581" cy="428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6670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b="1" i="0" u="none" strike="noStrike" cap="none">
                <a:solidFill>
                  <a:srgbClr val="2C3E50"/>
                </a:solidFill>
                <a:latin typeface="Noto Serif Bengali"/>
                <a:ea typeface="Noto Serif Bengali"/>
                <a:cs typeface="Noto Serif Bengali"/>
                <a:sym typeface="Noto Serif Bengali"/>
              </a:rPr>
              <a:t>প্রশ্ন ১</a:t>
            </a:r>
            <a:endParaRPr/>
          </a:p>
        </p:txBody>
      </p:sp>
      <p:sp>
        <p:nvSpPr>
          <p:cNvPr id="156" name="Google Shape;156;p17"/>
          <p:cNvSpPr txBox="1"/>
          <p:nvPr/>
        </p:nvSpPr>
        <p:spPr>
          <a:xfrm>
            <a:off x="1095375" y="3550146"/>
            <a:ext cx="4429125" cy="10054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0" i="0" u="none" strike="noStrike" cap="none">
                <a:solidFill>
                  <a:srgbClr val="4A556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আজ আমরা যে পিচঢালা পথ, সুউচ্চ অট্টালিকা কিংবা রেললাইন দেখতে পাচ্ছি—বলতে পারো এগুলো কাদের অক্লান্ত শ্রমে তৈরি হয়েছে?</a:t>
            </a:r>
            <a:endParaRPr/>
          </a:p>
        </p:txBody>
      </p:sp>
      <p:sp>
        <p:nvSpPr>
          <p:cNvPr id="157" name="Google Shape;157;p17"/>
          <p:cNvSpPr txBox="1"/>
          <p:nvPr/>
        </p:nvSpPr>
        <p:spPr>
          <a:xfrm>
            <a:off x="6667500" y="2978646"/>
            <a:ext cx="4650581" cy="428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6670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b="1" i="0" u="none" strike="noStrike" cap="none">
                <a:solidFill>
                  <a:srgbClr val="2C3E50"/>
                </a:solidFill>
                <a:latin typeface="Noto Serif Bengali"/>
                <a:ea typeface="Noto Serif Bengali"/>
                <a:cs typeface="Noto Serif Bengali"/>
                <a:sym typeface="Noto Serif Bengali"/>
              </a:rPr>
              <a:t>প্রশ্ন ২</a:t>
            </a:r>
            <a:endParaRPr/>
          </a:p>
        </p:txBody>
      </p:sp>
      <p:sp>
        <p:nvSpPr>
          <p:cNvPr id="158" name="Google Shape;158;p17"/>
          <p:cNvSpPr txBox="1"/>
          <p:nvPr/>
        </p:nvSpPr>
        <p:spPr>
          <a:xfrm>
            <a:off x="6667500" y="3550146"/>
            <a:ext cx="4429125" cy="10054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0" i="0" u="none" strike="noStrike" cap="none">
                <a:solidFill>
                  <a:srgbClr val="4A556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আমাদের সমাজে যে মানুষগুলো মাথার ঘাম পায়ে ফেলে আমাদের জীবনযাত্রাকে সহজ করছে, তাদের সাথে আমাদের কেমন আচরণ করা উচিত?</a:t>
            </a:r>
            <a:endParaRPr/>
          </a:p>
        </p:txBody>
      </p:sp>
      <p:pic>
        <p:nvPicPr>
          <p:cNvPr id="159" name="Google Shape;159;p17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95375" y="3045321"/>
            <a:ext cx="266700" cy="266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" name="Google Shape;160;p17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667500" y="3045321"/>
            <a:ext cx="266700" cy="266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BF7"/>
        </a:solidFill>
        <a:effectLst/>
      </p:bgPr>
    </p:bg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5" name="Google Shape;165;p18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5915025"/>
            <a:ext cx="10668000" cy="371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" name="Google Shape;166;p18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62000" y="2219325"/>
            <a:ext cx="3048000" cy="304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67" name="Google Shape;167;p18"/>
          <p:cNvSpPr txBox="1"/>
          <p:nvPr/>
        </p:nvSpPr>
        <p:spPr>
          <a:xfrm>
            <a:off x="904875" y="571500"/>
            <a:ext cx="11051381" cy="666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300" b="1" i="0" u="none" strike="noStrike" cap="none">
                <a:solidFill>
                  <a:srgbClr val="2C3E50"/>
                </a:solidFill>
                <a:latin typeface="Noto Serif Bengali"/>
                <a:ea typeface="Noto Serif Bengali"/>
                <a:cs typeface="Noto Serif Bengali"/>
                <a:sym typeface="Noto Serif Bengali"/>
              </a:rPr>
              <a:t>১. কবি পরিচিতি</a:t>
            </a:r>
            <a:endParaRPr/>
          </a:p>
        </p:txBody>
      </p:sp>
      <p:sp>
        <p:nvSpPr>
          <p:cNvPr id="168" name="Google Shape;168;p18"/>
          <p:cNvSpPr/>
          <p:nvPr/>
        </p:nvSpPr>
        <p:spPr>
          <a:xfrm>
            <a:off x="762000" y="571500"/>
            <a:ext cx="57150" cy="666750"/>
          </a:xfrm>
          <a:prstGeom prst="rect">
            <a:avLst/>
          </a:prstGeom>
          <a:solidFill>
            <a:srgbClr val="E74C3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9" name="Google Shape;169;p18"/>
          <p:cNvSpPr txBox="1"/>
          <p:nvPr/>
        </p:nvSpPr>
        <p:spPr>
          <a:xfrm>
            <a:off x="762000" y="6067425"/>
            <a:ext cx="1371600" cy="219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0" i="0" u="none" strike="noStrike" cap="none">
                <a:solidFill>
                  <a:srgbClr val="7F8C8D"/>
                </a:solidFill>
                <a:latin typeface="Hind Siliguri"/>
                <a:ea typeface="Hind Siliguri"/>
                <a:cs typeface="Hind Siliguri"/>
                <a:sym typeface="Hind Siliguri"/>
              </a:rPr>
              <a:t>শ্রেণী: সপ্তম | বাংলা প্রথম পত্র</a:t>
            </a:r>
            <a:endParaRPr/>
          </a:p>
        </p:txBody>
      </p:sp>
      <p:sp>
        <p:nvSpPr>
          <p:cNvPr id="170" name="Google Shape;170;p18"/>
          <p:cNvSpPr txBox="1"/>
          <p:nvPr/>
        </p:nvSpPr>
        <p:spPr>
          <a:xfrm>
            <a:off x="10401300" y="6067425"/>
            <a:ext cx="1028700" cy="219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0" i="0" u="none" strike="noStrike" cap="none">
                <a:solidFill>
                  <a:srgbClr val="7F8C8D"/>
                </a:solidFill>
                <a:latin typeface="Hind Siliguri"/>
                <a:ea typeface="Hind Siliguri"/>
                <a:cs typeface="Hind Siliguri"/>
                <a:sym typeface="Hind Siliguri"/>
              </a:rPr>
              <a:t>উপস্থাপক: আবু সাঈদ</a:t>
            </a:r>
            <a:endParaRPr/>
          </a:p>
        </p:txBody>
      </p:sp>
      <p:pic>
        <p:nvPicPr>
          <p:cNvPr id="171" name="Google Shape;171;p18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19150" y="2276475"/>
            <a:ext cx="2933700" cy="2933700"/>
          </a:xfrm>
          <a:prstGeom prst="rect">
            <a:avLst/>
          </a:prstGeom>
          <a:noFill/>
          <a:ln>
            <a:noFill/>
          </a:ln>
        </p:spPr>
      </p:pic>
      <p:sp>
        <p:nvSpPr>
          <p:cNvPr id="172" name="Google Shape;172;p18"/>
          <p:cNvSpPr txBox="1"/>
          <p:nvPr/>
        </p:nvSpPr>
        <p:spPr>
          <a:xfrm>
            <a:off x="4572000" y="2443162"/>
            <a:ext cx="7200900" cy="485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>
                <a:solidFill>
                  <a:srgbClr val="E74C3C"/>
                </a:solidFill>
                <a:latin typeface="Noto Serif Bengali"/>
                <a:ea typeface="Noto Serif Bengali"/>
                <a:cs typeface="Noto Serif Bengali"/>
                <a:sym typeface="Noto Serif Bengali"/>
              </a:rPr>
              <a:t>কাজী নজরুল ইসলাম (১৮৯৯-১৯৭৬)</a:t>
            </a:r>
            <a:endParaRPr/>
          </a:p>
        </p:txBody>
      </p:sp>
      <p:sp>
        <p:nvSpPr>
          <p:cNvPr id="173" name="Google Shape;173;p18"/>
          <p:cNvSpPr txBox="1"/>
          <p:nvPr/>
        </p:nvSpPr>
        <p:spPr>
          <a:xfrm>
            <a:off x="5000625" y="3024187"/>
            <a:ext cx="6429375" cy="314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1" i="0" u="none" strike="noStrike" cap="none">
                <a:solidFill>
                  <a:srgbClr val="4A556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উপাধি:</a:t>
            </a:r>
            <a:r>
              <a:rPr lang="en-US" sz="1650" b="0" i="0" u="none" strike="noStrike" cap="none">
                <a:solidFill>
                  <a:srgbClr val="4A5568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আমাদের বাংলাদেশের জাতীয় ও 'বিদ্রোহী কবি'।</a:t>
            </a:r>
            <a:endParaRPr/>
          </a:p>
        </p:txBody>
      </p:sp>
      <p:sp>
        <p:nvSpPr>
          <p:cNvPr id="174" name="Google Shape;174;p18"/>
          <p:cNvSpPr txBox="1"/>
          <p:nvPr/>
        </p:nvSpPr>
        <p:spPr>
          <a:xfrm>
            <a:off x="5000625" y="3529012"/>
            <a:ext cx="6429375" cy="314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1" i="0" u="none" strike="noStrike" cap="none">
                <a:solidFill>
                  <a:srgbClr val="4A556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দর্শন:</a:t>
            </a:r>
            <a:r>
              <a:rPr lang="en-US" sz="1650" b="0" i="0" u="none" strike="noStrike" cap="none">
                <a:solidFill>
                  <a:srgbClr val="4A5568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অন্যায়, শোষণের বিরুদ্ধে ও সাম্যের পক্ষে আজীবন লড়াই।</a:t>
            </a:r>
            <a:endParaRPr/>
          </a:p>
        </p:txBody>
      </p:sp>
      <p:sp>
        <p:nvSpPr>
          <p:cNvPr id="175" name="Google Shape;175;p18"/>
          <p:cNvSpPr txBox="1"/>
          <p:nvPr/>
        </p:nvSpPr>
        <p:spPr>
          <a:xfrm>
            <a:off x="5000625" y="4033837"/>
            <a:ext cx="6429375" cy="314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1" i="0" u="none" strike="noStrike" cap="none">
                <a:solidFill>
                  <a:srgbClr val="4A556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উৎস:</a:t>
            </a:r>
            <a:r>
              <a:rPr lang="en-US" sz="1650" b="0" i="0" u="none" strike="noStrike" cap="none">
                <a:solidFill>
                  <a:srgbClr val="4A5568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আলোচিত কবিতাটি তাঁর বিখ্যাত </a:t>
            </a:r>
            <a:r>
              <a:rPr lang="en-US" sz="1650" b="1" i="0" u="none" strike="noStrike" cap="none">
                <a:solidFill>
                  <a:srgbClr val="4A5568"/>
                </a:solidFill>
                <a:latin typeface="Hind Siliguri"/>
                <a:ea typeface="Hind Siliguri"/>
                <a:cs typeface="Hind Siliguri"/>
                <a:sym typeface="Hind Siliguri"/>
              </a:rPr>
              <a:t>'সাম্যবাদী'</a:t>
            </a:r>
            <a:r>
              <a:rPr lang="en-US" sz="1650" b="0" i="0" u="none" strike="noStrike" cap="none">
                <a:solidFill>
                  <a:srgbClr val="4A5568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কাব্যগ্রন্থের অন্তর্গত।</a:t>
            </a:r>
            <a:endParaRPr/>
          </a:p>
        </p:txBody>
      </p:sp>
      <p:sp>
        <p:nvSpPr>
          <p:cNvPr id="176" name="Google Shape;176;p18"/>
          <p:cNvSpPr txBox="1"/>
          <p:nvPr/>
        </p:nvSpPr>
        <p:spPr>
          <a:xfrm>
            <a:off x="5000625" y="4538662"/>
            <a:ext cx="6429375" cy="314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1" i="0" u="none" strike="noStrike" cap="none">
                <a:solidFill>
                  <a:srgbClr val="4A556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অন্যান্য সৃষ্টি:</a:t>
            </a:r>
            <a:r>
              <a:rPr lang="en-US" sz="1650" b="0" i="0" u="none" strike="noStrike" cap="none">
                <a:solidFill>
                  <a:srgbClr val="4A5568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অগ্নি-বীণা, বিষের বাঁশী, রিক্তের বেদন ইত্যাদি।</a:t>
            </a:r>
            <a:endParaRPr/>
          </a:p>
        </p:txBody>
      </p:sp>
      <p:pic>
        <p:nvPicPr>
          <p:cNvPr id="177" name="Google Shape;177;p18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572000" y="3057525"/>
            <a:ext cx="276225" cy="257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" name="Google Shape;178;p18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572000" y="3562350"/>
            <a:ext cx="276225" cy="257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" name="Google Shape;179;p18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572000" y="4067175"/>
            <a:ext cx="276225" cy="257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0" name="Google Shape;180;p18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572000" y="4572000"/>
            <a:ext cx="276225" cy="257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BF7"/>
        </a:solidFill>
        <a:effectLst/>
      </p:bgPr>
    </p:bg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5" name="Google Shape;185;p19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5915025"/>
            <a:ext cx="10668000" cy="371475"/>
          </a:xfrm>
          <a:prstGeom prst="rect">
            <a:avLst/>
          </a:prstGeom>
          <a:noFill/>
          <a:ln>
            <a:noFill/>
          </a:ln>
        </p:spPr>
      </p:pic>
      <p:sp>
        <p:nvSpPr>
          <p:cNvPr id="186" name="Google Shape;186;p19"/>
          <p:cNvSpPr txBox="1"/>
          <p:nvPr/>
        </p:nvSpPr>
        <p:spPr>
          <a:xfrm>
            <a:off x="904875" y="571500"/>
            <a:ext cx="11051381" cy="666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300" b="1" i="0" u="none" strike="noStrike" cap="none">
                <a:solidFill>
                  <a:srgbClr val="2C3E50"/>
                </a:solidFill>
                <a:latin typeface="Noto Serif Bengali"/>
                <a:ea typeface="Noto Serif Bengali"/>
                <a:cs typeface="Noto Serif Bengali"/>
                <a:sym typeface="Noto Serif Bengali"/>
              </a:rPr>
              <a:t>২. মূল পাঠ ও আবৃত্তি</a:t>
            </a:r>
            <a:endParaRPr/>
          </a:p>
        </p:txBody>
      </p:sp>
      <p:sp>
        <p:nvSpPr>
          <p:cNvPr id="187" name="Google Shape;187;p19"/>
          <p:cNvSpPr/>
          <p:nvPr/>
        </p:nvSpPr>
        <p:spPr>
          <a:xfrm>
            <a:off x="762000" y="571500"/>
            <a:ext cx="57150" cy="666750"/>
          </a:xfrm>
          <a:prstGeom prst="rect">
            <a:avLst/>
          </a:prstGeom>
          <a:solidFill>
            <a:srgbClr val="E74C3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8" name="Google Shape;188;p19"/>
          <p:cNvSpPr txBox="1"/>
          <p:nvPr/>
        </p:nvSpPr>
        <p:spPr>
          <a:xfrm>
            <a:off x="762000" y="6067425"/>
            <a:ext cx="1371600" cy="219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0" i="0" u="none" strike="noStrike" cap="none">
                <a:solidFill>
                  <a:srgbClr val="7F8C8D"/>
                </a:solidFill>
                <a:latin typeface="Hind Siliguri"/>
                <a:ea typeface="Hind Siliguri"/>
                <a:cs typeface="Hind Siliguri"/>
                <a:sym typeface="Hind Siliguri"/>
              </a:rPr>
              <a:t>শ্রেণী: সপ্তম | বাংলা প্রথম পত্র</a:t>
            </a:r>
            <a:endParaRPr/>
          </a:p>
        </p:txBody>
      </p:sp>
      <p:sp>
        <p:nvSpPr>
          <p:cNvPr id="189" name="Google Shape;189;p19"/>
          <p:cNvSpPr txBox="1"/>
          <p:nvPr/>
        </p:nvSpPr>
        <p:spPr>
          <a:xfrm>
            <a:off x="10401300" y="6067425"/>
            <a:ext cx="1028700" cy="219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0" i="0" u="none" strike="noStrike" cap="none">
                <a:solidFill>
                  <a:srgbClr val="7F8C8D"/>
                </a:solidFill>
                <a:latin typeface="Hind Siliguri"/>
                <a:ea typeface="Hind Siliguri"/>
                <a:cs typeface="Hind Siliguri"/>
                <a:sym typeface="Hind Siliguri"/>
              </a:rPr>
              <a:t>উপস্থাপক: আবু সাঈদ</a:t>
            </a:r>
            <a:endParaRPr/>
          </a:p>
        </p:txBody>
      </p:sp>
      <p:sp>
        <p:nvSpPr>
          <p:cNvPr id="190" name="Google Shape;190;p19"/>
          <p:cNvSpPr txBox="1"/>
          <p:nvPr/>
        </p:nvSpPr>
        <p:spPr>
          <a:xfrm>
            <a:off x="1771650" y="2477690"/>
            <a:ext cx="8648700" cy="19502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i="0" u="none" strike="noStrike" cap="none">
                <a:solidFill>
                  <a:srgbClr val="2C3E50"/>
                </a:solidFill>
                <a:latin typeface="Noto Serif Bengali"/>
                <a:ea typeface="Noto Serif Bengali"/>
                <a:cs typeface="Noto Serif Bengali"/>
                <a:sym typeface="Noto Serif Bengali"/>
              </a:rPr>
              <a:t>"দেখিনু সেদিন রেলে,</a:t>
            </a:r>
            <a:r>
              <a:rPr lang="en-US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en-US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2400" b="0" i="0" u="none" strike="noStrike" cap="none">
                <a:solidFill>
                  <a:srgbClr val="2C3E50"/>
                </a:solidFill>
                <a:latin typeface="Noto Serif Bengali"/>
                <a:ea typeface="Noto Serif Bengali"/>
                <a:cs typeface="Noto Serif Bengali"/>
                <a:sym typeface="Noto Serif Bengali"/>
              </a:rPr>
              <a:t> কুলি বলে এক বাবু সা'ব তারে ঠেলে দিলে নীচে ফেলে!</a:t>
            </a:r>
            <a:r>
              <a:rPr lang="en-US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en-US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2400" b="0" i="0" u="none" strike="noStrike" cap="none">
                <a:solidFill>
                  <a:srgbClr val="2C3E50"/>
                </a:solidFill>
                <a:latin typeface="Noto Serif Bengali"/>
                <a:ea typeface="Noto Serif Bengali"/>
                <a:cs typeface="Noto Serif Bengali"/>
                <a:sym typeface="Noto Serif Bengali"/>
              </a:rPr>
              <a:t> চোখ ফেটে এল জল,</a:t>
            </a:r>
            <a:r>
              <a:rPr lang="en-US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en-US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2400" b="0" i="0" u="none" strike="noStrike" cap="none">
                <a:solidFill>
                  <a:srgbClr val="2C3E50"/>
                </a:solidFill>
                <a:latin typeface="Noto Serif Bengali"/>
                <a:ea typeface="Noto Serif Bengali"/>
                <a:cs typeface="Noto Serif Bengali"/>
                <a:sym typeface="Noto Serif Bengali"/>
              </a:rPr>
              <a:t> এমনি করে কি জগৎ জুড়িয়া মার খাবে দুর্বল?"</a:t>
            </a:r>
            <a:endParaRPr/>
          </a:p>
        </p:txBody>
      </p:sp>
      <p:sp>
        <p:nvSpPr>
          <p:cNvPr id="191" name="Google Shape;191;p19"/>
          <p:cNvSpPr txBox="1"/>
          <p:nvPr/>
        </p:nvSpPr>
        <p:spPr>
          <a:xfrm>
            <a:off x="4576762" y="4666059"/>
            <a:ext cx="3038475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1" i="0" u="none" strike="noStrike" cap="none">
                <a:solidFill>
                  <a:srgbClr val="7F8C8D"/>
                </a:solidFill>
                <a:latin typeface="Hind Siliguri"/>
                <a:ea typeface="Hind Siliguri"/>
                <a:cs typeface="Hind Siliguri"/>
                <a:sym typeface="Hind Siliguri"/>
              </a:rPr>
              <a:t>— কুলি-মজুর, কাজী নজরুল ইসলাম</a:t>
            </a:r>
            <a:endParaRPr/>
          </a:p>
        </p:txBody>
      </p:sp>
      <p:sp>
        <p:nvSpPr>
          <p:cNvPr id="192" name="Google Shape;192;p19"/>
          <p:cNvSpPr txBox="1"/>
          <p:nvPr/>
        </p:nvSpPr>
        <p:spPr>
          <a:xfrm>
            <a:off x="1152525" y="2858690"/>
            <a:ext cx="451544" cy="1819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0" b="0" i="0" u="none" strike="noStrike" cap="none">
                <a:solidFill>
                  <a:srgbClr val="E74C3C"/>
                </a:solidFill>
                <a:latin typeface="Noto Serif Bengali"/>
                <a:ea typeface="Noto Serif Bengali"/>
                <a:cs typeface="Noto Serif Bengali"/>
                <a:sym typeface="Noto Serif Bengali"/>
              </a:rPr>
              <a:t>"</a:t>
            </a:r>
            <a:endParaRPr/>
          </a:p>
        </p:txBody>
      </p:sp>
      <p:sp>
        <p:nvSpPr>
          <p:cNvPr id="193" name="Google Shape;193;p19"/>
          <p:cNvSpPr txBox="1"/>
          <p:nvPr/>
        </p:nvSpPr>
        <p:spPr>
          <a:xfrm>
            <a:off x="10587932" y="4523184"/>
            <a:ext cx="451544" cy="1819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0" b="0" i="0" u="none" strike="noStrike" cap="none">
                <a:solidFill>
                  <a:srgbClr val="E74C3C"/>
                </a:solidFill>
                <a:latin typeface="Noto Serif Bengali"/>
                <a:ea typeface="Noto Serif Bengali"/>
                <a:cs typeface="Noto Serif Bengali"/>
                <a:sym typeface="Noto Serif Bengali"/>
              </a:rPr>
              <a:t>"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BF7"/>
        </a:solidFill>
        <a:effectLst/>
      </p:bgPr>
    </p:bg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8" name="Google Shape;198;p20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5915025"/>
            <a:ext cx="10668000" cy="371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" name="Google Shape;199;p20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62000" y="1990725"/>
            <a:ext cx="10668000" cy="3505200"/>
          </a:xfrm>
          <a:prstGeom prst="rect">
            <a:avLst/>
          </a:prstGeom>
          <a:noFill/>
          <a:ln>
            <a:noFill/>
          </a:ln>
        </p:spPr>
      </p:pic>
      <p:sp>
        <p:nvSpPr>
          <p:cNvPr id="200" name="Google Shape;200;p20"/>
          <p:cNvSpPr txBox="1"/>
          <p:nvPr/>
        </p:nvSpPr>
        <p:spPr>
          <a:xfrm>
            <a:off x="904875" y="571500"/>
            <a:ext cx="11051381" cy="666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300" b="1" i="0" u="none" strike="noStrike" cap="none">
                <a:solidFill>
                  <a:srgbClr val="2C3E50"/>
                </a:solidFill>
                <a:latin typeface="Noto Serif Bengali"/>
                <a:ea typeface="Noto Serif Bengali"/>
                <a:cs typeface="Noto Serif Bengali"/>
                <a:sym typeface="Noto Serif Bengali"/>
              </a:rPr>
              <a:t>৩. শব্দার্থ ও টীকা</a:t>
            </a:r>
            <a:endParaRPr/>
          </a:p>
        </p:txBody>
      </p:sp>
      <p:sp>
        <p:nvSpPr>
          <p:cNvPr id="201" name="Google Shape;201;p20"/>
          <p:cNvSpPr/>
          <p:nvPr/>
        </p:nvSpPr>
        <p:spPr>
          <a:xfrm>
            <a:off x="762000" y="571500"/>
            <a:ext cx="57150" cy="666750"/>
          </a:xfrm>
          <a:prstGeom prst="rect">
            <a:avLst/>
          </a:prstGeom>
          <a:solidFill>
            <a:srgbClr val="E74C3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2" name="Google Shape;202;p20"/>
          <p:cNvSpPr txBox="1"/>
          <p:nvPr/>
        </p:nvSpPr>
        <p:spPr>
          <a:xfrm>
            <a:off x="762000" y="6067425"/>
            <a:ext cx="1371600" cy="219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0" i="0" u="none" strike="noStrike" cap="none">
                <a:solidFill>
                  <a:srgbClr val="7F8C8D"/>
                </a:solidFill>
                <a:latin typeface="Hind Siliguri"/>
                <a:ea typeface="Hind Siliguri"/>
                <a:cs typeface="Hind Siliguri"/>
                <a:sym typeface="Hind Siliguri"/>
              </a:rPr>
              <a:t>শ্রেণী: সপ্তম | বাংলা প্রথম পত্র</a:t>
            </a:r>
            <a:endParaRPr/>
          </a:p>
        </p:txBody>
      </p:sp>
      <p:sp>
        <p:nvSpPr>
          <p:cNvPr id="203" name="Google Shape;203;p20"/>
          <p:cNvSpPr txBox="1"/>
          <p:nvPr/>
        </p:nvSpPr>
        <p:spPr>
          <a:xfrm>
            <a:off x="10401300" y="6067425"/>
            <a:ext cx="1028700" cy="219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0" i="0" u="none" strike="noStrike" cap="none">
                <a:solidFill>
                  <a:srgbClr val="7F8C8D"/>
                </a:solidFill>
                <a:latin typeface="Hind Siliguri"/>
                <a:ea typeface="Hind Siliguri"/>
                <a:cs typeface="Hind Siliguri"/>
                <a:sym typeface="Hind Siliguri"/>
              </a:rPr>
              <a:t>উপস্থাপক: আবু সাঈদ</a:t>
            </a:r>
            <a:endParaRPr/>
          </a:p>
        </p:txBody>
      </p:sp>
      <p:graphicFrame>
        <p:nvGraphicFramePr>
          <p:cNvPr id="204" name="Google Shape;204;p20"/>
          <p:cNvGraphicFramePr/>
          <p:nvPr/>
        </p:nvGraphicFramePr>
        <p:xfrm>
          <a:off x="762000" y="1990725"/>
          <a:ext cx="10668000" cy="3505250"/>
        </p:xfrm>
        <a:graphic>
          <a:graphicData uri="http://schemas.openxmlformats.org/drawingml/2006/table">
            <a:tbl>
              <a:tblPr firstRow="1" bandRow="1">
                <a:noFill/>
                <a:tableStyleId>{960687E2-9031-46D2-849B-0C6082BDA280}</a:tableStyleId>
              </a:tblPr>
              <a:tblGrid>
                <a:gridCol w="3200400"/>
                <a:gridCol w="7467600"/>
              </a:tblGrid>
              <a:tr h="7010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50" b="1" i="0" u="none" strike="noStrike" cap="none">
                          <a:solidFill>
                            <a:srgbClr val="FFFFFF"/>
                          </a:solidFill>
                          <a:latin typeface="Noto Serif Bengali"/>
                          <a:ea typeface="Noto Serif Bengali"/>
                          <a:cs typeface="Noto Serif Bengali"/>
                          <a:sym typeface="Noto Serif Bengali"/>
                        </a:rPr>
                        <a:t>কঠিন শব্দ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2C3E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50" b="1" i="0" u="none" strike="noStrike" cap="none">
                          <a:solidFill>
                            <a:srgbClr val="FFFFFF"/>
                          </a:solidFill>
                          <a:latin typeface="Noto Serif Bengali"/>
                          <a:ea typeface="Noto Serif Bengali"/>
                          <a:cs typeface="Noto Serif Bengali"/>
                          <a:sym typeface="Noto Serif Bengali"/>
                        </a:rPr>
                        <a:t>শব্দের অর্থ ও বিশ্লেষণ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2C3E50"/>
                    </a:solidFill>
                  </a:tcPr>
                </a:tc>
              </a:tr>
              <a:tr h="7010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 b="1" i="0" u="none" strike="noStrike" cap="none">
                          <a:solidFill>
                            <a:srgbClr val="4A5568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বাষ্প-শকট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 b="0" i="0" u="none" strike="noStrike" cap="none">
                          <a:solidFill>
                            <a:srgbClr val="4A5568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বাষ্পচালিত ইঞ্জিন বা ট্রেন। যার চাকার উপর ভর দিয়ে সমাজ এগিয়ে চলে।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</a:tr>
              <a:tr h="7010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 b="1" i="0" u="none" strike="noStrike" cap="none">
                          <a:solidFill>
                            <a:srgbClr val="4A5568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দধীচি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 b="0" i="0" u="none" strike="noStrike" cap="none">
                          <a:solidFill>
                            <a:srgbClr val="4A5568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ভারতীয় পুরাণের ত্যাগী মুনি। কুলি-মজুরদের হাড়ভাঙা খাটুনি ও আত্মত্যাগকে মুনি দধীচির মহৎ ত্যাগের সাথে তুলনা করা হয়েছে।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</a:tr>
              <a:tr h="7010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 b="1" i="0" u="none" strike="noStrike" cap="none">
                          <a:solidFill>
                            <a:srgbClr val="4A5568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পাই ও ক্রোর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 b="1" i="0" u="none" strike="noStrike" cap="none">
                          <a:solidFill>
                            <a:srgbClr val="4A5568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পাই:</a:t>
                      </a:r>
                      <a:r>
                        <a:rPr lang="en-US" sz="1500" b="0" i="0" u="none" strike="noStrike" cap="none">
                          <a:solidFill>
                            <a:srgbClr val="4A5568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 অতি ক্ষুদ্র মুদ্রার একক। </a:t>
                      </a:r>
                      <a:r>
                        <a:rPr lang="en-US" sz="1500" b="1" i="0" u="none" strike="noStrike" cap="none">
                          <a:solidFill>
                            <a:srgbClr val="4A5568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ক্রোর:</a:t>
                      </a:r>
                      <a:r>
                        <a:rPr lang="en-US" sz="1500" b="0" i="0" u="none" strike="noStrike" cap="none">
                          <a:solidFill>
                            <a:srgbClr val="4A5568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 কোটি। কুলি মজুরদের নামমাত্র মজুরি দিয়ে পুঁজিপতিরা কোটি কোটি লাভ করছে।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</a:tr>
              <a:tr h="7010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 b="1" i="0" u="none" strike="noStrike" cap="none">
                          <a:solidFill>
                            <a:srgbClr val="4A5568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ঠুলি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 b="0" i="0" u="none" strike="noStrike" cap="none">
                          <a:solidFill>
                            <a:srgbClr val="4A5568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চোখের ঢাকনা বা আবরণ। অন্ধ বিবেক দূর করতে ঠুলি খুলে সত্য দেখার আহ্বান জানানো হয়েছে।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05" name="Google Shape;205;p20"/>
          <p:cNvSpPr/>
          <p:nvPr/>
        </p:nvSpPr>
        <p:spPr>
          <a:xfrm>
            <a:off x="762000" y="2586037"/>
            <a:ext cx="3200400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6" name="Google Shape;206;p20"/>
          <p:cNvSpPr/>
          <p:nvPr/>
        </p:nvSpPr>
        <p:spPr>
          <a:xfrm>
            <a:off x="3962400" y="2586037"/>
            <a:ext cx="7467600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7" name="Google Shape;207;p20"/>
          <p:cNvSpPr/>
          <p:nvPr/>
        </p:nvSpPr>
        <p:spPr>
          <a:xfrm>
            <a:off x="762000" y="3167062"/>
            <a:ext cx="3200400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8" name="Google Shape;208;p20"/>
          <p:cNvSpPr/>
          <p:nvPr/>
        </p:nvSpPr>
        <p:spPr>
          <a:xfrm>
            <a:off x="3962400" y="3167062"/>
            <a:ext cx="7467600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9" name="Google Shape;209;p20"/>
          <p:cNvSpPr/>
          <p:nvPr/>
        </p:nvSpPr>
        <p:spPr>
          <a:xfrm>
            <a:off x="762000" y="4033837"/>
            <a:ext cx="3200400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0" name="Google Shape;210;p20"/>
          <p:cNvSpPr/>
          <p:nvPr/>
        </p:nvSpPr>
        <p:spPr>
          <a:xfrm>
            <a:off x="3962400" y="4033837"/>
            <a:ext cx="7467600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1" name="Google Shape;211;p20"/>
          <p:cNvSpPr/>
          <p:nvPr/>
        </p:nvSpPr>
        <p:spPr>
          <a:xfrm>
            <a:off x="762000" y="4900612"/>
            <a:ext cx="3200400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2" name="Google Shape;212;p20"/>
          <p:cNvSpPr/>
          <p:nvPr/>
        </p:nvSpPr>
        <p:spPr>
          <a:xfrm>
            <a:off x="3962400" y="4900612"/>
            <a:ext cx="7467600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3" name="Google Shape;213;p20"/>
          <p:cNvSpPr/>
          <p:nvPr/>
        </p:nvSpPr>
        <p:spPr>
          <a:xfrm>
            <a:off x="762000" y="5481637"/>
            <a:ext cx="3200400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4" name="Google Shape;214;p20"/>
          <p:cNvSpPr/>
          <p:nvPr/>
        </p:nvSpPr>
        <p:spPr>
          <a:xfrm>
            <a:off x="3962400" y="5481637"/>
            <a:ext cx="7467600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BF7"/>
        </a:solidFill>
        <a:effectLst/>
      </p:bgPr>
    </p:bg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9" name="Google Shape;219;p21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1571625"/>
            <a:ext cx="10668000" cy="4343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0" name="Google Shape;220;p21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62000" y="5915025"/>
            <a:ext cx="10668000" cy="371475"/>
          </a:xfrm>
          <a:prstGeom prst="rect">
            <a:avLst/>
          </a:prstGeom>
          <a:noFill/>
          <a:ln>
            <a:noFill/>
          </a:ln>
        </p:spPr>
      </p:pic>
      <p:sp>
        <p:nvSpPr>
          <p:cNvPr id="221" name="Google Shape;221;p21"/>
          <p:cNvSpPr txBox="1"/>
          <p:nvPr/>
        </p:nvSpPr>
        <p:spPr>
          <a:xfrm>
            <a:off x="904875" y="571500"/>
            <a:ext cx="11051381" cy="666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300" b="1" i="0" u="none" strike="noStrike" cap="none">
                <a:solidFill>
                  <a:srgbClr val="2C3E50"/>
                </a:solidFill>
                <a:latin typeface="Noto Serif Bengali"/>
                <a:ea typeface="Noto Serif Bengali"/>
                <a:cs typeface="Noto Serif Bengali"/>
                <a:sym typeface="Noto Serif Bengali"/>
              </a:rPr>
              <a:t>৪. কবিতার মূলভাব: অবদান বনাম প্রাপ্তির ফারাক</a:t>
            </a:r>
            <a:endParaRPr/>
          </a:p>
        </p:txBody>
      </p:sp>
      <p:sp>
        <p:nvSpPr>
          <p:cNvPr id="222" name="Google Shape;222;p21"/>
          <p:cNvSpPr/>
          <p:nvPr/>
        </p:nvSpPr>
        <p:spPr>
          <a:xfrm>
            <a:off x="762000" y="571500"/>
            <a:ext cx="57150" cy="666750"/>
          </a:xfrm>
          <a:prstGeom prst="rect">
            <a:avLst/>
          </a:prstGeom>
          <a:solidFill>
            <a:srgbClr val="E74C3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3" name="Google Shape;223;p21"/>
          <p:cNvSpPr txBox="1"/>
          <p:nvPr/>
        </p:nvSpPr>
        <p:spPr>
          <a:xfrm>
            <a:off x="762000" y="4743450"/>
            <a:ext cx="10668000" cy="51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1" u="none" strike="noStrike" cap="none">
                <a:solidFill>
                  <a:srgbClr val="555555"/>
                </a:solidFill>
                <a:latin typeface="Hind Siliguri"/>
                <a:ea typeface="Hind Siliguri"/>
                <a:cs typeface="Hind Siliguri"/>
                <a:sym typeface="Hind Siliguri"/>
              </a:rPr>
              <a:t>"যুগ যুগ ধরে যারা মাথার ঘাম পায়ে ফেলে মোটর, রেল ও অট্টালিকা বানালো, একদল ধনিক শ্রেণী তাদের রক্ত চুষে ধনী হচ্ছে কিন্তু মেহনতি মানুষ অধিকার বঞ্চিত ও শোষিত হচ্ছে।"</a:t>
            </a:r>
            <a:endParaRPr/>
          </a:p>
        </p:txBody>
      </p:sp>
      <p:sp>
        <p:nvSpPr>
          <p:cNvPr id="224" name="Google Shape;224;p21"/>
          <p:cNvSpPr txBox="1"/>
          <p:nvPr/>
        </p:nvSpPr>
        <p:spPr>
          <a:xfrm>
            <a:off x="762000" y="6067425"/>
            <a:ext cx="1371600" cy="219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0" i="0" u="none" strike="noStrike" cap="none">
                <a:solidFill>
                  <a:srgbClr val="7F8C8D"/>
                </a:solidFill>
                <a:latin typeface="Hind Siliguri"/>
                <a:ea typeface="Hind Siliguri"/>
                <a:cs typeface="Hind Siliguri"/>
                <a:sym typeface="Hind Siliguri"/>
              </a:rPr>
              <a:t>শ্রেণী: সপ্তম | বাংলা প্রথম পত্র</a:t>
            </a:r>
            <a:endParaRPr/>
          </a:p>
        </p:txBody>
      </p:sp>
      <p:sp>
        <p:nvSpPr>
          <p:cNvPr id="225" name="Google Shape;225;p21"/>
          <p:cNvSpPr txBox="1"/>
          <p:nvPr/>
        </p:nvSpPr>
        <p:spPr>
          <a:xfrm>
            <a:off x="10401300" y="6067425"/>
            <a:ext cx="1028700" cy="219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0" i="0" u="none" strike="noStrike" cap="none">
                <a:solidFill>
                  <a:srgbClr val="7F8C8D"/>
                </a:solidFill>
                <a:latin typeface="Hind Siliguri"/>
                <a:ea typeface="Hind Siliguri"/>
                <a:cs typeface="Hind Siliguri"/>
                <a:sym typeface="Hind Siliguri"/>
              </a:rPr>
              <a:t>উপস্থাপক: আবু সাঈদ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BF7"/>
        </a:solidFill>
        <a:effectLst/>
      </p:bgPr>
    </p:bg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22"/>
          <p:cNvSpPr txBox="1"/>
          <p:nvPr/>
        </p:nvSpPr>
        <p:spPr>
          <a:xfrm>
            <a:off x="904875" y="571500"/>
            <a:ext cx="5200650" cy="666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300" b="1" i="0" u="none" strike="noStrike" cap="none">
                <a:solidFill>
                  <a:srgbClr val="2C3E50"/>
                </a:solidFill>
                <a:latin typeface="Noto Serif Bengali"/>
                <a:ea typeface="Noto Serif Bengali"/>
                <a:cs typeface="Noto Serif Bengali"/>
                <a:sym typeface="Noto Serif Bengali"/>
              </a:rPr>
              <a:t>৫. বাস্তব প্রেক্ষাপট</a:t>
            </a:r>
            <a:endParaRPr/>
          </a:p>
        </p:txBody>
      </p:sp>
      <p:sp>
        <p:nvSpPr>
          <p:cNvPr id="231" name="Google Shape;231;p22"/>
          <p:cNvSpPr/>
          <p:nvPr/>
        </p:nvSpPr>
        <p:spPr>
          <a:xfrm>
            <a:off x="762000" y="571500"/>
            <a:ext cx="57150" cy="666750"/>
          </a:xfrm>
          <a:prstGeom prst="rect">
            <a:avLst/>
          </a:prstGeom>
          <a:solidFill>
            <a:srgbClr val="E74C3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32" name="Google Shape;232;p22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334125" y="0"/>
            <a:ext cx="5857875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33" name="Google Shape;233;p22"/>
          <p:cNvSpPr txBox="1"/>
          <p:nvPr/>
        </p:nvSpPr>
        <p:spPr>
          <a:xfrm>
            <a:off x="762000" y="1571625"/>
            <a:ext cx="5350668" cy="276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4" b="1" i="0" u="none" strike="noStrike" cap="none">
                <a:solidFill>
                  <a:srgbClr val="E74C3C"/>
                </a:solidFill>
                <a:latin typeface="Noto Serif Bengali"/>
                <a:ea typeface="Noto Serif Bengali"/>
                <a:cs typeface="Noto Serif Bengali"/>
                <a:sym typeface="Noto Serif Bengali"/>
              </a:rPr>
              <a:t>জীবন্ত সভ্যতার কারিগর</a:t>
            </a:r>
            <a:endParaRPr/>
          </a:p>
        </p:txBody>
      </p:sp>
      <p:sp>
        <p:nvSpPr>
          <p:cNvPr id="234" name="Google Shape;234;p22"/>
          <p:cNvSpPr txBox="1"/>
          <p:nvPr/>
        </p:nvSpPr>
        <p:spPr>
          <a:xfrm>
            <a:off x="762000" y="1847850"/>
            <a:ext cx="5095875" cy="5485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4A556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আজকের আধুনিক সভ্যতায় আমরা যখন ট্রেনে যাতায়াত করি, লাল পোশাক পরিহিত কুলিরা আমাদের ভারী বোঝা মাথায় তুলে নেয়।</a:t>
            </a:r>
            <a:endParaRPr/>
          </a:p>
        </p:txBody>
      </p:sp>
      <p:sp>
        <p:nvSpPr>
          <p:cNvPr id="235" name="Google Shape;235;p22"/>
          <p:cNvSpPr txBox="1"/>
          <p:nvPr/>
        </p:nvSpPr>
        <p:spPr>
          <a:xfrm>
            <a:off x="762000" y="2396430"/>
            <a:ext cx="5095875" cy="8228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4A556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আমরা যে দালানকোঠায় বাস করি বা রাজপথে গাড়িতে চড়ি, তার প্রতি ইটে ইটে কুলি-মজুর আর রাজমিস্ত্রিদের ঘামের দাগ লেগে আছে। তাদের সম্মান দেওয়া আমাদের মানবিক দায়িত্ব।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BF7"/>
        </a:solidFill>
        <a:effectLst/>
      </p:bgPr>
    </p:bg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0" name="Google Shape;240;p23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5915025"/>
            <a:ext cx="10668000" cy="371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1" name="Google Shape;241;p23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62000" y="2671762"/>
            <a:ext cx="5095875" cy="2143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2" name="Google Shape;242;p23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34125" y="2671762"/>
            <a:ext cx="5095875" cy="2143125"/>
          </a:xfrm>
          <a:prstGeom prst="rect">
            <a:avLst/>
          </a:prstGeom>
          <a:noFill/>
          <a:ln>
            <a:noFill/>
          </a:ln>
        </p:spPr>
      </p:pic>
      <p:sp>
        <p:nvSpPr>
          <p:cNvPr id="243" name="Google Shape;243;p23"/>
          <p:cNvSpPr txBox="1"/>
          <p:nvPr/>
        </p:nvSpPr>
        <p:spPr>
          <a:xfrm>
            <a:off x="904875" y="571500"/>
            <a:ext cx="11051381" cy="666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300" b="1" i="0" u="none" strike="noStrike" cap="none">
                <a:solidFill>
                  <a:srgbClr val="2C3E50"/>
                </a:solidFill>
                <a:latin typeface="Noto Serif Bengali"/>
                <a:ea typeface="Noto Serif Bengali"/>
                <a:cs typeface="Noto Serif Bengali"/>
                <a:sym typeface="Noto Serif Bengali"/>
              </a:rPr>
              <a:t>৬. মূল্যায়ন ও দলীয় কাজ</a:t>
            </a:r>
            <a:endParaRPr/>
          </a:p>
        </p:txBody>
      </p:sp>
      <p:sp>
        <p:nvSpPr>
          <p:cNvPr id="244" name="Google Shape;244;p23"/>
          <p:cNvSpPr/>
          <p:nvPr/>
        </p:nvSpPr>
        <p:spPr>
          <a:xfrm>
            <a:off x="762000" y="571500"/>
            <a:ext cx="57150" cy="666750"/>
          </a:xfrm>
          <a:prstGeom prst="rect">
            <a:avLst/>
          </a:prstGeom>
          <a:solidFill>
            <a:srgbClr val="E74C3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5" name="Google Shape;245;p23"/>
          <p:cNvSpPr txBox="1"/>
          <p:nvPr/>
        </p:nvSpPr>
        <p:spPr>
          <a:xfrm>
            <a:off x="762000" y="6067425"/>
            <a:ext cx="1371600" cy="219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0" i="0" u="none" strike="noStrike" cap="none">
                <a:solidFill>
                  <a:srgbClr val="7F8C8D"/>
                </a:solidFill>
                <a:latin typeface="Hind Siliguri"/>
                <a:ea typeface="Hind Siliguri"/>
                <a:cs typeface="Hind Siliguri"/>
                <a:sym typeface="Hind Siliguri"/>
              </a:rPr>
              <a:t>শ্রেণী: সপ্তম | বাংলা প্রথম পত্র</a:t>
            </a:r>
            <a:endParaRPr/>
          </a:p>
        </p:txBody>
      </p:sp>
      <p:sp>
        <p:nvSpPr>
          <p:cNvPr id="246" name="Google Shape;246;p23"/>
          <p:cNvSpPr txBox="1"/>
          <p:nvPr/>
        </p:nvSpPr>
        <p:spPr>
          <a:xfrm>
            <a:off x="10401300" y="6067425"/>
            <a:ext cx="1028700" cy="219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0" i="0" u="none" strike="noStrike" cap="none">
                <a:solidFill>
                  <a:srgbClr val="7F8C8D"/>
                </a:solidFill>
                <a:latin typeface="Hind Siliguri"/>
                <a:ea typeface="Hind Siliguri"/>
                <a:cs typeface="Hind Siliguri"/>
                <a:sym typeface="Hind Siliguri"/>
              </a:rPr>
              <a:t>উপস্থাপক: আবু সাঈদ</a:t>
            </a:r>
            <a:endParaRPr/>
          </a:p>
        </p:txBody>
      </p:sp>
      <p:sp>
        <p:nvSpPr>
          <p:cNvPr id="247" name="Google Shape;247;p23"/>
          <p:cNvSpPr txBox="1"/>
          <p:nvPr/>
        </p:nvSpPr>
        <p:spPr>
          <a:xfrm>
            <a:off x="1095375" y="3052762"/>
            <a:ext cx="4650581" cy="428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6670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b="1" i="0" u="none" strike="noStrike" cap="none">
                <a:solidFill>
                  <a:srgbClr val="2C3E50"/>
                </a:solidFill>
                <a:latin typeface="Noto Serif Bengali"/>
                <a:ea typeface="Noto Serif Bengali"/>
                <a:cs typeface="Noto Serif Bengali"/>
                <a:sym typeface="Noto Serif Bengali"/>
              </a:rPr>
              <a:t>একক মূল্যায়ন (মৌখিক)</a:t>
            </a:r>
            <a:endParaRPr/>
          </a:p>
        </p:txBody>
      </p:sp>
      <p:sp>
        <p:nvSpPr>
          <p:cNvPr id="248" name="Google Shape;248;p23"/>
          <p:cNvSpPr txBox="1"/>
          <p:nvPr/>
        </p:nvSpPr>
        <p:spPr>
          <a:xfrm>
            <a:off x="6667500" y="3052762"/>
            <a:ext cx="4650581" cy="428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33375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b="1" i="0" u="none" strike="noStrike" cap="none">
                <a:solidFill>
                  <a:srgbClr val="2C3E50"/>
                </a:solidFill>
                <a:latin typeface="Noto Serif Bengali"/>
                <a:ea typeface="Noto Serif Bengali"/>
                <a:cs typeface="Noto Serif Bengali"/>
                <a:sym typeface="Noto Serif Bengali"/>
              </a:rPr>
              <a:t>দলীয় কাজ (পোস্টার ডিজাইন)</a:t>
            </a:r>
            <a:endParaRPr/>
          </a:p>
        </p:txBody>
      </p:sp>
      <p:sp>
        <p:nvSpPr>
          <p:cNvPr id="249" name="Google Shape;249;p23"/>
          <p:cNvSpPr txBox="1"/>
          <p:nvPr/>
        </p:nvSpPr>
        <p:spPr>
          <a:xfrm>
            <a:off x="6667500" y="3624262"/>
            <a:ext cx="4429125" cy="8228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4A5568"/>
                </a:solidFill>
                <a:latin typeface="Hind Siliguri"/>
                <a:ea typeface="Hind Siliguri"/>
                <a:cs typeface="Hind Siliguri"/>
                <a:sym typeface="Hind Siliguri"/>
              </a:rPr>
              <a:t>"আমাদের বিদ্যালয়ে ও আশেপাশে নিয়োজিত শ্রমজীবী মানুষের প্রতি আমরা কীভাবে আমাদের সহমর্মিতা ও শ্রদ্ধা প্রকাশ করতে পারি?" —দলগতভাবে আলোচনা করে ৫টি বাক্য লেখো।</a:t>
            </a:r>
            <a:endParaRPr/>
          </a:p>
        </p:txBody>
      </p:sp>
      <p:pic>
        <p:nvPicPr>
          <p:cNvPr id="250" name="Google Shape;250;p23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95375" y="3119437"/>
            <a:ext cx="266700" cy="266700"/>
          </a:xfrm>
          <a:prstGeom prst="rect">
            <a:avLst/>
          </a:prstGeom>
          <a:noFill/>
          <a:ln>
            <a:noFill/>
          </a:ln>
        </p:spPr>
      </p:pic>
      <p:sp>
        <p:nvSpPr>
          <p:cNvPr id="251" name="Google Shape;251;p23"/>
          <p:cNvSpPr txBox="1"/>
          <p:nvPr/>
        </p:nvSpPr>
        <p:spPr>
          <a:xfrm>
            <a:off x="1095375" y="3624262"/>
            <a:ext cx="4429125" cy="285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4A5568"/>
                </a:solidFill>
                <a:latin typeface="Hind Siliguri"/>
                <a:ea typeface="Hind Siliguri"/>
                <a:cs typeface="Hind Siliguri"/>
                <a:sym typeface="Hind Siliguri"/>
              </a:rPr>
              <a:t>১. 'কুলি-মজুর' কবিতাটি কোন কাব্যের অন্তর্গত?</a:t>
            </a:r>
            <a:endParaRPr/>
          </a:p>
        </p:txBody>
      </p:sp>
      <p:sp>
        <p:nvSpPr>
          <p:cNvPr id="252" name="Google Shape;252;p23"/>
          <p:cNvSpPr txBox="1"/>
          <p:nvPr/>
        </p:nvSpPr>
        <p:spPr>
          <a:xfrm>
            <a:off x="1095375" y="3910012"/>
            <a:ext cx="4429125" cy="285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4A5568"/>
                </a:solidFill>
                <a:latin typeface="Hind Siliguri"/>
                <a:ea typeface="Hind Siliguri"/>
                <a:cs typeface="Hind Siliguri"/>
                <a:sym typeface="Hind Siliguri"/>
              </a:rPr>
              <a:t>২. কবি কেন কুলি-মজুরদের 'দধীচি' বলেছেন?</a:t>
            </a:r>
            <a:endParaRPr/>
          </a:p>
        </p:txBody>
      </p:sp>
      <p:sp>
        <p:nvSpPr>
          <p:cNvPr id="253" name="Google Shape;253;p23"/>
          <p:cNvSpPr txBox="1"/>
          <p:nvPr/>
        </p:nvSpPr>
        <p:spPr>
          <a:xfrm>
            <a:off x="1095375" y="4195762"/>
            <a:ext cx="4429125" cy="285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4A5568"/>
                </a:solidFill>
                <a:latin typeface="Hind Siliguri"/>
                <a:ea typeface="Hind Siliguri"/>
                <a:cs typeface="Hind Siliguri"/>
                <a:sym typeface="Hind Siliguri"/>
              </a:rPr>
              <a:t>৩. "চোখ ফেটে এল জল"—কবির কেন জল এসেছিল?</a:t>
            </a:r>
            <a:endParaRPr/>
          </a:p>
        </p:txBody>
      </p:sp>
      <p:pic>
        <p:nvPicPr>
          <p:cNvPr id="254" name="Google Shape;254;p23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667500" y="3119437"/>
            <a:ext cx="333375" cy="266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BF7"/>
        </a:solidFill>
        <a:effectLst/>
      </p:bgPr>
    </p:bg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9" name="Google Shape;259;p24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5915025"/>
            <a:ext cx="10668000" cy="371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0" name="Google Shape;260;p24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62000" y="2455068"/>
            <a:ext cx="3365450" cy="2576512"/>
          </a:xfrm>
          <a:prstGeom prst="rect">
            <a:avLst/>
          </a:prstGeom>
          <a:noFill/>
          <a:ln>
            <a:noFill/>
          </a:ln>
        </p:spPr>
      </p:pic>
      <p:pic>
        <p:nvPicPr>
          <p:cNvPr id="261" name="Google Shape;261;p24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413200" y="2455068"/>
            <a:ext cx="3365450" cy="2576512"/>
          </a:xfrm>
          <a:prstGeom prst="rect">
            <a:avLst/>
          </a:prstGeom>
          <a:noFill/>
          <a:ln>
            <a:noFill/>
          </a:ln>
        </p:spPr>
      </p:pic>
      <p:pic>
        <p:nvPicPr>
          <p:cNvPr id="262" name="Google Shape;262;p24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064400" y="2455068"/>
            <a:ext cx="3365450" cy="2576512"/>
          </a:xfrm>
          <a:prstGeom prst="rect">
            <a:avLst/>
          </a:prstGeom>
          <a:noFill/>
          <a:ln>
            <a:noFill/>
          </a:ln>
        </p:spPr>
      </p:pic>
      <p:sp>
        <p:nvSpPr>
          <p:cNvPr id="263" name="Google Shape;263;p24"/>
          <p:cNvSpPr txBox="1"/>
          <p:nvPr/>
        </p:nvSpPr>
        <p:spPr>
          <a:xfrm>
            <a:off x="904875" y="571500"/>
            <a:ext cx="11051381" cy="666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300" b="1" i="0" u="none" strike="noStrike" cap="none">
                <a:solidFill>
                  <a:srgbClr val="2C3E50"/>
                </a:solidFill>
                <a:latin typeface="Noto Serif Bengali"/>
                <a:ea typeface="Noto Serif Bengali"/>
                <a:cs typeface="Noto Serif Bengali"/>
                <a:sym typeface="Noto Serif Bengali"/>
              </a:rPr>
              <a:t>৭. বাড়ির কাজ</a:t>
            </a:r>
            <a:endParaRPr/>
          </a:p>
        </p:txBody>
      </p:sp>
      <p:sp>
        <p:nvSpPr>
          <p:cNvPr id="264" name="Google Shape;264;p24"/>
          <p:cNvSpPr/>
          <p:nvPr/>
        </p:nvSpPr>
        <p:spPr>
          <a:xfrm>
            <a:off x="762000" y="571500"/>
            <a:ext cx="57150" cy="666750"/>
          </a:xfrm>
          <a:prstGeom prst="rect">
            <a:avLst/>
          </a:prstGeom>
          <a:solidFill>
            <a:srgbClr val="E74C3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5" name="Google Shape;265;p24"/>
          <p:cNvSpPr txBox="1"/>
          <p:nvPr/>
        </p:nvSpPr>
        <p:spPr>
          <a:xfrm>
            <a:off x="762000" y="6067425"/>
            <a:ext cx="1371600" cy="219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0" i="0" u="none" strike="noStrike" cap="none">
                <a:solidFill>
                  <a:srgbClr val="7F8C8D"/>
                </a:solidFill>
                <a:latin typeface="Hind Siliguri"/>
                <a:ea typeface="Hind Siliguri"/>
                <a:cs typeface="Hind Siliguri"/>
                <a:sym typeface="Hind Siliguri"/>
              </a:rPr>
              <a:t>শ্রেণী: সপ্তম | বাংলা প্রথম পত্র</a:t>
            </a:r>
            <a:endParaRPr/>
          </a:p>
        </p:txBody>
      </p:sp>
      <p:sp>
        <p:nvSpPr>
          <p:cNvPr id="266" name="Google Shape;266;p24"/>
          <p:cNvSpPr txBox="1"/>
          <p:nvPr/>
        </p:nvSpPr>
        <p:spPr>
          <a:xfrm>
            <a:off x="10401300" y="6067425"/>
            <a:ext cx="1028700" cy="219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0" i="0" u="none" strike="noStrike" cap="none">
                <a:solidFill>
                  <a:srgbClr val="7F8C8D"/>
                </a:solidFill>
                <a:latin typeface="Hind Siliguri"/>
                <a:ea typeface="Hind Siliguri"/>
                <a:cs typeface="Hind Siliguri"/>
                <a:sym typeface="Hind Siliguri"/>
              </a:rPr>
              <a:t>উপস্থাপক: আবু সাঈদ</a:t>
            </a:r>
            <a:endParaRPr/>
          </a:p>
        </p:txBody>
      </p:sp>
      <p:sp>
        <p:nvSpPr>
          <p:cNvPr id="267" name="Google Shape;267;p24"/>
          <p:cNvSpPr txBox="1"/>
          <p:nvPr/>
        </p:nvSpPr>
        <p:spPr>
          <a:xfrm>
            <a:off x="977901" y="3502818"/>
            <a:ext cx="2933647" cy="361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>
                <a:solidFill>
                  <a:srgbClr val="2C3E50"/>
                </a:solidFill>
                <a:latin typeface="Noto Serif Bengali"/>
                <a:ea typeface="Noto Serif Bengali"/>
                <a:cs typeface="Noto Serif Bengali"/>
                <a:sym typeface="Noto Serif Bengali"/>
              </a:rPr>
              <a:t>কবিতা মুখস্থ</a:t>
            </a:r>
            <a:endParaRPr/>
          </a:p>
        </p:txBody>
      </p:sp>
      <p:sp>
        <p:nvSpPr>
          <p:cNvPr id="268" name="Google Shape;268;p24"/>
          <p:cNvSpPr txBox="1"/>
          <p:nvPr/>
        </p:nvSpPr>
        <p:spPr>
          <a:xfrm>
            <a:off x="1047750" y="3979068"/>
            <a:ext cx="2793950" cy="485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996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75" b="0" i="0" u="none" strike="noStrike" cap="none">
                <a:solidFill>
                  <a:srgbClr val="4A556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কুলি-মজুর কবিতার প্রথম ১২টি চরণ শুদ্ধ উচ্চারণে মুখস্থ করে আসবে।</a:t>
            </a:r>
            <a:endParaRPr/>
          </a:p>
        </p:txBody>
      </p:sp>
      <p:sp>
        <p:nvSpPr>
          <p:cNvPr id="269" name="Google Shape;269;p24"/>
          <p:cNvSpPr txBox="1"/>
          <p:nvPr/>
        </p:nvSpPr>
        <p:spPr>
          <a:xfrm>
            <a:off x="4629101" y="3502818"/>
            <a:ext cx="2933647" cy="361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>
                <a:solidFill>
                  <a:srgbClr val="2C3E50"/>
                </a:solidFill>
                <a:latin typeface="Noto Serif Bengali"/>
                <a:ea typeface="Noto Serif Bengali"/>
                <a:cs typeface="Noto Serif Bengali"/>
                <a:sym typeface="Noto Serif Bengali"/>
              </a:rPr>
              <a:t>ভাবসম্প্রসারণ</a:t>
            </a:r>
            <a:endParaRPr/>
          </a:p>
        </p:txBody>
      </p:sp>
      <p:sp>
        <p:nvSpPr>
          <p:cNvPr id="270" name="Google Shape;270;p24"/>
          <p:cNvSpPr txBox="1"/>
          <p:nvPr/>
        </p:nvSpPr>
        <p:spPr>
          <a:xfrm>
            <a:off x="4698950" y="3979068"/>
            <a:ext cx="2793950" cy="7286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996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75" b="0" i="0" u="none" strike="noStrike" cap="none">
                <a:solidFill>
                  <a:srgbClr val="4A5568"/>
                </a:solidFill>
                <a:latin typeface="Hind Siliguri"/>
                <a:ea typeface="Hind Siliguri"/>
                <a:cs typeface="Hind Siliguri"/>
                <a:sym typeface="Hind Siliguri"/>
              </a:rPr>
              <a:t>"আসিতেছে শুভদিন, দিনে দিনে বহু বাড়িয়াছে দেনা, শুধিতে হইবে ঋণ!" —উক্তিটি ব্যাখ্যা করে খাতায় লিখে আনবে।</a:t>
            </a:r>
            <a:endParaRPr/>
          </a:p>
        </p:txBody>
      </p:sp>
      <p:sp>
        <p:nvSpPr>
          <p:cNvPr id="271" name="Google Shape;271;p24"/>
          <p:cNvSpPr txBox="1"/>
          <p:nvPr/>
        </p:nvSpPr>
        <p:spPr>
          <a:xfrm>
            <a:off x="8280302" y="3502818"/>
            <a:ext cx="2933647" cy="361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>
                <a:solidFill>
                  <a:srgbClr val="2C3E50"/>
                </a:solidFill>
                <a:latin typeface="Noto Serif Bengali"/>
                <a:ea typeface="Noto Serif Bengali"/>
                <a:cs typeface="Noto Serif Bengali"/>
                <a:sym typeface="Noto Serif Bengali"/>
              </a:rPr>
              <a:t>বাস্তব কেস স্টাডি</a:t>
            </a:r>
            <a:endParaRPr/>
          </a:p>
        </p:txBody>
      </p:sp>
      <p:sp>
        <p:nvSpPr>
          <p:cNvPr id="272" name="Google Shape;272;p24"/>
          <p:cNvSpPr txBox="1"/>
          <p:nvPr/>
        </p:nvSpPr>
        <p:spPr>
          <a:xfrm>
            <a:off x="8350150" y="3979068"/>
            <a:ext cx="2793950" cy="7286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996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75" b="0" i="0" u="none" strike="noStrike" cap="none">
                <a:solidFill>
                  <a:srgbClr val="4A5568"/>
                </a:solidFill>
                <a:latin typeface="Hind Siliguri"/>
                <a:ea typeface="Hind Siliguri"/>
                <a:cs typeface="Hind Siliguri"/>
                <a:sym typeface="Hind Siliguri"/>
              </a:rPr>
              <a:t>তোমার পরিচিত একজন দিনমজুরের সাথে কথা বলে তাঁর জীবন সংগ্রামের অভিজ্ঞতা নিয়ে একটি অনুচ্ছেদ তৈরি করো।</a:t>
            </a:r>
            <a:endParaRPr/>
          </a:p>
        </p:txBody>
      </p:sp>
      <p:pic>
        <p:nvPicPr>
          <p:cNvPr id="273" name="Google Shape;273;p24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230338" y="2836068"/>
            <a:ext cx="428625" cy="381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4" name="Google Shape;274;p24" descr="image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5881538" y="2836068"/>
            <a:ext cx="428625" cy="381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5" name="Google Shape;275;p24" descr="image.png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9556551" y="2836068"/>
            <a:ext cx="381000" cy="381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C3E50"/>
        </a:solidFill>
        <a:effectLst/>
      </p:bgPr>
    </p:bg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25"/>
          <p:cNvSpPr txBox="1"/>
          <p:nvPr/>
        </p:nvSpPr>
        <p:spPr>
          <a:xfrm>
            <a:off x="4986958" y="1828800"/>
            <a:ext cx="2217933" cy="1209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0" b="1" i="0" u="none" strike="noStrike" cap="none">
                <a:solidFill>
                  <a:srgbClr val="FDFBF7"/>
                </a:solidFill>
                <a:latin typeface="Noto Serif Bengali"/>
                <a:ea typeface="Noto Serif Bengali"/>
                <a:cs typeface="Noto Serif Bengali"/>
                <a:sym typeface="Noto Serif Bengali"/>
              </a:rPr>
              <a:t>ধন্যবাদ</a:t>
            </a:r>
            <a:endParaRPr/>
          </a:p>
        </p:txBody>
      </p:sp>
      <p:sp>
        <p:nvSpPr>
          <p:cNvPr id="281" name="Google Shape;281;p25"/>
          <p:cNvSpPr txBox="1"/>
          <p:nvPr/>
        </p:nvSpPr>
        <p:spPr>
          <a:xfrm>
            <a:off x="3590925" y="3228975"/>
            <a:ext cx="501015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>
                <a:solidFill>
                  <a:srgbClr val="F39C12"/>
                </a:solidFill>
                <a:latin typeface="Hind Siliguri"/>
                <a:ea typeface="Hind Siliguri"/>
                <a:cs typeface="Hind Siliguri"/>
                <a:sym typeface="Hind Siliguri"/>
              </a:rPr>
              <a:t>"সকল মানুষ ভাই ভাই, মেহনতির জয় হোক"</a:t>
            </a:r>
            <a:endParaRPr/>
          </a:p>
        </p:txBody>
      </p:sp>
      <p:sp>
        <p:nvSpPr>
          <p:cNvPr id="282" name="Google Shape;282;p25"/>
          <p:cNvSpPr/>
          <p:nvPr/>
        </p:nvSpPr>
        <p:spPr>
          <a:xfrm>
            <a:off x="5381625" y="3971925"/>
            <a:ext cx="1428750" cy="38100"/>
          </a:xfrm>
          <a:prstGeom prst="rect">
            <a:avLst/>
          </a:prstGeom>
          <a:solidFill>
            <a:srgbClr val="E74C3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3" name="Google Shape;283;p25"/>
          <p:cNvSpPr txBox="1"/>
          <p:nvPr/>
        </p:nvSpPr>
        <p:spPr>
          <a:xfrm>
            <a:off x="4919662" y="4295775"/>
            <a:ext cx="2352675" cy="285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FDFBF7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কোনো প্রশ্ন বা জিজ্ঞাসা আছে কি?</a:t>
            </a:r>
            <a:endParaRPr/>
          </a:p>
        </p:txBody>
      </p:sp>
      <p:sp>
        <p:nvSpPr>
          <p:cNvPr id="284" name="Google Shape;284;p25"/>
          <p:cNvSpPr txBox="1"/>
          <p:nvPr/>
        </p:nvSpPr>
        <p:spPr>
          <a:xfrm>
            <a:off x="3905250" y="4772025"/>
            <a:ext cx="4381500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BDC3C7"/>
                </a:solidFill>
                <a:latin typeface="Hind Siliguri"/>
                <a:ea typeface="Hind Siliguri"/>
                <a:cs typeface="Hind Siliguri"/>
                <a:sym typeface="Hind Siliguri"/>
              </a:rPr>
              <a:t>আবু সাঈদ, বিসকা আনির উদ্দিন নিম্ন মাধ্যমিক বিদ্যালয়, ময়মনসিংহ।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BF7"/>
        </a:solidFill>
        <a:effectLst/>
      </p:bgPr>
    </p:bg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26"/>
          <p:cNvSpPr txBox="1"/>
          <p:nvPr/>
        </p:nvSpPr>
        <p:spPr>
          <a:xfrm>
            <a:off x="904875" y="571500"/>
            <a:ext cx="11051381" cy="666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300" b="1" i="0" u="none" strike="noStrike" cap="none">
                <a:solidFill>
                  <a:srgbClr val="2C3E50"/>
                </a:solidFill>
                <a:latin typeface="Noto Serif Bengali"/>
                <a:ea typeface="Noto Serif Bengali"/>
                <a:cs typeface="Noto Serif Bengali"/>
                <a:sym typeface="Noto Serif Bengali"/>
              </a:rPr>
              <a:t>Image Sources</a:t>
            </a:r>
            <a:endParaRPr/>
          </a:p>
        </p:txBody>
      </p:sp>
      <p:sp>
        <p:nvSpPr>
          <p:cNvPr id="290" name="Google Shape;290;p26"/>
          <p:cNvSpPr/>
          <p:nvPr/>
        </p:nvSpPr>
        <p:spPr>
          <a:xfrm>
            <a:off x="762000" y="571500"/>
            <a:ext cx="57150" cy="666750"/>
          </a:xfrm>
          <a:prstGeom prst="rect">
            <a:avLst/>
          </a:prstGeom>
          <a:solidFill>
            <a:srgbClr val="E74C3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1" name="Google Shape;291;p26"/>
          <p:cNvSpPr/>
          <p:nvPr/>
        </p:nvSpPr>
        <p:spPr>
          <a:xfrm>
            <a:off x="762000" y="3162300"/>
            <a:ext cx="10668000" cy="771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2" name="Google Shape;292;p26"/>
          <p:cNvSpPr/>
          <p:nvPr/>
        </p:nvSpPr>
        <p:spPr>
          <a:xfrm>
            <a:off x="762000" y="3924300"/>
            <a:ext cx="10668000" cy="9525"/>
          </a:xfrm>
          <a:prstGeom prst="rect">
            <a:avLst/>
          </a:prstGeom>
          <a:solidFill>
            <a:srgbClr val="75757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3" name="Google Shape;293;p26"/>
          <p:cNvSpPr/>
          <p:nvPr/>
        </p:nvSpPr>
        <p:spPr>
          <a:xfrm>
            <a:off x="762000" y="3924300"/>
            <a:ext cx="10668000" cy="9525"/>
          </a:xfrm>
          <a:prstGeom prst="rect">
            <a:avLst/>
          </a:prstGeom>
          <a:solidFill>
            <a:srgbClr val="75757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94" name="Google Shape;294;p26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3305175"/>
            <a:ext cx="2219325" cy="571500"/>
          </a:xfrm>
          <a:prstGeom prst="rect">
            <a:avLst/>
          </a:prstGeom>
          <a:noFill/>
          <a:ln>
            <a:noFill/>
          </a:ln>
        </p:spPr>
      </p:pic>
      <p:sp>
        <p:nvSpPr>
          <p:cNvPr id="295" name="Google Shape;295;p26"/>
          <p:cNvSpPr txBox="1"/>
          <p:nvPr/>
        </p:nvSpPr>
        <p:spPr>
          <a:xfrm>
            <a:off x="1857375" y="3312318"/>
            <a:ext cx="9572625" cy="185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4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75" b="0" i="0" u="none" strike="noStrike" cap="none">
                <a:solidFill>
                  <a:srgbClr val="4A5568"/>
                </a:solidFill>
                <a:latin typeface="Hind Siliguri"/>
                <a:ea typeface="Hind Siliguri"/>
                <a:cs typeface="Hind Siliguri"/>
                <a:sym typeface="Hind Siliguri"/>
              </a:rPr>
              <a:t>https://www.paradigmshift.com.pk/wp-content/uploads/2024/12/New-Featured-image-2024-1-768x432.webp</a:t>
            </a:r>
            <a:endParaRPr/>
          </a:p>
        </p:txBody>
      </p:sp>
      <p:sp>
        <p:nvSpPr>
          <p:cNvPr id="296" name="Google Shape;296;p26"/>
          <p:cNvSpPr txBox="1"/>
          <p:nvPr/>
        </p:nvSpPr>
        <p:spPr>
          <a:xfrm>
            <a:off x="1857375" y="3545681"/>
            <a:ext cx="9572625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rgbClr val="4A5568"/>
                </a:solidFill>
                <a:latin typeface="Hind Siliguri"/>
                <a:ea typeface="Hind Siliguri"/>
                <a:cs typeface="Hind Siliguri"/>
                <a:sym typeface="Hind Siliguri"/>
              </a:rPr>
              <a:t>Source: </a:t>
            </a:r>
            <a:r>
              <a:rPr lang="en-US" sz="1200" b="0" i="0" u="none" strike="noStrike" cap="none">
                <a:solidFill>
                  <a:srgbClr val="4F46E5"/>
                </a:solidFill>
                <a:latin typeface="Hind Siliguri"/>
                <a:ea typeface="Hind Siliguri"/>
                <a:cs typeface="Hind Siliguri"/>
                <a:sym typeface="Hind Siliguri"/>
              </a:rPr>
              <a:t>www.paradigmshift.com.pk</a:t>
            </a:r>
            <a:endParaRPr/>
          </a:p>
        </p:txBody>
      </p:sp>
      <p:pic>
        <p:nvPicPr>
          <p:cNvPr id="297" name="Google Shape;297;p26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62000" y="4076700"/>
            <a:ext cx="857250" cy="476250"/>
          </a:xfrm>
          <a:prstGeom prst="rect">
            <a:avLst/>
          </a:prstGeom>
          <a:noFill/>
          <a:ln>
            <a:noFill/>
          </a:ln>
        </p:spPr>
      </p:pic>
      <p:sp>
        <p:nvSpPr>
          <p:cNvPr id="298" name="Google Shape;298;p26"/>
          <p:cNvSpPr txBox="1"/>
          <p:nvPr/>
        </p:nvSpPr>
        <p:spPr>
          <a:xfrm>
            <a:off x="1857375" y="4083843"/>
            <a:ext cx="9572625" cy="185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4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75" b="0" i="0" u="none" strike="noStrike" cap="none">
                <a:solidFill>
                  <a:srgbClr val="4A5568"/>
                </a:solidFill>
                <a:latin typeface="Hind Siliguri"/>
                <a:ea typeface="Hind Siliguri"/>
                <a:cs typeface="Hind Siliguri"/>
                <a:sym typeface="Hind Siliguri"/>
              </a:rPr>
              <a:t>https://cdna.artstation.com/p/assets/images/images/063/356/294/large/creatures-creations-kazi-42.jpg?1685363750</a:t>
            </a:r>
            <a:endParaRPr/>
          </a:p>
        </p:txBody>
      </p:sp>
      <p:sp>
        <p:nvSpPr>
          <p:cNvPr id="299" name="Google Shape;299;p26"/>
          <p:cNvSpPr txBox="1"/>
          <p:nvPr/>
        </p:nvSpPr>
        <p:spPr>
          <a:xfrm>
            <a:off x="1857375" y="4317206"/>
            <a:ext cx="9572625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rgbClr val="4A5568"/>
                </a:solidFill>
                <a:latin typeface="Hind Siliguri"/>
                <a:ea typeface="Hind Siliguri"/>
                <a:cs typeface="Hind Siliguri"/>
                <a:sym typeface="Hind Siliguri"/>
              </a:rPr>
              <a:t>Source: </a:t>
            </a:r>
            <a:r>
              <a:rPr lang="en-US" sz="1200" b="0" i="0" u="none" strike="noStrike" cap="none">
                <a:solidFill>
                  <a:srgbClr val="4F46E5"/>
                </a:solidFill>
                <a:latin typeface="Hind Siliguri"/>
                <a:ea typeface="Hind Siliguri"/>
                <a:cs typeface="Hind Siliguri"/>
                <a:sym typeface="Hind Siliguri"/>
              </a:rPr>
              <a:t>www.artstation.com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726</Words>
  <Application>Microsoft Office PowerPoint</Application>
  <PresentationFormat>Custom</PresentationFormat>
  <Paragraphs>97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Arial</vt:lpstr>
      <vt:lpstr>Hind Siliguri</vt:lpstr>
      <vt:lpstr>Calibri</vt:lpstr>
      <vt:lpstr>Noto Serif Bengali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User</cp:lastModifiedBy>
  <cp:revision>1</cp:revision>
  <dcterms:modified xsi:type="dcterms:W3CDTF">2026-07-05T16:18:06Z</dcterms:modified>
</cp:coreProperties>
</file>