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24.jpg" ContentType="image/gif"/>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74" r:id="rId2"/>
    <p:sldId id="269" r:id="rId3"/>
    <p:sldId id="275" r:id="rId4"/>
    <p:sldId id="276" r:id="rId5"/>
    <p:sldId id="256" r:id="rId6"/>
    <p:sldId id="259" r:id="rId7"/>
    <p:sldId id="257" r:id="rId8"/>
    <p:sldId id="258" r:id="rId9"/>
    <p:sldId id="273" r:id="rId10"/>
    <p:sldId id="260" r:id="rId11"/>
    <p:sldId id="261" r:id="rId12"/>
    <p:sldId id="264" r:id="rId13"/>
    <p:sldId id="265" r:id="rId14"/>
    <p:sldId id="271" r:id="rId15"/>
    <p:sldId id="263" r:id="rId16"/>
    <p:sldId id="27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91" autoAdjust="0"/>
    <p:restoredTop sz="94660"/>
  </p:normalViewPr>
  <p:slideViewPr>
    <p:cSldViewPr>
      <p:cViewPr varScale="1">
        <p:scale>
          <a:sx n="82" d="100"/>
          <a:sy n="82" d="100"/>
        </p:scale>
        <p:origin x="754" y="43"/>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D1E369-BBEB-4E5E-910B-5898FD12EA91}" type="datetimeFigureOut">
              <a:rPr lang="en-US" smtClean="0"/>
              <a:t>5/2/2026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C1D1FF-8012-4C34-99A0-C8BFBF49FBF3}" type="slidenum">
              <a:rPr lang="en-US" smtClean="0"/>
              <a:t>‹#›</a:t>
            </a:fld>
            <a:endParaRPr lang="en-US"/>
          </a:p>
        </p:txBody>
      </p:sp>
    </p:spTree>
    <p:extLst>
      <p:ext uri="{BB962C8B-B14F-4D97-AF65-F5344CB8AC3E}">
        <p14:creationId xmlns:p14="http://schemas.microsoft.com/office/powerpoint/2010/main" val="3329854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C1D1FF-8012-4C34-99A0-C8BFBF49FBF3}" type="slidenum">
              <a:rPr lang="en-US" smtClean="0"/>
              <a:t>10</a:t>
            </a:fld>
            <a:endParaRPr lang="en-US"/>
          </a:p>
        </p:txBody>
      </p:sp>
    </p:spTree>
    <p:extLst>
      <p:ext uri="{BB962C8B-B14F-4D97-AF65-F5344CB8AC3E}">
        <p14:creationId xmlns:p14="http://schemas.microsoft.com/office/powerpoint/2010/main" val="3544185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C1D1FF-8012-4C34-99A0-C8BFBF49FBF3}" type="slidenum">
              <a:rPr lang="en-US" smtClean="0"/>
              <a:t>16</a:t>
            </a:fld>
            <a:endParaRPr lang="en-US"/>
          </a:p>
        </p:txBody>
      </p:sp>
    </p:spTree>
    <p:extLst>
      <p:ext uri="{BB962C8B-B14F-4D97-AF65-F5344CB8AC3E}">
        <p14:creationId xmlns:p14="http://schemas.microsoft.com/office/powerpoint/2010/main" val="2945836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hyperlink" Target="mailto:tusharbd89@gmail.com"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jp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jpeg"/><Relationship Id="rId7" Type="http://schemas.microsoft.com/office/2007/relationships/hdphoto" Target="../media/hdphoto3.wdp"/><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jp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ame 2">
            <a:extLst>
              <a:ext uri="{FF2B5EF4-FFF2-40B4-BE49-F238E27FC236}">
                <a16:creationId xmlns:a16="http://schemas.microsoft.com/office/drawing/2014/main" id="{A3867B44-4C63-490E-B637-10A423A3A3AD}"/>
              </a:ext>
            </a:extLst>
          </p:cNvPr>
          <p:cNvSpPr/>
          <p:nvPr/>
        </p:nvSpPr>
        <p:spPr>
          <a:xfrm>
            <a:off x="0" y="0"/>
            <a:ext cx="12192000" cy="6858000"/>
          </a:xfrm>
          <a:prstGeom prst="frame">
            <a:avLst>
              <a:gd name="adj1" fmla="val 1833"/>
            </a:avLst>
          </a:prstGeom>
          <a:blipFill>
            <a:blip r:embed="rId2"/>
            <a:tile tx="0" ty="0" sx="100000" sy="100000" flip="none" algn="tl"/>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a:extLst>
              <a:ext uri="{FF2B5EF4-FFF2-40B4-BE49-F238E27FC236}">
                <a16:creationId xmlns:a16="http://schemas.microsoft.com/office/drawing/2014/main" id="{4F7B67C0-C488-4D79-803E-80FE5AF369B4}"/>
              </a:ext>
            </a:extLst>
          </p:cNvPr>
          <p:cNvSpPr txBox="1"/>
          <p:nvPr/>
        </p:nvSpPr>
        <p:spPr>
          <a:xfrm>
            <a:off x="3540683" y="1031404"/>
            <a:ext cx="4578824" cy="996287"/>
          </a:xfrm>
          <a:prstGeom prst="rect">
            <a:avLst/>
          </a:prstGeom>
          <a:noFill/>
        </p:spPr>
        <p:txBody>
          <a:bodyPr wrap="square" rtlCol="0">
            <a:prstTxWarp prst="textCanUp">
              <a:avLst/>
            </a:prstTxWarp>
            <a:spAutoFit/>
          </a:bodyPr>
          <a:lstStyle/>
          <a:p>
            <a:pPr algn="ctr"/>
            <a:r>
              <a:rPr lang="en-US" sz="4000" dirty="0">
                <a:ln>
                  <a:solidFill>
                    <a:srgbClr val="002060"/>
                  </a:solidFill>
                </a:ln>
              </a:rPr>
              <a:t>Welcome to the class</a:t>
            </a:r>
          </a:p>
        </p:txBody>
      </p:sp>
      <p:pic>
        <p:nvPicPr>
          <p:cNvPr id="10" name="Picture 9">
            <a:extLst>
              <a:ext uri="{FF2B5EF4-FFF2-40B4-BE49-F238E27FC236}">
                <a16:creationId xmlns:a16="http://schemas.microsoft.com/office/drawing/2014/main" id="{2D375AB4-A19F-43E3-90AB-3E841A6B116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819400" y="1543326"/>
            <a:ext cx="5562599" cy="3999002"/>
          </a:xfrm>
          <a:prstGeom prst="rect">
            <a:avLst/>
          </a:prstGeom>
        </p:spPr>
      </p:pic>
    </p:spTree>
    <p:extLst>
      <p:ext uri="{BB962C8B-B14F-4D97-AF65-F5344CB8AC3E}">
        <p14:creationId xmlns:p14="http://schemas.microsoft.com/office/powerpoint/2010/main" val="1548241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ame 2">
            <a:extLst>
              <a:ext uri="{FF2B5EF4-FFF2-40B4-BE49-F238E27FC236}">
                <a16:creationId xmlns:a16="http://schemas.microsoft.com/office/drawing/2014/main" id="{A3867B44-4C63-490E-B637-10A423A3A3AD}"/>
              </a:ext>
            </a:extLst>
          </p:cNvPr>
          <p:cNvSpPr/>
          <p:nvPr/>
        </p:nvSpPr>
        <p:spPr>
          <a:xfrm>
            <a:off x="0" y="0"/>
            <a:ext cx="12192000" cy="6858000"/>
          </a:xfrm>
          <a:prstGeom prst="frame">
            <a:avLst>
              <a:gd name="adj1" fmla="val 1833"/>
            </a:avLst>
          </a:prstGeom>
          <a:blipFill>
            <a:blip r:embed="rId2"/>
            <a:tile tx="0" ty="0" sx="100000" sy="100000" flip="none" algn="tl"/>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A7A2AB73-FC53-4682-B424-1A0A43D4DD39}"/>
              </a:ext>
            </a:extLst>
          </p:cNvPr>
          <p:cNvSpPr txBox="1"/>
          <p:nvPr/>
        </p:nvSpPr>
        <p:spPr>
          <a:xfrm>
            <a:off x="3657600" y="501935"/>
            <a:ext cx="4648200" cy="707886"/>
          </a:xfrm>
          <a:prstGeom prst="rect">
            <a:avLst/>
          </a:prstGeom>
          <a:noFill/>
          <a:ln>
            <a:solidFill>
              <a:schemeClr val="accent6">
                <a:lumMod val="60000"/>
                <a:lumOff val="40000"/>
              </a:schemeClr>
            </a:solidFill>
          </a:ln>
          <a:effectLst>
            <a:glow rad="63500">
              <a:schemeClr val="accent2">
                <a:satMod val="175000"/>
                <a:alpha val="40000"/>
              </a:schemeClr>
            </a:glow>
          </a:effectLst>
          <a:scene3d>
            <a:camera prst="orthographicFront"/>
            <a:lightRig rig="threePt" dir="t"/>
          </a:scene3d>
          <a:sp3d>
            <a:bevelT w="139700" prst="cross"/>
          </a:sp3d>
        </p:spPr>
        <p:txBody>
          <a:bodyPr wrap="square" rtlCol="0">
            <a:spAutoFit/>
          </a:bodyPr>
          <a:lstStyle/>
          <a:p>
            <a:pPr algn="ctr"/>
            <a:r>
              <a:rPr lang="en-US" sz="4000" dirty="0">
                <a:solidFill>
                  <a:srgbClr val="002060"/>
                </a:solidFill>
              </a:rPr>
              <a:t>Identity</a:t>
            </a:r>
          </a:p>
        </p:txBody>
      </p:sp>
      <p:sp>
        <p:nvSpPr>
          <p:cNvPr id="5" name="Rectangle 4">
            <a:extLst>
              <a:ext uri="{FF2B5EF4-FFF2-40B4-BE49-F238E27FC236}">
                <a16:creationId xmlns:a16="http://schemas.microsoft.com/office/drawing/2014/main" id="{6DABBBBB-D8E9-4A56-B3D0-03A18A1E7B41}"/>
              </a:ext>
            </a:extLst>
          </p:cNvPr>
          <p:cNvSpPr/>
          <p:nvPr/>
        </p:nvSpPr>
        <p:spPr>
          <a:xfrm>
            <a:off x="5105400" y="1446246"/>
            <a:ext cx="6324600" cy="2422370"/>
          </a:xfrm>
          <a:prstGeom prst="rect">
            <a:avLst/>
          </a:prstGeom>
          <a:solidFill>
            <a:schemeClr val="bg1"/>
          </a:solidFill>
          <a:ln>
            <a:solidFill>
              <a:schemeClr val="accent2">
                <a:lumMod val="60000"/>
                <a:lumOff val="40000"/>
              </a:schemeClr>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200" dirty="0">
                <a:solidFill>
                  <a:schemeClr val="tx1"/>
                </a:solidFill>
                <a:latin typeface="NikoshBAN" panose="02000000000000000000" pitchFamily="2" charset="0"/>
                <a:cs typeface="NikoshBAN" panose="02000000000000000000" pitchFamily="2" charset="0"/>
              </a:rPr>
              <a:t>           </a:t>
            </a:r>
            <a:r>
              <a:rPr lang="en-US" sz="3200" dirty="0" err="1">
                <a:solidFill>
                  <a:schemeClr val="accent6">
                    <a:lumMod val="50000"/>
                  </a:schemeClr>
                </a:solidFill>
              </a:rPr>
              <a:t>Mst</a:t>
            </a:r>
            <a:r>
              <a:rPr lang="en-US" sz="3200" dirty="0">
                <a:solidFill>
                  <a:schemeClr val="accent6">
                    <a:lumMod val="50000"/>
                  </a:schemeClr>
                </a:solidFill>
              </a:rPr>
              <a:t>. </a:t>
            </a:r>
            <a:r>
              <a:rPr lang="en-US" sz="3200" dirty="0" err="1">
                <a:solidFill>
                  <a:schemeClr val="accent6">
                    <a:lumMod val="50000"/>
                  </a:schemeClr>
                </a:solidFill>
              </a:rPr>
              <a:t>Manira</a:t>
            </a:r>
            <a:r>
              <a:rPr lang="en-US" sz="3200" dirty="0">
                <a:solidFill>
                  <a:schemeClr val="accent6">
                    <a:lumMod val="50000"/>
                  </a:schemeClr>
                </a:solidFill>
              </a:rPr>
              <a:t> </a:t>
            </a:r>
            <a:r>
              <a:rPr lang="en-US" sz="3200" dirty="0" err="1">
                <a:solidFill>
                  <a:schemeClr val="accent6">
                    <a:lumMod val="50000"/>
                  </a:schemeClr>
                </a:solidFill>
              </a:rPr>
              <a:t>Ferdousi</a:t>
            </a:r>
            <a:endParaRPr lang="en-US" sz="3200" dirty="0">
              <a:solidFill>
                <a:schemeClr val="accent6">
                  <a:lumMod val="50000"/>
                </a:schemeClr>
              </a:solidFill>
            </a:endParaRPr>
          </a:p>
          <a:p>
            <a:pPr algn="ctr"/>
            <a:r>
              <a:rPr lang="en-US" sz="3200" dirty="0">
                <a:solidFill>
                  <a:schemeClr val="accent6">
                    <a:lumMod val="50000"/>
                  </a:schemeClr>
                </a:solidFill>
              </a:rPr>
              <a:t>Assistant Teacher (English)</a:t>
            </a:r>
          </a:p>
          <a:p>
            <a:pPr algn="ctr"/>
            <a:r>
              <a:rPr lang="en-US" sz="3200" dirty="0" err="1">
                <a:solidFill>
                  <a:schemeClr val="accent6">
                    <a:lumMod val="50000"/>
                  </a:schemeClr>
                </a:solidFill>
              </a:rPr>
              <a:t>Rotia</a:t>
            </a:r>
            <a:r>
              <a:rPr lang="en-US" sz="3200" dirty="0">
                <a:solidFill>
                  <a:schemeClr val="accent6">
                    <a:lumMod val="50000"/>
                  </a:schemeClr>
                </a:solidFill>
              </a:rPr>
              <a:t> High School</a:t>
            </a:r>
          </a:p>
          <a:p>
            <a:pPr algn="ctr"/>
            <a:r>
              <a:rPr lang="en-US" sz="3200" dirty="0">
                <a:solidFill>
                  <a:schemeClr val="accent6">
                    <a:lumMod val="50000"/>
                  </a:schemeClr>
                </a:solidFill>
              </a:rPr>
              <a:t>E-mail: </a:t>
            </a:r>
            <a:r>
              <a:rPr lang="en-US" sz="3200" dirty="0">
                <a:solidFill>
                  <a:schemeClr val="accent6">
                    <a:lumMod val="50000"/>
                  </a:schemeClr>
                </a:solidFill>
                <a:hlinkClick r:id="rId3">
                  <a:extLst>
                    <a:ext uri="{A12FA001-AC4F-418D-AE19-62706E023703}">
                      <ahyp:hlinkClr xmlns:ahyp="http://schemas.microsoft.com/office/drawing/2018/hyperlinkcolor" val="tx"/>
                    </a:ext>
                  </a:extLst>
                </a:hlinkClick>
              </a:rPr>
              <a:t>mfboby89</a:t>
            </a:r>
            <a:r>
              <a:rPr lang="en-US" sz="3200" u="sng" dirty="0">
                <a:solidFill>
                  <a:schemeClr val="accent6">
                    <a:lumMod val="50000"/>
                  </a:schemeClr>
                </a:solidFill>
                <a:hlinkClick r:id="rId3">
                  <a:extLst>
                    <a:ext uri="{A12FA001-AC4F-418D-AE19-62706E023703}">
                      <ahyp:hlinkClr xmlns:ahyp="http://schemas.microsoft.com/office/drawing/2018/hyperlinkcolor" val="tx"/>
                    </a:ext>
                  </a:extLst>
                </a:hlinkClick>
              </a:rPr>
              <a:t>@gmail.com</a:t>
            </a:r>
            <a:endParaRPr lang="en-US" sz="3200" u="sng" dirty="0">
              <a:solidFill>
                <a:schemeClr val="accent6">
                  <a:lumMod val="50000"/>
                </a:schemeClr>
              </a:solidFill>
            </a:endParaRPr>
          </a:p>
          <a:p>
            <a:pPr algn="ct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1784A9AC-EA2F-4C56-8FB1-C506786F46B7}"/>
              </a:ext>
            </a:extLst>
          </p:cNvPr>
          <p:cNvSpPr/>
          <p:nvPr/>
        </p:nvSpPr>
        <p:spPr>
          <a:xfrm>
            <a:off x="5105400" y="4038601"/>
            <a:ext cx="6324600" cy="2514600"/>
          </a:xfrm>
          <a:prstGeom prst="rect">
            <a:avLst/>
          </a:prstGeom>
          <a:effectLst>
            <a:glow rad="635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dirty="0">
                <a:solidFill>
                  <a:schemeClr val="accent6">
                    <a:lumMod val="75000"/>
                  </a:schemeClr>
                </a:solidFill>
                <a:effectLst>
                  <a:innerShdw blurRad="114300">
                    <a:prstClr val="black"/>
                  </a:innerShdw>
                </a:effectLst>
              </a:rPr>
              <a:t>English For Today</a:t>
            </a:r>
          </a:p>
          <a:p>
            <a:pPr algn="ctr"/>
            <a:r>
              <a:rPr lang="en-US" sz="3200" dirty="0">
                <a:solidFill>
                  <a:schemeClr val="accent6">
                    <a:lumMod val="75000"/>
                  </a:schemeClr>
                </a:solidFill>
                <a:effectLst>
                  <a:innerShdw blurRad="114300">
                    <a:prstClr val="black"/>
                  </a:innerShdw>
                </a:effectLst>
              </a:rPr>
              <a:t>Class: Seven</a:t>
            </a:r>
            <a:endParaRPr lang="bn-BD" sz="3200" dirty="0">
              <a:solidFill>
                <a:schemeClr val="accent6">
                  <a:lumMod val="75000"/>
                </a:schemeClr>
              </a:solidFill>
              <a:effectLst>
                <a:innerShdw blurRad="114300">
                  <a:prstClr val="black"/>
                </a:innerShdw>
              </a:effectLst>
            </a:endParaRPr>
          </a:p>
          <a:p>
            <a:pPr algn="ctr"/>
            <a:r>
              <a:rPr lang="bn-BD" sz="3200" dirty="0">
                <a:solidFill>
                  <a:schemeClr val="accent6">
                    <a:lumMod val="75000"/>
                  </a:schemeClr>
                </a:solidFill>
                <a:effectLst>
                  <a:innerShdw blurRad="114300">
                    <a:prstClr val="black"/>
                  </a:innerShdw>
                </a:effectLst>
              </a:rPr>
              <a:t>Time: 50 minutes</a:t>
            </a:r>
            <a:endParaRPr lang="en-US" sz="3200" dirty="0">
              <a:solidFill>
                <a:schemeClr val="accent6">
                  <a:lumMod val="75000"/>
                </a:schemeClr>
              </a:solidFill>
              <a:effectLst>
                <a:innerShdw blurRad="114300">
                  <a:prstClr val="black"/>
                </a:innerShdw>
              </a:effectLst>
            </a:endParaRPr>
          </a:p>
          <a:p>
            <a:endParaRPr lang="bn-BD" sz="3200" dirty="0">
              <a:solidFill>
                <a:schemeClr val="accent6">
                  <a:lumMod val="75000"/>
                </a:schemeClr>
              </a:solidFill>
              <a:latin typeface="NikoshBAN" pitchFamily="2" charset="0"/>
              <a:cs typeface="NikoshBAN" pitchFamily="2" charset="0"/>
            </a:endParaRPr>
          </a:p>
        </p:txBody>
      </p:sp>
      <p:sp>
        <p:nvSpPr>
          <p:cNvPr id="2" name="AutoShape 2">
            <a:extLst>
              <a:ext uri="{FF2B5EF4-FFF2-40B4-BE49-F238E27FC236}">
                <a16:creationId xmlns:a16="http://schemas.microsoft.com/office/drawing/2014/main" id="{F30533BF-AD64-4E06-915E-763C196C193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D08F6637-F15D-4DF2-9232-AEB3B96B2AA8}"/>
              </a:ext>
            </a:extLst>
          </p:cNvPr>
          <p:cNvPicPr>
            <a:picLocks noChangeAspect="1"/>
          </p:cNvPicPr>
          <p:nvPr/>
        </p:nvPicPr>
        <p:blipFill>
          <a:blip r:embed="rId4"/>
          <a:stretch>
            <a:fillRect/>
          </a:stretch>
        </p:blipFill>
        <p:spPr>
          <a:xfrm>
            <a:off x="1524000" y="1524000"/>
            <a:ext cx="3086100" cy="439160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40793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ame 2">
            <a:extLst>
              <a:ext uri="{FF2B5EF4-FFF2-40B4-BE49-F238E27FC236}">
                <a16:creationId xmlns:a16="http://schemas.microsoft.com/office/drawing/2014/main" id="{A3867B44-4C63-490E-B637-10A423A3A3AD}"/>
              </a:ext>
            </a:extLst>
          </p:cNvPr>
          <p:cNvSpPr/>
          <p:nvPr/>
        </p:nvSpPr>
        <p:spPr>
          <a:xfrm>
            <a:off x="0" y="0"/>
            <a:ext cx="12192000" cy="6858000"/>
          </a:xfrm>
          <a:prstGeom prst="frame">
            <a:avLst>
              <a:gd name="adj1" fmla="val 1833"/>
            </a:avLst>
          </a:prstGeom>
          <a:blipFill>
            <a:blip r:embed="rId2"/>
            <a:tile tx="0" ty="0" sx="100000" sy="100000" flip="none" algn="tl"/>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extBox 1">
            <a:extLst>
              <a:ext uri="{FF2B5EF4-FFF2-40B4-BE49-F238E27FC236}">
                <a16:creationId xmlns:a16="http://schemas.microsoft.com/office/drawing/2014/main" id="{03D9D6B6-89E5-4869-8BFB-555943D8AEAB}"/>
              </a:ext>
            </a:extLst>
          </p:cNvPr>
          <p:cNvSpPr txBox="1"/>
          <p:nvPr/>
        </p:nvSpPr>
        <p:spPr>
          <a:xfrm>
            <a:off x="3429000" y="1447800"/>
            <a:ext cx="5715000" cy="707886"/>
          </a:xfrm>
          <a:prstGeom prst="rect">
            <a:avLst/>
          </a:prstGeom>
          <a:noFill/>
        </p:spPr>
        <p:txBody>
          <a:bodyPr wrap="square" rtlCol="0">
            <a:spAutoFit/>
          </a:bodyPr>
          <a:lstStyle/>
          <a:p>
            <a:r>
              <a:rPr lang="bn-IN" sz="4000" dirty="0">
                <a:latin typeface="NikoshBAN" panose="02000000000000000000" pitchFamily="2" charset="0"/>
                <a:cs typeface="NikoshBAN" panose="02000000000000000000" pitchFamily="2" charset="0"/>
              </a:rPr>
              <a:t>           </a:t>
            </a:r>
            <a:endParaRPr lang="en-US" sz="4000" dirty="0">
              <a:latin typeface="NikoshBAN" panose="02000000000000000000" pitchFamily="2" charset="0"/>
              <a:cs typeface="NikoshBAN" panose="02000000000000000000" pitchFamily="2" charset="0"/>
            </a:endParaRPr>
          </a:p>
        </p:txBody>
      </p:sp>
      <p:sp>
        <p:nvSpPr>
          <p:cNvPr id="6" name="Rectangle 5">
            <a:extLst>
              <a:ext uri="{FF2B5EF4-FFF2-40B4-BE49-F238E27FC236}">
                <a16:creationId xmlns:a16="http://schemas.microsoft.com/office/drawing/2014/main" id="{B6A0EADB-9565-424F-8C36-58B70893BC7F}"/>
              </a:ext>
            </a:extLst>
          </p:cNvPr>
          <p:cNvSpPr/>
          <p:nvPr/>
        </p:nvSpPr>
        <p:spPr>
          <a:xfrm>
            <a:off x="2509491" y="342762"/>
            <a:ext cx="6789996" cy="646331"/>
          </a:xfrm>
          <a:prstGeom prst="rect">
            <a:avLst/>
          </a:prstGeom>
          <a:solidFill>
            <a:schemeClr val="bg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solidFill>
                  <a:srgbClr val="002060"/>
                </a:solidFill>
              </a:rPr>
              <a:t>What do you see in the pictures?</a:t>
            </a:r>
          </a:p>
        </p:txBody>
      </p:sp>
      <p:pic>
        <p:nvPicPr>
          <p:cNvPr id="7" name="Picture 6">
            <a:extLst>
              <a:ext uri="{FF2B5EF4-FFF2-40B4-BE49-F238E27FC236}">
                <a16:creationId xmlns:a16="http://schemas.microsoft.com/office/drawing/2014/main" id="{4BA56E46-F59A-4175-87E8-87AE34C03A6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87894" y="1240173"/>
            <a:ext cx="5847246" cy="403573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8" name="Picture 7">
            <a:extLst>
              <a:ext uri="{FF2B5EF4-FFF2-40B4-BE49-F238E27FC236}">
                <a16:creationId xmlns:a16="http://schemas.microsoft.com/office/drawing/2014/main" id="{CD0EBC72-BA3F-4CB8-80AE-47182AE5FCA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495" y="1248445"/>
            <a:ext cx="5448043" cy="41962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D24FC061-3F73-41BE-A4C7-96E00F392A33}"/>
              </a:ext>
            </a:extLst>
          </p:cNvPr>
          <p:cNvPicPr>
            <a:picLocks noChangeAspect="1"/>
          </p:cNvPicPr>
          <p:nvPr/>
        </p:nvPicPr>
        <p:blipFill>
          <a:blip r:embed="rId6"/>
          <a:stretch>
            <a:fillRect/>
          </a:stretch>
        </p:blipFill>
        <p:spPr>
          <a:xfrm>
            <a:off x="6715825" y="1283390"/>
            <a:ext cx="5001103" cy="40357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03FB7DCF-FC55-43F7-B0B6-7DBF6FC9BB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54489" y="1283390"/>
            <a:ext cx="5018161" cy="403573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1" name="Rectangle 10">
            <a:extLst>
              <a:ext uri="{FF2B5EF4-FFF2-40B4-BE49-F238E27FC236}">
                <a16:creationId xmlns:a16="http://schemas.microsoft.com/office/drawing/2014/main" id="{4F8CB482-54D5-4C7E-89A9-1C2E456FF368}"/>
              </a:ext>
            </a:extLst>
          </p:cNvPr>
          <p:cNvSpPr/>
          <p:nvPr/>
        </p:nvSpPr>
        <p:spPr>
          <a:xfrm>
            <a:off x="3834819" y="5613426"/>
            <a:ext cx="4139339" cy="1200329"/>
          </a:xfrm>
          <a:prstGeom prst="rect">
            <a:avLst/>
          </a:prstGeom>
        </p:spPr>
        <p:txBody>
          <a:bodyPr wrap="none">
            <a:spAutoFit/>
          </a:bodyPr>
          <a:lstStyle/>
          <a:p>
            <a:pPr algn="ctr"/>
            <a:r>
              <a:rPr lang="en-US" sz="4000" dirty="0">
                <a:ln w="9525">
                  <a:solidFill>
                    <a:schemeClr val="bg1"/>
                  </a:solidFill>
                  <a:prstDash val="solid"/>
                </a:ln>
              </a:rPr>
              <a:t>What does it bear?</a:t>
            </a:r>
            <a:endParaRPr lang="en-GB" sz="1400" dirty="0">
              <a:ln w="9525">
                <a:solidFill>
                  <a:schemeClr val="bg1"/>
                </a:solidFill>
                <a:prstDash val="solid"/>
              </a:ln>
            </a:endParaRPr>
          </a:p>
          <a:p>
            <a:pPr algn="ctr"/>
            <a:endParaRPr lang="en-GB" sz="3200" dirty="0">
              <a:ln w="9525">
                <a:solidFill>
                  <a:schemeClr val="bg1"/>
                </a:solidFill>
                <a:prstDash val="solid"/>
              </a:ln>
            </a:endParaRPr>
          </a:p>
        </p:txBody>
      </p:sp>
      <p:sp>
        <p:nvSpPr>
          <p:cNvPr id="12" name="Rectangle 11">
            <a:extLst>
              <a:ext uri="{FF2B5EF4-FFF2-40B4-BE49-F238E27FC236}">
                <a16:creationId xmlns:a16="http://schemas.microsoft.com/office/drawing/2014/main" id="{1796F60F-D049-4C02-83A7-1726F7A2D4BB}"/>
              </a:ext>
            </a:extLst>
          </p:cNvPr>
          <p:cNvSpPr/>
          <p:nvPr/>
        </p:nvSpPr>
        <p:spPr>
          <a:xfrm>
            <a:off x="3972362" y="5638947"/>
            <a:ext cx="4200189" cy="707886"/>
          </a:xfrm>
          <a:prstGeom prst="rect">
            <a:avLst/>
          </a:prstGeom>
        </p:spPr>
        <p:txBody>
          <a:bodyPr wrap="none">
            <a:spAutoFit/>
          </a:bodyPr>
          <a:lstStyle/>
          <a:p>
            <a:pPr algn="ctr"/>
            <a:r>
              <a:rPr lang="en-US" sz="4000" dirty="0">
                <a:ln w="13462">
                  <a:solidFill>
                    <a:schemeClr val="bg1"/>
                  </a:solidFill>
                  <a:prstDash val="solid"/>
                </a:ln>
                <a:solidFill>
                  <a:srgbClr val="00B050"/>
                </a:solidFill>
              </a:rPr>
              <a:t>Food and Nutrition</a:t>
            </a:r>
          </a:p>
        </p:txBody>
      </p:sp>
    </p:spTree>
    <p:extLst>
      <p:ext uri="{BB962C8B-B14F-4D97-AF65-F5344CB8AC3E}">
        <p14:creationId xmlns:p14="http://schemas.microsoft.com/office/powerpoint/2010/main" val="2177512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xit" presetSubtype="4" fill="hold" nodeType="clickEffect">
                                  <p:stCondLst>
                                    <p:cond delay="0"/>
                                  </p:stCondLst>
                                  <p:childTnLst>
                                    <p:anim calcmode="lin" valueType="num">
                                      <p:cBhvr additive="base">
                                        <p:cTn id="16" dur="500"/>
                                        <p:tgtEl>
                                          <p:spTgt spid="7"/>
                                        </p:tgtEl>
                                        <p:attrNameLst>
                                          <p:attrName>ppt_x</p:attrName>
                                        </p:attrNameLst>
                                      </p:cBhvr>
                                      <p:tavLst>
                                        <p:tav tm="0">
                                          <p:val>
                                            <p:strVal val="ppt_x"/>
                                          </p:val>
                                        </p:tav>
                                        <p:tav tm="100000">
                                          <p:val>
                                            <p:strVal val="ppt_x"/>
                                          </p:val>
                                        </p:tav>
                                      </p:tavLst>
                                    </p:anim>
                                    <p:anim calcmode="lin" valueType="num">
                                      <p:cBhvr additive="base">
                                        <p:cTn id="17" dur="500"/>
                                        <p:tgtEl>
                                          <p:spTgt spid="7"/>
                                        </p:tgtEl>
                                        <p:attrNameLst>
                                          <p:attrName>ppt_y</p:attrName>
                                        </p:attrNameLst>
                                      </p:cBhvr>
                                      <p:tavLst>
                                        <p:tav tm="0">
                                          <p:val>
                                            <p:strVal val="ppt_y"/>
                                          </p:val>
                                        </p:tav>
                                        <p:tav tm="100000">
                                          <p:val>
                                            <p:strVal val="1+ppt_h/2"/>
                                          </p:val>
                                        </p:tav>
                                      </p:tavLst>
                                    </p:anim>
                                    <p:set>
                                      <p:cBhvr>
                                        <p:cTn id="18" dur="1" fill="hold">
                                          <p:stCondLst>
                                            <p:cond delay="499"/>
                                          </p:stCondLst>
                                        </p:cTn>
                                        <p:tgtEl>
                                          <p:spTgt spid="7"/>
                                        </p:tgtEl>
                                        <p:attrNameLst>
                                          <p:attrName>style.visibility</p:attrName>
                                        </p:attrNameLst>
                                      </p:cBhvr>
                                      <p:to>
                                        <p:strVal val="hidden"/>
                                      </p:to>
                                    </p:set>
                                  </p:childTnLst>
                                </p:cTn>
                              </p:par>
                              <p:par>
                                <p:cTn id="19" presetID="2" presetClass="exit" presetSubtype="4" fill="hold" nodeType="withEffect">
                                  <p:stCondLst>
                                    <p:cond delay="0"/>
                                  </p:stCondLst>
                                  <p:childTnLst>
                                    <p:anim calcmode="lin" valueType="num">
                                      <p:cBhvr additive="base">
                                        <p:cTn id="20" dur="500"/>
                                        <p:tgtEl>
                                          <p:spTgt spid="9"/>
                                        </p:tgtEl>
                                        <p:attrNameLst>
                                          <p:attrName>ppt_x</p:attrName>
                                        </p:attrNameLst>
                                      </p:cBhvr>
                                      <p:tavLst>
                                        <p:tav tm="0">
                                          <p:val>
                                            <p:strVal val="ppt_x"/>
                                          </p:val>
                                        </p:tav>
                                        <p:tav tm="100000">
                                          <p:val>
                                            <p:strVal val="ppt_x"/>
                                          </p:val>
                                        </p:tav>
                                      </p:tavLst>
                                    </p:anim>
                                    <p:anim calcmode="lin" valueType="num">
                                      <p:cBhvr additive="base">
                                        <p:cTn id="21" dur="500"/>
                                        <p:tgtEl>
                                          <p:spTgt spid="9"/>
                                        </p:tgtEl>
                                        <p:attrNameLst>
                                          <p:attrName>ppt_y</p:attrName>
                                        </p:attrNameLst>
                                      </p:cBhvr>
                                      <p:tavLst>
                                        <p:tav tm="0">
                                          <p:val>
                                            <p:strVal val="ppt_y"/>
                                          </p:val>
                                        </p:tav>
                                        <p:tav tm="100000">
                                          <p:val>
                                            <p:strVal val="1+ppt_h/2"/>
                                          </p:val>
                                        </p:tav>
                                      </p:tavLst>
                                    </p:anim>
                                    <p:set>
                                      <p:cBhvr>
                                        <p:cTn id="22" dur="1" fill="hold">
                                          <p:stCondLst>
                                            <p:cond delay="499"/>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xit" presetSubtype="4" fill="hold" grpId="1" nodeType="clickEffect">
                                  <p:stCondLst>
                                    <p:cond delay="0"/>
                                  </p:stCondLst>
                                  <p:childTnLst>
                                    <p:anim calcmode="lin" valueType="num">
                                      <p:cBhvr additive="base">
                                        <p:cTn id="43" dur="500"/>
                                        <p:tgtEl>
                                          <p:spTgt spid="11"/>
                                        </p:tgtEl>
                                        <p:attrNameLst>
                                          <p:attrName>ppt_y</p:attrName>
                                        </p:attrNameLst>
                                      </p:cBhvr>
                                      <p:tavLst>
                                        <p:tav tm="0">
                                          <p:val>
                                            <p:strVal val="#ppt_y"/>
                                          </p:val>
                                        </p:tav>
                                        <p:tav tm="100000">
                                          <p:val>
                                            <p:strVal val="#ppt_y+#ppt_h*1.125000"/>
                                          </p:val>
                                        </p:tav>
                                      </p:tavLst>
                                    </p:anim>
                                    <p:animEffect transition="out" filter="wipe(down)">
                                      <p:cBhvr>
                                        <p:cTn id="44" dur="500"/>
                                        <p:tgtEl>
                                          <p:spTgt spid="11"/>
                                        </p:tgtEl>
                                      </p:cBhvr>
                                    </p:animEffect>
                                    <p:set>
                                      <p:cBhvr>
                                        <p:cTn id="45" dur="1" fill="hold">
                                          <p:stCondLst>
                                            <p:cond delay="499"/>
                                          </p:stCondLst>
                                        </p:cTn>
                                        <p:tgtEl>
                                          <p:spTgt spid="11"/>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fill="hold"/>
                                        <p:tgtEl>
                                          <p:spTgt spid="12"/>
                                        </p:tgtEl>
                                        <p:attrNameLst>
                                          <p:attrName>ppt_x</p:attrName>
                                        </p:attrNameLst>
                                      </p:cBhvr>
                                      <p:tavLst>
                                        <p:tav tm="0">
                                          <p:val>
                                            <p:strVal val="#ppt_x"/>
                                          </p:val>
                                        </p:tav>
                                        <p:tav tm="100000">
                                          <p:val>
                                            <p:strVal val="#ppt_x"/>
                                          </p:val>
                                        </p:tav>
                                      </p:tavLst>
                                    </p:anim>
                                    <p:anim calcmode="lin" valueType="num">
                                      <p:cBhvr additive="base">
                                        <p:cTn id="5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ame 2">
            <a:extLst>
              <a:ext uri="{FF2B5EF4-FFF2-40B4-BE49-F238E27FC236}">
                <a16:creationId xmlns:a16="http://schemas.microsoft.com/office/drawing/2014/main" id="{A3867B44-4C63-490E-B637-10A423A3A3AD}"/>
              </a:ext>
            </a:extLst>
          </p:cNvPr>
          <p:cNvSpPr/>
          <p:nvPr/>
        </p:nvSpPr>
        <p:spPr>
          <a:xfrm>
            <a:off x="0" y="0"/>
            <a:ext cx="12192000" cy="6858000"/>
          </a:xfrm>
          <a:prstGeom prst="frame">
            <a:avLst>
              <a:gd name="adj1" fmla="val 1833"/>
            </a:avLst>
          </a:prstGeom>
          <a:blipFill>
            <a:blip r:embed="rId2"/>
            <a:tile tx="0" ty="0" sx="100000" sy="100000" flip="none" algn="tl"/>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Rectangle 4">
            <a:extLst>
              <a:ext uri="{FF2B5EF4-FFF2-40B4-BE49-F238E27FC236}">
                <a16:creationId xmlns:a16="http://schemas.microsoft.com/office/drawing/2014/main" id="{C3B599DC-E097-4414-B17A-D53D1D10E0FC}"/>
              </a:ext>
            </a:extLst>
          </p:cNvPr>
          <p:cNvSpPr/>
          <p:nvPr/>
        </p:nvSpPr>
        <p:spPr>
          <a:xfrm>
            <a:off x="2438399" y="430318"/>
            <a:ext cx="7010400" cy="1179646"/>
          </a:xfrm>
          <a:prstGeom prst="rect">
            <a:avLst/>
          </a:prstGeom>
          <a:noFill/>
          <a:ln>
            <a:solidFill>
              <a:schemeClr val="accent6">
                <a:lumMod val="60000"/>
                <a:lumOff val="40000"/>
              </a:schemeClr>
            </a:solidFill>
          </a:ln>
          <a:effectLst>
            <a:glow rad="63500">
              <a:schemeClr val="accent2">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n>
                  <a:solidFill>
                    <a:srgbClr val="7030A0"/>
                  </a:solidFill>
                </a:ln>
                <a:solidFill>
                  <a:schemeClr val="tx1"/>
                </a:solidFill>
              </a:rPr>
              <a:t>Today’s Our Lesson</a:t>
            </a:r>
          </a:p>
        </p:txBody>
      </p:sp>
      <p:sp>
        <p:nvSpPr>
          <p:cNvPr id="7" name="TextBox 6">
            <a:extLst>
              <a:ext uri="{FF2B5EF4-FFF2-40B4-BE49-F238E27FC236}">
                <a16:creationId xmlns:a16="http://schemas.microsoft.com/office/drawing/2014/main" id="{747296CC-F6BC-4890-B619-551D41D51287}"/>
              </a:ext>
            </a:extLst>
          </p:cNvPr>
          <p:cNvSpPr txBox="1"/>
          <p:nvPr/>
        </p:nvSpPr>
        <p:spPr>
          <a:xfrm>
            <a:off x="3352800" y="1767020"/>
            <a:ext cx="4946355" cy="769441"/>
          </a:xfrm>
          <a:prstGeom prst="rect">
            <a:avLst/>
          </a:prstGeom>
          <a:noFill/>
        </p:spPr>
        <p:txBody>
          <a:bodyPr wrap="square" rtlCol="0">
            <a:prstTxWarp prst="textDoubleWave1">
              <a:avLst/>
            </a:prstTxWarp>
            <a:spAutoFit/>
          </a:bodyPr>
          <a:lstStyle/>
          <a:p>
            <a:r>
              <a:rPr lang="en-US" sz="4400" dirty="0">
                <a:ln w="13462">
                  <a:solidFill>
                    <a:schemeClr val="bg1"/>
                  </a:solidFill>
                  <a:prstDash val="solid"/>
                </a:ln>
                <a:solidFill>
                  <a:schemeClr val="tx1">
                    <a:lumMod val="85000"/>
                    <a:lumOff val="15000"/>
                  </a:schemeClr>
                </a:solidFill>
              </a:rPr>
              <a:t>Good</a:t>
            </a:r>
            <a:r>
              <a:rPr lang="en-US" sz="4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a:t>
            </a:r>
            <a:r>
              <a:rPr lang="en-US" sz="4400" dirty="0">
                <a:ln w="13462">
                  <a:solidFill>
                    <a:schemeClr val="bg1"/>
                  </a:solidFill>
                  <a:prstDash val="solid"/>
                </a:ln>
                <a:solidFill>
                  <a:schemeClr val="tx1">
                    <a:lumMod val="85000"/>
                    <a:lumOff val="15000"/>
                  </a:schemeClr>
                </a:solidFill>
              </a:rPr>
              <a:t>Food</a:t>
            </a:r>
          </a:p>
        </p:txBody>
      </p:sp>
      <p:sp>
        <p:nvSpPr>
          <p:cNvPr id="4" name="Rectangle 3">
            <a:extLst>
              <a:ext uri="{FF2B5EF4-FFF2-40B4-BE49-F238E27FC236}">
                <a16:creationId xmlns:a16="http://schemas.microsoft.com/office/drawing/2014/main" id="{2F515961-68F0-4308-9366-72A60E79F5EE}"/>
              </a:ext>
            </a:extLst>
          </p:cNvPr>
          <p:cNvSpPr/>
          <p:nvPr/>
        </p:nvSpPr>
        <p:spPr>
          <a:xfrm>
            <a:off x="3581400" y="2683163"/>
            <a:ext cx="3387578" cy="707886"/>
          </a:xfrm>
          <a:prstGeom prst="rect">
            <a:avLst/>
          </a:prstGeom>
        </p:spPr>
        <p:txBody>
          <a:bodyPr wrap="square">
            <a:spAutoFit/>
          </a:bodyPr>
          <a:lstStyle/>
          <a:p>
            <a:pPr algn="just"/>
            <a:r>
              <a:rPr lang="en-US" sz="4000" dirty="0">
                <a:latin typeface="Book Antiqua" pitchFamily="18" charset="0"/>
              </a:rPr>
              <a:t>Unit-02</a:t>
            </a:r>
          </a:p>
        </p:txBody>
      </p:sp>
      <p:sp>
        <p:nvSpPr>
          <p:cNvPr id="8" name="Rectangle 7">
            <a:extLst>
              <a:ext uri="{FF2B5EF4-FFF2-40B4-BE49-F238E27FC236}">
                <a16:creationId xmlns:a16="http://schemas.microsoft.com/office/drawing/2014/main" id="{E9F3D660-A4BF-4614-81F9-2C3D06D10273}"/>
              </a:ext>
            </a:extLst>
          </p:cNvPr>
          <p:cNvSpPr/>
          <p:nvPr/>
        </p:nvSpPr>
        <p:spPr>
          <a:xfrm>
            <a:off x="6605366" y="2721114"/>
            <a:ext cx="3387578" cy="707886"/>
          </a:xfrm>
          <a:prstGeom prst="rect">
            <a:avLst/>
          </a:prstGeom>
        </p:spPr>
        <p:txBody>
          <a:bodyPr wrap="square">
            <a:spAutoFit/>
          </a:bodyPr>
          <a:lstStyle/>
          <a:p>
            <a:pPr algn="just"/>
            <a:r>
              <a:rPr lang="en-US" sz="4000" dirty="0">
                <a:latin typeface="Book Antiqua" pitchFamily="18" charset="0"/>
              </a:rPr>
              <a:t>Lesson-</a:t>
            </a:r>
          </a:p>
        </p:txBody>
      </p:sp>
      <p:pic>
        <p:nvPicPr>
          <p:cNvPr id="1026" name="Picture 2" descr="FOOD png images | PNGWing">
            <a:extLst>
              <a:ext uri="{FF2B5EF4-FFF2-40B4-BE49-F238E27FC236}">
                <a16:creationId xmlns:a16="http://schemas.microsoft.com/office/drawing/2014/main" id="{C5874A93-7F65-4032-BB2F-13AAF5BB057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143000" y="2858116"/>
            <a:ext cx="9158065" cy="28236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2495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ame 2">
            <a:extLst>
              <a:ext uri="{FF2B5EF4-FFF2-40B4-BE49-F238E27FC236}">
                <a16:creationId xmlns:a16="http://schemas.microsoft.com/office/drawing/2014/main" id="{A3867B44-4C63-490E-B637-10A423A3A3AD}"/>
              </a:ext>
            </a:extLst>
          </p:cNvPr>
          <p:cNvSpPr/>
          <p:nvPr/>
        </p:nvSpPr>
        <p:spPr>
          <a:xfrm>
            <a:off x="0" y="0"/>
            <a:ext cx="12192000" cy="6858000"/>
          </a:xfrm>
          <a:prstGeom prst="frame">
            <a:avLst>
              <a:gd name="adj1" fmla="val 1833"/>
            </a:avLst>
          </a:prstGeom>
          <a:blipFill>
            <a:blip r:embed="rId2"/>
            <a:tile tx="0" ty="0" sx="100000" sy="100000" flip="none" algn="tl"/>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E570CA3C-1E11-45D2-9B44-39BC08A21F8D}"/>
              </a:ext>
            </a:extLst>
          </p:cNvPr>
          <p:cNvSpPr txBox="1"/>
          <p:nvPr/>
        </p:nvSpPr>
        <p:spPr>
          <a:xfrm>
            <a:off x="2843134" y="609600"/>
            <a:ext cx="6505732" cy="707886"/>
          </a:xfrm>
          <a:prstGeom prst="rect">
            <a:avLst/>
          </a:prstGeom>
          <a:noFill/>
          <a:effectLst>
            <a:outerShdw blurRad="50800" dist="38100" algn="l" rotWithShape="0">
              <a:prstClr val="black">
                <a:alpha val="40000"/>
              </a:prstClr>
            </a:outerShdw>
          </a:effectLst>
        </p:spPr>
        <p:txBody>
          <a:bodyPr wrap="square" rtlCol="0">
            <a:spAutoFit/>
          </a:bodyPr>
          <a:lstStyle/>
          <a:p>
            <a:r>
              <a:rPr lang="en-US" sz="4000" b="1" dirty="0">
                <a:solidFill>
                  <a:srgbClr val="7030A0"/>
                </a:solidFill>
                <a:effectLst>
                  <a:outerShdw blurRad="38100" dist="38100" dir="2700000" algn="tl">
                    <a:srgbClr val="000000">
                      <a:alpha val="43137"/>
                    </a:srgbClr>
                  </a:outerShdw>
                </a:effectLst>
              </a:rPr>
              <a:t>    </a:t>
            </a:r>
            <a:r>
              <a:rPr lang="en-US" sz="4000" dirty="0">
                <a:solidFill>
                  <a:srgbClr val="7030A0"/>
                </a:solidFill>
              </a:rPr>
              <a:t>Learning Outcomes</a:t>
            </a:r>
          </a:p>
        </p:txBody>
      </p:sp>
      <p:sp>
        <p:nvSpPr>
          <p:cNvPr id="4" name="Rectangle 3">
            <a:extLst>
              <a:ext uri="{FF2B5EF4-FFF2-40B4-BE49-F238E27FC236}">
                <a16:creationId xmlns:a16="http://schemas.microsoft.com/office/drawing/2014/main" id="{C195B94C-1289-4A69-A910-C113EC865166}"/>
              </a:ext>
            </a:extLst>
          </p:cNvPr>
          <p:cNvSpPr/>
          <p:nvPr/>
        </p:nvSpPr>
        <p:spPr>
          <a:xfrm>
            <a:off x="1981200" y="2956022"/>
            <a:ext cx="7696200" cy="1754326"/>
          </a:xfrm>
          <a:prstGeom prst="rect">
            <a:avLst/>
          </a:prstGeom>
        </p:spPr>
        <p:txBody>
          <a:bodyPr wrap="square">
            <a:spAutoFit/>
          </a:bodyPr>
          <a:lstStyle/>
          <a:p>
            <a:r>
              <a:rPr lang="en-US" sz="3600" dirty="0"/>
              <a:t>01. what good food is;</a:t>
            </a:r>
          </a:p>
          <a:p>
            <a:r>
              <a:rPr lang="en-US" sz="3600" dirty="0"/>
              <a:t>02. to explain the benefits of good food; </a:t>
            </a:r>
          </a:p>
          <a:p>
            <a:r>
              <a:rPr lang="en-US" sz="3600" dirty="0"/>
              <a:t>03. importance of good eating habits. </a:t>
            </a:r>
          </a:p>
        </p:txBody>
      </p:sp>
      <p:sp>
        <p:nvSpPr>
          <p:cNvPr id="5" name="Rectangle 4">
            <a:extLst>
              <a:ext uri="{FF2B5EF4-FFF2-40B4-BE49-F238E27FC236}">
                <a16:creationId xmlns:a16="http://schemas.microsoft.com/office/drawing/2014/main" id="{ABD14B07-BF20-4298-9116-149A8233630E}"/>
              </a:ext>
            </a:extLst>
          </p:cNvPr>
          <p:cNvSpPr/>
          <p:nvPr/>
        </p:nvSpPr>
        <p:spPr>
          <a:xfrm>
            <a:off x="1905000" y="2098924"/>
            <a:ext cx="7225824" cy="584775"/>
          </a:xfrm>
          <a:prstGeom prst="rect">
            <a:avLst/>
          </a:prstGeom>
        </p:spPr>
        <p:txBody>
          <a:bodyPr wrap="none">
            <a:spAutoFit/>
          </a:bodyPr>
          <a:lstStyle/>
          <a:p>
            <a:r>
              <a:rPr lang="en-US" sz="3200" dirty="0">
                <a:solidFill>
                  <a:schemeClr val="accent5"/>
                </a:solidFill>
              </a:rPr>
              <a:t>After this lesson students will be able to….</a:t>
            </a:r>
          </a:p>
        </p:txBody>
      </p:sp>
    </p:spTree>
    <p:extLst>
      <p:ext uri="{BB962C8B-B14F-4D97-AF65-F5344CB8AC3E}">
        <p14:creationId xmlns:p14="http://schemas.microsoft.com/office/powerpoint/2010/main" val="2109578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ame 2">
            <a:extLst>
              <a:ext uri="{FF2B5EF4-FFF2-40B4-BE49-F238E27FC236}">
                <a16:creationId xmlns:a16="http://schemas.microsoft.com/office/drawing/2014/main" id="{A3867B44-4C63-490E-B637-10A423A3A3AD}"/>
              </a:ext>
            </a:extLst>
          </p:cNvPr>
          <p:cNvSpPr/>
          <p:nvPr/>
        </p:nvSpPr>
        <p:spPr>
          <a:xfrm>
            <a:off x="0" y="0"/>
            <a:ext cx="12192000" cy="6858000"/>
          </a:xfrm>
          <a:prstGeom prst="frame">
            <a:avLst>
              <a:gd name="adj1" fmla="val 1833"/>
            </a:avLst>
          </a:prstGeom>
          <a:blipFill>
            <a:blip r:embed="rId2"/>
            <a:tile tx="0" ty="0" sx="100000" sy="100000" flip="none" algn="tl"/>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8" name="Picture 7">
            <a:extLst>
              <a:ext uri="{FF2B5EF4-FFF2-40B4-BE49-F238E27FC236}">
                <a16:creationId xmlns:a16="http://schemas.microsoft.com/office/drawing/2014/main" id="{CC109B18-DFE1-43F1-9AF8-13CCA24F89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6210" y="1597275"/>
            <a:ext cx="4907796" cy="3355726"/>
          </a:xfrm>
          <a:prstGeom prst="rect">
            <a:avLst/>
          </a:prstGeom>
          <a:ln>
            <a:noFill/>
          </a:ln>
          <a:effectLst>
            <a:outerShdw blurRad="292100" dist="139700" dir="2700000" algn="tl" rotWithShape="0">
              <a:srgbClr val="333333">
                <a:alpha val="65000"/>
              </a:srgbClr>
            </a:outerShdw>
          </a:effectLst>
        </p:spPr>
      </p:pic>
      <p:sp>
        <p:nvSpPr>
          <p:cNvPr id="9" name="Rectangle 8">
            <a:extLst>
              <a:ext uri="{FF2B5EF4-FFF2-40B4-BE49-F238E27FC236}">
                <a16:creationId xmlns:a16="http://schemas.microsoft.com/office/drawing/2014/main" id="{317858E9-5C5E-44E5-BDDF-100C8F943FD3}"/>
              </a:ext>
            </a:extLst>
          </p:cNvPr>
          <p:cNvSpPr/>
          <p:nvPr/>
        </p:nvSpPr>
        <p:spPr>
          <a:xfrm>
            <a:off x="2625536" y="411193"/>
            <a:ext cx="6289863" cy="707886"/>
          </a:xfrm>
          <a:prstGeom prst="rect">
            <a:avLst/>
          </a:prstGeom>
          <a:ln w="19050">
            <a:solidFill>
              <a:schemeClr val="tx1"/>
            </a:solidFill>
          </a:ln>
        </p:spPr>
        <p:txBody>
          <a:bodyPr wrap="square">
            <a:spAutoFit/>
          </a:bodyPr>
          <a:lstStyle/>
          <a:p>
            <a:r>
              <a:rPr lang="en-US" sz="4000" dirty="0">
                <a:solidFill>
                  <a:srgbClr val="7030A0"/>
                </a:solidFill>
              </a:rPr>
              <a:t>    Examples of Good Food</a:t>
            </a:r>
          </a:p>
        </p:txBody>
      </p:sp>
      <p:pic>
        <p:nvPicPr>
          <p:cNvPr id="10" name="Picture 9">
            <a:extLst>
              <a:ext uri="{FF2B5EF4-FFF2-40B4-BE49-F238E27FC236}">
                <a16:creationId xmlns:a16="http://schemas.microsoft.com/office/drawing/2014/main" id="{4FEA685C-1BEE-4168-830C-21C007C5D261}"/>
              </a:ext>
            </a:extLst>
          </p:cNvPr>
          <p:cNvPicPr>
            <a:picLocks noChangeAspect="1"/>
          </p:cNvPicPr>
          <p:nvPr/>
        </p:nvPicPr>
        <p:blipFill rotWithShape="1">
          <a:blip r:embed="rId4">
            <a:extLst>
              <a:ext uri="{28A0092B-C50C-407E-A947-70E740481C1C}">
                <a14:useLocalDpi xmlns:a14="http://schemas.microsoft.com/office/drawing/2010/main" val="0"/>
              </a:ext>
            </a:extLst>
          </a:blip>
          <a:srcRect b="5971"/>
          <a:stretch/>
        </p:blipFill>
        <p:spPr>
          <a:xfrm>
            <a:off x="480663" y="1633042"/>
            <a:ext cx="5386738" cy="3520570"/>
          </a:xfrm>
          <a:prstGeom prst="rect">
            <a:avLst/>
          </a:prstGeom>
          <a:ln>
            <a:noFill/>
          </a:ln>
          <a:effectLst>
            <a:outerShdw blurRad="292100" dist="139700" dir="2700000" algn="tl" rotWithShape="0">
              <a:srgbClr val="333333">
                <a:alpha val="65000"/>
              </a:srgbClr>
            </a:outerShdw>
          </a:effectLst>
        </p:spPr>
      </p:pic>
      <p:sp>
        <p:nvSpPr>
          <p:cNvPr id="11" name="Rectangle 10">
            <a:extLst>
              <a:ext uri="{FF2B5EF4-FFF2-40B4-BE49-F238E27FC236}">
                <a16:creationId xmlns:a16="http://schemas.microsoft.com/office/drawing/2014/main" id="{53EB29F7-A758-4404-BDF4-B2A518204D7F}"/>
              </a:ext>
            </a:extLst>
          </p:cNvPr>
          <p:cNvSpPr/>
          <p:nvPr/>
        </p:nvSpPr>
        <p:spPr>
          <a:xfrm>
            <a:off x="817777" y="5313632"/>
            <a:ext cx="4712509" cy="707886"/>
          </a:xfrm>
          <a:prstGeom prst="rect">
            <a:avLst/>
          </a:prstGeom>
        </p:spPr>
        <p:txBody>
          <a:bodyPr wrap="none">
            <a:spAutoFit/>
          </a:bodyPr>
          <a:lstStyle/>
          <a:p>
            <a:r>
              <a:rPr lang="en-US" sz="4000" dirty="0">
                <a:solidFill>
                  <a:srgbClr val="002060"/>
                </a:solidFill>
              </a:rPr>
              <a:t>Fruits and vegetables </a:t>
            </a:r>
          </a:p>
        </p:txBody>
      </p:sp>
      <p:sp>
        <p:nvSpPr>
          <p:cNvPr id="14" name="Rectangle 13">
            <a:extLst>
              <a:ext uri="{FF2B5EF4-FFF2-40B4-BE49-F238E27FC236}">
                <a16:creationId xmlns:a16="http://schemas.microsoft.com/office/drawing/2014/main" id="{1030258B-B305-498D-A569-4761B56FA35C}"/>
              </a:ext>
            </a:extLst>
          </p:cNvPr>
          <p:cNvSpPr/>
          <p:nvPr/>
        </p:nvSpPr>
        <p:spPr>
          <a:xfrm>
            <a:off x="6926569" y="5466964"/>
            <a:ext cx="4611775" cy="646331"/>
          </a:xfrm>
          <a:prstGeom prst="rect">
            <a:avLst/>
          </a:prstGeom>
        </p:spPr>
        <p:txBody>
          <a:bodyPr wrap="none">
            <a:spAutoFit/>
          </a:bodyPr>
          <a:lstStyle/>
          <a:p>
            <a:r>
              <a:rPr lang="en-US" sz="3600" dirty="0">
                <a:solidFill>
                  <a:srgbClr val="002060"/>
                </a:solidFill>
              </a:rPr>
              <a:t>Milk and dairy products</a:t>
            </a:r>
          </a:p>
        </p:txBody>
      </p:sp>
      <p:sp>
        <p:nvSpPr>
          <p:cNvPr id="15" name="Rectangle 14">
            <a:extLst>
              <a:ext uri="{FF2B5EF4-FFF2-40B4-BE49-F238E27FC236}">
                <a16:creationId xmlns:a16="http://schemas.microsoft.com/office/drawing/2014/main" id="{84E5113A-B53F-4F05-AD8F-F21888C7EEF7}"/>
              </a:ext>
            </a:extLst>
          </p:cNvPr>
          <p:cNvSpPr/>
          <p:nvPr/>
        </p:nvSpPr>
        <p:spPr>
          <a:xfrm>
            <a:off x="1070053" y="4923294"/>
            <a:ext cx="3515706" cy="707886"/>
          </a:xfrm>
          <a:prstGeom prst="rect">
            <a:avLst/>
          </a:prstGeom>
        </p:spPr>
        <p:txBody>
          <a:bodyPr wrap="none">
            <a:spAutoFit/>
          </a:bodyPr>
          <a:lstStyle/>
          <a:p>
            <a:r>
              <a:rPr lang="en-US" sz="4000" dirty="0">
                <a:solidFill>
                  <a:srgbClr val="002060"/>
                </a:solidFill>
              </a:rPr>
              <a:t>Fish, meat, eggs</a:t>
            </a:r>
          </a:p>
        </p:txBody>
      </p:sp>
      <p:pic>
        <p:nvPicPr>
          <p:cNvPr id="16" name="Picture 15">
            <a:extLst>
              <a:ext uri="{FF2B5EF4-FFF2-40B4-BE49-F238E27FC236}">
                <a16:creationId xmlns:a16="http://schemas.microsoft.com/office/drawing/2014/main" id="{855EBC7D-D629-42EC-AE69-2920B690A1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198" y="1633042"/>
            <a:ext cx="5920802" cy="3315649"/>
          </a:xfrm>
          <a:prstGeom prst="rect">
            <a:avLst/>
          </a:prstGeom>
        </p:spPr>
      </p:pic>
      <p:sp>
        <p:nvSpPr>
          <p:cNvPr id="17" name="Rectangle 16">
            <a:extLst>
              <a:ext uri="{FF2B5EF4-FFF2-40B4-BE49-F238E27FC236}">
                <a16:creationId xmlns:a16="http://schemas.microsoft.com/office/drawing/2014/main" id="{7EBE993E-04E7-48AE-A3F4-69F7F0E9BD96}"/>
              </a:ext>
            </a:extLst>
          </p:cNvPr>
          <p:cNvSpPr/>
          <p:nvPr/>
        </p:nvSpPr>
        <p:spPr>
          <a:xfrm>
            <a:off x="6926569" y="4878324"/>
            <a:ext cx="3993144" cy="707886"/>
          </a:xfrm>
          <a:prstGeom prst="rect">
            <a:avLst/>
          </a:prstGeom>
        </p:spPr>
        <p:txBody>
          <a:bodyPr wrap="none">
            <a:spAutoFit/>
          </a:bodyPr>
          <a:lstStyle/>
          <a:p>
            <a:r>
              <a:rPr lang="en-US" sz="4000" dirty="0">
                <a:solidFill>
                  <a:srgbClr val="002060"/>
                </a:solidFill>
              </a:rPr>
              <a:t>Rice, bread, lentils</a:t>
            </a:r>
          </a:p>
        </p:txBody>
      </p:sp>
      <p:pic>
        <p:nvPicPr>
          <p:cNvPr id="18" name="Picture 17">
            <a:extLst>
              <a:ext uri="{FF2B5EF4-FFF2-40B4-BE49-F238E27FC236}">
                <a16:creationId xmlns:a16="http://schemas.microsoft.com/office/drawing/2014/main" id="{0F47952E-1DEE-49F0-8691-BB573133CFA1}"/>
              </a:ext>
            </a:extLst>
          </p:cNvPr>
          <p:cNvPicPr>
            <a:picLocks noChangeAspect="1"/>
          </p:cNvPicPr>
          <p:nvPr/>
        </p:nvPicPr>
        <p:blipFill rotWithShape="1">
          <a:blip r:embed="rId6">
            <a:extLst>
              <a:ext uri="{28A0092B-C50C-407E-A947-70E740481C1C}">
                <a14:useLocalDpi xmlns:a14="http://schemas.microsoft.com/office/drawing/2010/main" val="0"/>
              </a:ext>
            </a:extLst>
          </a:blip>
          <a:srcRect l="12211" t="16945" r="19132"/>
          <a:stretch/>
        </p:blipFill>
        <p:spPr>
          <a:xfrm>
            <a:off x="6770869" y="1633042"/>
            <a:ext cx="4907796" cy="3245282"/>
          </a:xfrm>
          <a:prstGeom prst="rect">
            <a:avLst/>
          </a:prstGeom>
        </p:spPr>
      </p:pic>
    </p:spTree>
    <p:extLst>
      <p:ext uri="{BB962C8B-B14F-4D97-AF65-F5344CB8AC3E}">
        <p14:creationId xmlns:p14="http://schemas.microsoft.com/office/powerpoint/2010/main" val="2363737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par>
                                <p:cTn id="11" presetID="22" presetClass="entr" presetSubtype="2"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right)">
                                      <p:cBhvr>
                                        <p:cTn id="13" dur="500"/>
                                        <p:tgtEl>
                                          <p:spTgt spid="8"/>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right)">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xit" presetSubtype="4" fill="hold" nodeType="clickEffect">
                                  <p:stCondLst>
                                    <p:cond delay="0"/>
                                  </p:stCondLst>
                                  <p:childTnLst>
                                    <p:anim calcmode="lin" valueType="num">
                                      <p:cBhvr additive="base">
                                        <p:cTn id="20" dur="500"/>
                                        <p:tgtEl>
                                          <p:spTgt spid="10"/>
                                        </p:tgtEl>
                                        <p:attrNameLst>
                                          <p:attrName>ppt_x</p:attrName>
                                        </p:attrNameLst>
                                      </p:cBhvr>
                                      <p:tavLst>
                                        <p:tav tm="0">
                                          <p:val>
                                            <p:strVal val="ppt_x"/>
                                          </p:val>
                                        </p:tav>
                                        <p:tav tm="100000">
                                          <p:val>
                                            <p:strVal val="ppt_x"/>
                                          </p:val>
                                        </p:tav>
                                      </p:tavLst>
                                    </p:anim>
                                    <p:anim calcmode="lin" valueType="num">
                                      <p:cBhvr additive="base">
                                        <p:cTn id="21" dur="500"/>
                                        <p:tgtEl>
                                          <p:spTgt spid="10"/>
                                        </p:tgtEl>
                                        <p:attrNameLst>
                                          <p:attrName>ppt_y</p:attrName>
                                        </p:attrNameLst>
                                      </p:cBhvr>
                                      <p:tavLst>
                                        <p:tav tm="0">
                                          <p:val>
                                            <p:strVal val="ppt_y"/>
                                          </p:val>
                                        </p:tav>
                                        <p:tav tm="100000">
                                          <p:val>
                                            <p:strVal val="1+ppt_h/2"/>
                                          </p:val>
                                        </p:tav>
                                      </p:tavLst>
                                    </p:anim>
                                    <p:set>
                                      <p:cBhvr>
                                        <p:cTn id="22" dur="1" fill="hold">
                                          <p:stCondLst>
                                            <p:cond delay="499"/>
                                          </p:stCondLst>
                                        </p:cTn>
                                        <p:tgtEl>
                                          <p:spTgt spid="10"/>
                                        </p:tgtEl>
                                        <p:attrNameLst>
                                          <p:attrName>style.visibility</p:attrName>
                                        </p:attrNameLst>
                                      </p:cBhvr>
                                      <p:to>
                                        <p:strVal val="hidden"/>
                                      </p:to>
                                    </p:set>
                                  </p:childTnLst>
                                </p:cTn>
                              </p:par>
                              <p:par>
                                <p:cTn id="23" presetID="2" presetClass="exit" presetSubtype="4" fill="hold" grpId="1" nodeType="withEffect">
                                  <p:stCondLst>
                                    <p:cond delay="0"/>
                                  </p:stCondLst>
                                  <p:childTnLst>
                                    <p:anim calcmode="lin" valueType="num">
                                      <p:cBhvr additive="base">
                                        <p:cTn id="24" dur="500"/>
                                        <p:tgtEl>
                                          <p:spTgt spid="11"/>
                                        </p:tgtEl>
                                        <p:attrNameLst>
                                          <p:attrName>ppt_x</p:attrName>
                                        </p:attrNameLst>
                                      </p:cBhvr>
                                      <p:tavLst>
                                        <p:tav tm="0">
                                          <p:val>
                                            <p:strVal val="ppt_x"/>
                                          </p:val>
                                        </p:tav>
                                        <p:tav tm="100000">
                                          <p:val>
                                            <p:strVal val="ppt_x"/>
                                          </p:val>
                                        </p:tav>
                                      </p:tavLst>
                                    </p:anim>
                                    <p:anim calcmode="lin" valueType="num">
                                      <p:cBhvr additive="base">
                                        <p:cTn id="25" dur="500"/>
                                        <p:tgtEl>
                                          <p:spTgt spid="11"/>
                                        </p:tgtEl>
                                        <p:attrNameLst>
                                          <p:attrName>ppt_y</p:attrName>
                                        </p:attrNameLst>
                                      </p:cBhvr>
                                      <p:tavLst>
                                        <p:tav tm="0">
                                          <p:val>
                                            <p:strVal val="ppt_y"/>
                                          </p:val>
                                        </p:tav>
                                        <p:tav tm="100000">
                                          <p:val>
                                            <p:strVal val="1+ppt_h/2"/>
                                          </p:val>
                                        </p:tav>
                                      </p:tavLst>
                                    </p:anim>
                                    <p:set>
                                      <p:cBhvr>
                                        <p:cTn id="26" dur="1" fill="hold">
                                          <p:stCondLst>
                                            <p:cond delay="499"/>
                                          </p:stCondLst>
                                        </p:cTn>
                                        <p:tgtEl>
                                          <p:spTgt spid="11"/>
                                        </p:tgtEl>
                                        <p:attrNameLst>
                                          <p:attrName>style.visibility</p:attrName>
                                        </p:attrNameLst>
                                      </p:cBhvr>
                                      <p:to>
                                        <p:strVal val="hidden"/>
                                      </p:to>
                                    </p:set>
                                  </p:childTnLst>
                                </p:cTn>
                              </p:par>
                              <p:par>
                                <p:cTn id="27" presetID="2" presetClass="exit" presetSubtype="4" fill="hold" nodeType="withEffect">
                                  <p:stCondLst>
                                    <p:cond delay="0"/>
                                  </p:stCondLst>
                                  <p:childTnLst>
                                    <p:anim calcmode="lin" valueType="num">
                                      <p:cBhvr additive="base">
                                        <p:cTn id="28" dur="500"/>
                                        <p:tgtEl>
                                          <p:spTgt spid="8"/>
                                        </p:tgtEl>
                                        <p:attrNameLst>
                                          <p:attrName>ppt_x</p:attrName>
                                        </p:attrNameLst>
                                      </p:cBhvr>
                                      <p:tavLst>
                                        <p:tav tm="0">
                                          <p:val>
                                            <p:strVal val="ppt_x"/>
                                          </p:val>
                                        </p:tav>
                                        <p:tav tm="100000">
                                          <p:val>
                                            <p:strVal val="ppt_x"/>
                                          </p:val>
                                        </p:tav>
                                      </p:tavLst>
                                    </p:anim>
                                    <p:anim calcmode="lin" valueType="num">
                                      <p:cBhvr additive="base">
                                        <p:cTn id="29" dur="500"/>
                                        <p:tgtEl>
                                          <p:spTgt spid="8"/>
                                        </p:tgtEl>
                                        <p:attrNameLst>
                                          <p:attrName>ppt_y</p:attrName>
                                        </p:attrNameLst>
                                      </p:cBhvr>
                                      <p:tavLst>
                                        <p:tav tm="0">
                                          <p:val>
                                            <p:strVal val="ppt_y"/>
                                          </p:val>
                                        </p:tav>
                                        <p:tav tm="100000">
                                          <p:val>
                                            <p:strVal val="1+ppt_h/2"/>
                                          </p:val>
                                        </p:tav>
                                      </p:tavLst>
                                    </p:anim>
                                    <p:set>
                                      <p:cBhvr>
                                        <p:cTn id="30" dur="1" fill="hold">
                                          <p:stCondLst>
                                            <p:cond delay="499"/>
                                          </p:stCondLst>
                                        </p:cTn>
                                        <p:tgtEl>
                                          <p:spTgt spid="8"/>
                                        </p:tgtEl>
                                        <p:attrNameLst>
                                          <p:attrName>style.visibility</p:attrName>
                                        </p:attrNameLst>
                                      </p:cBhvr>
                                      <p:to>
                                        <p:strVal val="hidden"/>
                                      </p:to>
                                    </p:set>
                                  </p:childTnLst>
                                </p:cTn>
                              </p:par>
                              <p:par>
                                <p:cTn id="31" presetID="2" presetClass="exit" presetSubtype="4" fill="hold" grpId="1" nodeType="withEffect">
                                  <p:stCondLst>
                                    <p:cond delay="0"/>
                                  </p:stCondLst>
                                  <p:childTnLst>
                                    <p:anim calcmode="lin" valueType="num">
                                      <p:cBhvr additive="base">
                                        <p:cTn id="32" dur="500"/>
                                        <p:tgtEl>
                                          <p:spTgt spid="14"/>
                                        </p:tgtEl>
                                        <p:attrNameLst>
                                          <p:attrName>ppt_x</p:attrName>
                                        </p:attrNameLst>
                                      </p:cBhvr>
                                      <p:tavLst>
                                        <p:tav tm="0">
                                          <p:val>
                                            <p:strVal val="ppt_x"/>
                                          </p:val>
                                        </p:tav>
                                        <p:tav tm="100000">
                                          <p:val>
                                            <p:strVal val="ppt_x"/>
                                          </p:val>
                                        </p:tav>
                                      </p:tavLst>
                                    </p:anim>
                                    <p:anim calcmode="lin" valueType="num">
                                      <p:cBhvr additive="base">
                                        <p:cTn id="33" dur="500"/>
                                        <p:tgtEl>
                                          <p:spTgt spid="14"/>
                                        </p:tgtEl>
                                        <p:attrNameLst>
                                          <p:attrName>ppt_y</p:attrName>
                                        </p:attrNameLst>
                                      </p:cBhvr>
                                      <p:tavLst>
                                        <p:tav tm="0">
                                          <p:val>
                                            <p:strVal val="ppt_y"/>
                                          </p:val>
                                        </p:tav>
                                        <p:tav tm="100000">
                                          <p:val>
                                            <p:strVal val="1+ppt_h/2"/>
                                          </p:val>
                                        </p:tav>
                                      </p:tavLst>
                                    </p:anim>
                                    <p:set>
                                      <p:cBhvr>
                                        <p:cTn id="34" dur="1" fill="hold">
                                          <p:stCondLst>
                                            <p:cond delay="499"/>
                                          </p:stCondLst>
                                        </p:cTn>
                                        <p:tgtEl>
                                          <p:spTgt spid="1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0-#ppt_w/2"/>
                                          </p:val>
                                        </p:tav>
                                        <p:tav tm="100000">
                                          <p:val>
                                            <p:strVal val="#ppt_x"/>
                                          </p:val>
                                        </p:tav>
                                      </p:tavLst>
                                    </p:anim>
                                    <p:anim calcmode="lin" valueType="num">
                                      <p:cBhvr additive="base">
                                        <p:cTn id="40" dur="500" fill="hold"/>
                                        <p:tgtEl>
                                          <p:spTgt spid="16"/>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0-#ppt_w/2"/>
                                          </p:val>
                                        </p:tav>
                                        <p:tav tm="100000">
                                          <p:val>
                                            <p:strVal val="#ppt_x"/>
                                          </p:val>
                                        </p:tav>
                                      </p:tavLst>
                                    </p:anim>
                                    <p:anim calcmode="lin" valueType="num">
                                      <p:cBhvr additive="base">
                                        <p:cTn id="44" dur="500" fill="hold"/>
                                        <p:tgtEl>
                                          <p:spTgt spid="15"/>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1+#ppt_w/2"/>
                                          </p:val>
                                        </p:tav>
                                        <p:tav tm="100000">
                                          <p:val>
                                            <p:strVal val="#ppt_x"/>
                                          </p:val>
                                        </p:tav>
                                      </p:tavLst>
                                    </p:anim>
                                    <p:anim calcmode="lin" valueType="num">
                                      <p:cBhvr additive="base">
                                        <p:cTn id="48" dur="500" fill="hold"/>
                                        <p:tgtEl>
                                          <p:spTgt spid="18"/>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1+#ppt_w/2"/>
                                          </p:val>
                                        </p:tav>
                                        <p:tav tm="100000">
                                          <p:val>
                                            <p:strVal val="#ppt_x"/>
                                          </p:val>
                                        </p:tav>
                                      </p:tavLst>
                                    </p:anim>
                                    <p:anim calcmode="lin" valueType="num">
                                      <p:cBhvr additive="base">
                                        <p:cTn id="52"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4" grpId="0"/>
      <p:bldP spid="14" grpId="1"/>
      <p:bldP spid="15"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ame 2">
            <a:extLst>
              <a:ext uri="{FF2B5EF4-FFF2-40B4-BE49-F238E27FC236}">
                <a16:creationId xmlns:a16="http://schemas.microsoft.com/office/drawing/2014/main" id="{A3867B44-4C63-490E-B637-10A423A3A3AD}"/>
              </a:ext>
            </a:extLst>
          </p:cNvPr>
          <p:cNvSpPr/>
          <p:nvPr/>
        </p:nvSpPr>
        <p:spPr>
          <a:xfrm>
            <a:off x="0" y="0"/>
            <a:ext cx="12192000" cy="6858000"/>
          </a:xfrm>
          <a:prstGeom prst="frame">
            <a:avLst>
              <a:gd name="adj1" fmla="val 1833"/>
            </a:avLst>
          </a:prstGeom>
          <a:blipFill>
            <a:blip r:embed="rId2"/>
            <a:tile tx="0" ty="0" sx="100000" sy="100000" flip="none" algn="tl"/>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Rectangle 1">
            <a:extLst>
              <a:ext uri="{FF2B5EF4-FFF2-40B4-BE49-F238E27FC236}">
                <a16:creationId xmlns:a16="http://schemas.microsoft.com/office/drawing/2014/main" id="{D14F4EF6-0D61-4F18-9867-013AF5E5CD12}"/>
              </a:ext>
            </a:extLst>
          </p:cNvPr>
          <p:cNvSpPr/>
          <p:nvPr/>
        </p:nvSpPr>
        <p:spPr>
          <a:xfrm>
            <a:off x="4040533" y="2778004"/>
            <a:ext cx="4110934" cy="646331"/>
          </a:xfrm>
          <a:prstGeom prst="rect">
            <a:avLst/>
          </a:prstGeom>
        </p:spPr>
        <p:txBody>
          <a:bodyPr wrap="none">
            <a:spAutoFit/>
          </a:bodyPr>
          <a:lstStyle/>
          <a:p>
            <a:r>
              <a:rPr lang="en-US" altLang="en-US" sz="3600" dirty="0">
                <a:solidFill>
                  <a:srgbClr val="00B050"/>
                </a:solidFill>
                <a:latin typeface="inherit"/>
              </a:rPr>
              <a:t>1. what good food is;</a:t>
            </a:r>
          </a:p>
        </p:txBody>
      </p:sp>
      <p:sp>
        <p:nvSpPr>
          <p:cNvPr id="4" name="Rectangle 3">
            <a:extLst>
              <a:ext uri="{FF2B5EF4-FFF2-40B4-BE49-F238E27FC236}">
                <a16:creationId xmlns:a16="http://schemas.microsoft.com/office/drawing/2014/main" id="{CEF1FDBC-7596-4BD6-8066-7DCC6A7B4B3F}"/>
              </a:ext>
            </a:extLst>
          </p:cNvPr>
          <p:cNvSpPr/>
          <p:nvPr/>
        </p:nvSpPr>
        <p:spPr>
          <a:xfrm>
            <a:off x="4057119" y="914400"/>
            <a:ext cx="3616696" cy="646331"/>
          </a:xfrm>
          <a:prstGeom prst="rect">
            <a:avLst/>
          </a:prstGeom>
          <a:ln>
            <a:solidFill>
              <a:schemeClr val="accent6">
                <a:lumMod val="40000"/>
                <a:lumOff val="60000"/>
              </a:schemeClr>
            </a:solidFill>
          </a:ln>
          <a:effectLst>
            <a:outerShdw blurRad="50800" dist="38100" dir="18900000" algn="bl" rotWithShape="0">
              <a:prstClr val="black">
                <a:alpha val="40000"/>
              </a:prstClr>
            </a:outerShdw>
          </a:effectLst>
        </p:spPr>
        <p:txBody>
          <a:bodyPr wrap="none">
            <a:spAutoFit/>
          </a:bodyPr>
          <a:lstStyle/>
          <a:p>
            <a:pPr algn="ctr"/>
            <a:r>
              <a:rPr lang="en-US" sz="3600" dirty="0">
                <a:latin typeface="Book Antiqua" pitchFamily="18" charset="0"/>
              </a:rPr>
              <a:t>Individual Work</a:t>
            </a:r>
            <a:endParaRPr lang="en-US" sz="3600"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pic>
        <p:nvPicPr>
          <p:cNvPr id="5" name="Picture 4">
            <a:extLst>
              <a:ext uri="{FF2B5EF4-FFF2-40B4-BE49-F238E27FC236}">
                <a16:creationId xmlns:a16="http://schemas.microsoft.com/office/drawing/2014/main" id="{7F4DF61F-1EF7-4449-9509-191D0D16C1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917204"/>
            <a:ext cx="2133600" cy="2664196"/>
          </a:xfrm>
          <a:prstGeom prst="rect">
            <a:avLst/>
          </a:prstGeom>
        </p:spPr>
      </p:pic>
    </p:spTree>
    <p:extLst>
      <p:ext uri="{BB962C8B-B14F-4D97-AF65-F5344CB8AC3E}">
        <p14:creationId xmlns:p14="http://schemas.microsoft.com/office/powerpoint/2010/main" val="1405836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ame 2">
            <a:extLst>
              <a:ext uri="{FF2B5EF4-FFF2-40B4-BE49-F238E27FC236}">
                <a16:creationId xmlns:a16="http://schemas.microsoft.com/office/drawing/2014/main" id="{A3867B44-4C63-490E-B637-10A423A3A3AD}"/>
              </a:ext>
            </a:extLst>
          </p:cNvPr>
          <p:cNvSpPr/>
          <p:nvPr/>
        </p:nvSpPr>
        <p:spPr>
          <a:xfrm>
            <a:off x="0" y="0"/>
            <a:ext cx="12192000" cy="6858000"/>
          </a:xfrm>
          <a:prstGeom prst="frame">
            <a:avLst>
              <a:gd name="adj1" fmla="val 1833"/>
            </a:avLst>
          </a:prstGeom>
          <a:blipFill>
            <a:blip r:embed="rId2"/>
            <a:tile tx="0" ty="0" sx="100000" sy="100000" flip="none" algn="tl"/>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Rectangle 8">
            <a:extLst>
              <a:ext uri="{FF2B5EF4-FFF2-40B4-BE49-F238E27FC236}">
                <a16:creationId xmlns:a16="http://schemas.microsoft.com/office/drawing/2014/main" id="{5C1042CC-B691-4F89-8843-4118740071D4}"/>
              </a:ext>
            </a:extLst>
          </p:cNvPr>
          <p:cNvSpPr/>
          <p:nvPr/>
        </p:nvSpPr>
        <p:spPr>
          <a:xfrm>
            <a:off x="3657600" y="685800"/>
            <a:ext cx="4398448" cy="707886"/>
          </a:xfrm>
          <a:prstGeom prst="rect">
            <a:avLst/>
          </a:prstGeom>
          <a:ln w="12700">
            <a:solidFill>
              <a:schemeClr val="tx1"/>
            </a:solidFill>
          </a:ln>
        </p:spPr>
        <p:txBody>
          <a:bodyPr wrap="none">
            <a:spAutoFit/>
          </a:bodyPr>
          <a:lstStyle/>
          <a:p>
            <a:r>
              <a:rPr lang="en-US" sz="4000" dirty="0">
                <a:solidFill>
                  <a:srgbClr val="002060"/>
                </a:solidFill>
              </a:rPr>
              <a:t>What is Good Food?</a:t>
            </a:r>
          </a:p>
        </p:txBody>
      </p:sp>
      <p:sp>
        <p:nvSpPr>
          <p:cNvPr id="10" name="Rectangle 9">
            <a:extLst>
              <a:ext uri="{FF2B5EF4-FFF2-40B4-BE49-F238E27FC236}">
                <a16:creationId xmlns:a16="http://schemas.microsoft.com/office/drawing/2014/main" id="{439ACAF3-49CA-4012-AC5D-F32B1AE3E9D4}"/>
              </a:ext>
            </a:extLst>
          </p:cNvPr>
          <p:cNvSpPr/>
          <p:nvPr/>
        </p:nvSpPr>
        <p:spPr>
          <a:xfrm>
            <a:off x="762000" y="2397948"/>
            <a:ext cx="11056494" cy="2308324"/>
          </a:xfrm>
          <a:prstGeom prst="rect">
            <a:avLst/>
          </a:prstGeom>
        </p:spPr>
        <p:txBody>
          <a:bodyPr wrap="square">
            <a:spAutoFit/>
          </a:bodyPr>
          <a:lstStyle/>
          <a:p>
            <a:pPr algn="just"/>
            <a:r>
              <a:rPr lang="en-US" sz="3600" dirty="0"/>
              <a:t>Good food means food that is healthy, nutritious, and safe to eat. It provides the body with essential nutrients like vitamins, minerals, proteins, and energy, which help us grow, stay strong, and remain healthy.</a:t>
            </a:r>
          </a:p>
        </p:txBody>
      </p:sp>
    </p:spTree>
    <p:extLst>
      <p:ext uri="{BB962C8B-B14F-4D97-AF65-F5344CB8AC3E}">
        <p14:creationId xmlns:p14="http://schemas.microsoft.com/office/powerpoint/2010/main" val="3821864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ame 2">
            <a:extLst>
              <a:ext uri="{FF2B5EF4-FFF2-40B4-BE49-F238E27FC236}">
                <a16:creationId xmlns:a16="http://schemas.microsoft.com/office/drawing/2014/main" id="{A3867B44-4C63-490E-B637-10A423A3A3AD}"/>
              </a:ext>
            </a:extLst>
          </p:cNvPr>
          <p:cNvSpPr/>
          <p:nvPr/>
        </p:nvSpPr>
        <p:spPr>
          <a:xfrm>
            <a:off x="0" y="0"/>
            <a:ext cx="12192000" cy="6858000"/>
          </a:xfrm>
          <a:prstGeom prst="frame">
            <a:avLst>
              <a:gd name="adj1" fmla="val 1833"/>
            </a:avLst>
          </a:prstGeom>
          <a:blipFill>
            <a:blip r:embed="rId2"/>
            <a:tile tx="0" ty="0" sx="100000" sy="100000" flip="none" algn="tl"/>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Rectangle 1">
            <a:extLst>
              <a:ext uri="{FF2B5EF4-FFF2-40B4-BE49-F238E27FC236}">
                <a16:creationId xmlns:a16="http://schemas.microsoft.com/office/drawing/2014/main" id="{98C3ED49-459E-49D1-8B75-CF218EA732DA}"/>
              </a:ext>
            </a:extLst>
          </p:cNvPr>
          <p:cNvSpPr/>
          <p:nvPr/>
        </p:nvSpPr>
        <p:spPr>
          <a:xfrm>
            <a:off x="3276600" y="381000"/>
            <a:ext cx="4833118" cy="707886"/>
          </a:xfrm>
          <a:prstGeom prst="rect">
            <a:avLst/>
          </a:prstGeom>
        </p:spPr>
        <p:txBody>
          <a:bodyPr wrap="none">
            <a:spAutoFit/>
          </a:bodyPr>
          <a:lstStyle/>
          <a:p>
            <a:r>
              <a:rPr lang="en-US" sz="4000" dirty="0"/>
              <a:t>Benefits of Good Food</a:t>
            </a:r>
          </a:p>
        </p:txBody>
      </p:sp>
      <p:pic>
        <p:nvPicPr>
          <p:cNvPr id="7" name="Picture 6">
            <a:extLst>
              <a:ext uri="{FF2B5EF4-FFF2-40B4-BE49-F238E27FC236}">
                <a16:creationId xmlns:a16="http://schemas.microsoft.com/office/drawing/2014/main" id="{5390CB1E-E1F1-4436-9C69-E34A5C8C31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4700" y="1450211"/>
            <a:ext cx="4114800" cy="3828504"/>
          </a:xfrm>
          <a:prstGeom prst="rect">
            <a:avLst/>
          </a:prstGeom>
        </p:spPr>
      </p:pic>
      <p:pic>
        <p:nvPicPr>
          <p:cNvPr id="5" name="Picture 4">
            <a:extLst>
              <a:ext uri="{FF2B5EF4-FFF2-40B4-BE49-F238E27FC236}">
                <a16:creationId xmlns:a16="http://schemas.microsoft.com/office/drawing/2014/main" id="{C7994230-053A-4839-BB71-DF96E0D4E3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 y="1714500"/>
            <a:ext cx="5257800" cy="3429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9" name="Rectangle 8">
            <a:extLst>
              <a:ext uri="{FF2B5EF4-FFF2-40B4-BE49-F238E27FC236}">
                <a16:creationId xmlns:a16="http://schemas.microsoft.com/office/drawing/2014/main" id="{E1A86E68-769F-45D0-999B-39D16630A52B}"/>
              </a:ext>
            </a:extLst>
          </p:cNvPr>
          <p:cNvSpPr/>
          <p:nvPr/>
        </p:nvSpPr>
        <p:spPr>
          <a:xfrm>
            <a:off x="612359" y="5354915"/>
            <a:ext cx="3434786" cy="707886"/>
          </a:xfrm>
          <a:prstGeom prst="rect">
            <a:avLst/>
          </a:prstGeom>
        </p:spPr>
        <p:txBody>
          <a:bodyPr wrap="none">
            <a:spAutoFit/>
          </a:bodyPr>
          <a:lstStyle/>
          <a:p>
            <a:r>
              <a:rPr lang="en-US" sz="4000" dirty="0">
                <a:solidFill>
                  <a:srgbClr val="00B050"/>
                </a:solidFill>
              </a:rPr>
              <a:t>Gives us energy</a:t>
            </a:r>
          </a:p>
        </p:txBody>
      </p:sp>
      <p:sp>
        <p:nvSpPr>
          <p:cNvPr id="11" name="Rectangle 10">
            <a:extLst>
              <a:ext uri="{FF2B5EF4-FFF2-40B4-BE49-F238E27FC236}">
                <a16:creationId xmlns:a16="http://schemas.microsoft.com/office/drawing/2014/main" id="{DD1BD631-230C-4297-BDAC-B16B5F653C21}"/>
              </a:ext>
            </a:extLst>
          </p:cNvPr>
          <p:cNvSpPr/>
          <p:nvPr/>
        </p:nvSpPr>
        <p:spPr>
          <a:xfrm>
            <a:off x="5410200" y="5415974"/>
            <a:ext cx="6346224" cy="584775"/>
          </a:xfrm>
          <a:prstGeom prst="rect">
            <a:avLst/>
          </a:prstGeom>
        </p:spPr>
        <p:txBody>
          <a:bodyPr wrap="none">
            <a:spAutoFit/>
          </a:bodyPr>
          <a:lstStyle/>
          <a:p>
            <a:r>
              <a:rPr lang="en-US" sz="3200" dirty="0">
                <a:solidFill>
                  <a:schemeClr val="accent5">
                    <a:lumMod val="75000"/>
                  </a:schemeClr>
                </a:solidFill>
              </a:rPr>
              <a:t>Makes our bones and muscles strong</a:t>
            </a:r>
          </a:p>
        </p:txBody>
      </p:sp>
      <p:sp>
        <p:nvSpPr>
          <p:cNvPr id="12" name="Rectangle 11">
            <a:extLst>
              <a:ext uri="{FF2B5EF4-FFF2-40B4-BE49-F238E27FC236}">
                <a16:creationId xmlns:a16="http://schemas.microsoft.com/office/drawing/2014/main" id="{2F5E1482-4175-4977-A0CA-AAA4DE5F10D3}"/>
              </a:ext>
            </a:extLst>
          </p:cNvPr>
          <p:cNvSpPr/>
          <p:nvPr/>
        </p:nvSpPr>
        <p:spPr>
          <a:xfrm>
            <a:off x="424258" y="5635288"/>
            <a:ext cx="5671742" cy="646331"/>
          </a:xfrm>
          <a:prstGeom prst="rect">
            <a:avLst/>
          </a:prstGeom>
        </p:spPr>
        <p:txBody>
          <a:bodyPr wrap="square">
            <a:spAutoFit/>
          </a:bodyPr>
          <a:lstStyle/>
          <a:p>
            <a:r>
              <a:rPr lang="en-US" sz="3600" dirty="0"/>
              <a:t>Increases immunity</a:t>
            </a:r>
          </a:p>
        </p:txBody>
      </p:sp>
      <p:pic>
        <p:nvPicPr>
          <p:cNvPr id="13" name="Picture 12">
            <a:extLst>
              <a:ext uri="{FF2B5EF4-FFF2-40B4-BE49-F238E27FC236}">
                <a16:creationId xmlns:a16="http://schemas.microsoft.com/office/drawing/2014/main" id="{86058792-F4C4-4303-8690-D7A5BF3561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500" y="1503085"/>
            <a:ext cx="4229100" cy="3695700"/>
          </a:xfrm>
          <a:prstGeom prst="rect">
            <a:avLst/>
          </a:prstGeom>
          <a:ln>
            <a:noFill/>
          </a:ln>
          <a:effectLst>
            <a:outerShdw blurRad="292100" dist="139700" dir="2700000" algn="tl" rotWithShape="0">
              <a:srgbClr val="333333">
                <a:alpha val="65000"/>
              </a:srgbClr>
            </a:outerShdw>
          </a:effectLst>
        </p:spPr>
      </p:pic>
      <p:sp>
        <p:nvSpPr>
          <p:cNvPr id="14" name="Rectangle 13">
            <a:extLst>
              <a:ext uri="{FF2B5EF4-FFF2-40B4-BE49-F238E27FC236}">
                <a16:creationId xmlns:a16="http://schemas.microsoft.com/office/drawing/2014/main" id="{37E03820-0B29-4796-8839-508F8AF64A3A}"/>
              </a:ext>
            </a:extLst>
          </p:cNvPr>
          <p:cNvSpPr/>
          <p:nvPr/>
        </p:nvSpPr>
        <p:spPr>
          <a:xfrm>
            <a:off x="5972001" y="5441617"/>
            <a:ext cx="6334667" cy="646331"/>
          </a:xfrm>
          <a:prstGeom prst="rect">
            <a:avLst/>
          </a:prstGeom>
        </p:spPr>
        <p:txBody>
          <a:bodyPr wrap="square">
            <a:spAutoFit/>
          </a:bodyPr>
          <a:lstStyle/>
          <a:p>
            <a:r>
              <a:rPr lang="en-US" sz="3600" dirty="0"/>
              <a:t>Keeps us active and happy</a:t>
            </a:r>
          </a:p>
        </p:txBody>
      </p:sp>
      <p:pic>
        <p:nvPicPr>
          <p:cNvPr id="15" name="Picture 14">
            <a:extLst>
              <a:ext uri="{FF2B5EF4-FFF2-40B4-BE49-F238E27FC236}">
                <a16:creationId xmlns:a16="http://schemas.microsoft.com/office/drawing/2014/main" id="{C1C3B81F-8280-4F4B-890F-D3A3CBCD090A}"/>
              </a:ext>
            </a:extLst>
          </p:cNvPr>
          <p:cNvPicPr>
            <a:picLocks noChangeAspect="1"/>
          </p:cNvPicPr>
          <p:nvPr/>
        </p:nvPicPr>
        <p:blipFill rotWithShape="1">
          <a:blip r:embed="rId6">
            <a:extLst>
              <a:ext uri="{28A0092B-C50C-407E-A947-70E740481C1C}">
                <a14:useLocalDpi xmlns:a14="http://schemas.microsoft.com/office/drawing/2010/main" val="0"/>
              </a:ext>
            </a:extLst>
          </a:blip>
          <a:srcRect l="12388" r="12425" b="4620"/>
          <a:stretch/>
        </p:blipFill>
        <p:spPr>
          <a:xfrm>
            <a:off x="6672562" y="1518286"/>
            <a:ext cx="5053701" cy="346822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18467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xit" presetSubtype="32" fill="hold" nodeType="clickEffect">
                                  <p:stCondLst>
                                    <p:cond delay="0"/>
                                  </p:stCondLst>
                                  <p:childTnLst>
                                    <p:anim calcmode="lin" valueType="num">
                                      <p:cBhvr>
                                        <p:cTn id="6" dur="500"/>
                                        <p:tgtEl>
                                          <p:spTgt spid="5"/>
                                        </p:tgtEl>
                                        <p:attrNameLst>
                                          <p:attrName>ppt_w</p:attrName>
                                        </p:attrNameLst>
                                      </p:cBhvr>
                                      <p:tavLst>
                                        <p:tav tm="0">
                                          <p:val>
                                            <p:strVal val="ppt_w"/>
                                          </p:val>
                                        </p:tav>
                                        <p:tav tm="100000">
                                          <p:val>
                                            <p:fltVal val="0"/>
                                          </p:val>
                                        </p:tav>
                                      </p:tavLst>
                                    </p:anim>
                                    <p:anim calcmode="lin" valueType="num">
                                      <p:cBhvr>
                                        <p:cTn id="7" dur="500"/>
                                        <p:tgtEl>
                                          <p:spTgt spid="5"/>
                                        </p:tgtEl>
                                        <p:attrNameLst>
                                          <p:attrName>ppt_h</p:attrName>
                                        </p:attrNameLst>
                                      </p:cBhvr>
                                      <p:tavLst>
                                        <p:tav tm="0">
                                          <p:val>
                                            <p:strVal val="ppt_h"/>
                                          </p:val>
                                        </p:tav>
                                        <p:tav tm="100000">
                                          <p:val>
                                            <p:fltVal val="0"/>
                                          </p:val>
                                        </p:tav>
                                      </p:tavLst>
                                    </p:anim>
                                    <p:set>
                                      <p:cBhvr>
                                        <p:cTn id="8" dur="1" fill="hold">
                                          <p:stCondLst>
                                            <p:cond delay="499"/>
                                          </p:stCondLst>
                                        </p:cTn>
                                        <p:tgtEl>
                                          <p:spTgt spid="5"/>
                                        </p:tgtEl>
                                        <p:attrNameLst>
                                          <p:attrName>style.visibility</p:attrName>
                                        </p:attrNameLst>
                                      </p:cBhvr>
                                      <p:to>
                                        <p:strVal val="hidden"/>
                                      </p:to>
                                    </p:set>
                                  </p:childTnLst>
                                </p:cTn>
                              </p:par>
                              <p:par>
                                <p:cTn id="9" presetID="23" presetClass="exit" presetSubtype="32" fill="hold" nodeType="withEffect">
                                  <p:stCondLst>
                                    <p:cond delay="0"/>
                                  </p:stCondLst>
                                  <p:childTnLst>
                                    <p:anim calcmode="lin" valueType="num">
                                      <p:cBhvr>
                                        <p:cTn id="10" dur="500"/>
                                        <p:tgtEl>
                                          <p:spTgt spid="7"/>
                                        </p:tgtEl>
                                        <p:attrNameLst>
                                          <p:attrName>ppt_w</p:attrName>
                                        </p:attrNameLst>
                                      </p:cBhvr>
                                      <p:tavLst>
                                        <p:tav tm="0">
                                          <p:val>
                                            <p:strVal val="ppt_w"/>
                                          </p:val>
                                        </p:tav>
                                        <p:tav tm="100000">
                                          <p:val>
                                            <p:fltVal val="0"/>
                                          </p:val>
                                        </p:tav>
                                      </p:tavLst>
                                    </p:anim>
                                    <p:anim calcmode="lin" valueType="num">
                                      <p:cBhvr>
                                        <p:cTn id="11" dur="500"/>
                                        <p:tgtEl>
                                          <p:spTgt spid="7"/>
                                        </p:tgtEl>
                                        <p:attrNameLst>
                                          <p:attrName>ppt_h</p:attrName>
                                        </p:attrNameLst>
                                      </p:cBhvr>
                                      <p:tavLst>
                                        <p:tav tm="0">
                                          <p:val>
                                            <p:strVal val="ppt_h"/>
                                          </p:val>
                                        </p:tav>
                                        <p:tav tm="100000">
                                          <p:val>
                                            <p:fltVal val="0"/>
                                          </p:val>
                                        </p:tav>
                                      </p:tavLst>
                                    </p:anim>
                                    <p:set>
                                      <p:cBhvr>
                                        <p:cTn id="12" dur="1" fill="hold">
                                          <p:stCondLst>
                                            <p:cond delay="499"/>
                                          </p:stCondLst>
                                        </p:cTn>
                                        <p:tgtEl>
                                          <p:spTgt spid="7"/>
                                        </p:tgtEl>
                                        <p:attrNameLst>
                                          <p:attrName>style.visibility</p:attrName>
                                        </p:attrNameLst>
                                      </p:cBhvr>
                                      <p:to>
                                        <p:strVal val="hidden"/>
                                      </p:to>
                                    </p:set>
                                  </p:childTnLst>
                                </p:cTn>
                              </p:par>
                              <p:par>
                                <p:cTn id="13" presetID="23" presetClass="exit" presetSubtype="32" fill="hold" grpId="0" nodeType="withEffect">
                                  <p:stCondLst>
                                    <p:cond delay="0"/>
                                  </p:stCondLst>
                                  <p:childTnLst>
                                    <p:anim calcmode="lin" valueType="num">
                                      <p:cBhvr>
                                        <p:cTn id="14" dur="500"/>
                                        <p:tgtEl>
                                          <p:spTgt spid="9"/>
                                        </p:tgtEl>
                                        <p:attrNameLst>
                                          <p:attrName>ppt_w</p:attrName>
                                        </p:attrNameLst>
                                      </p:cBhvr>
                                      <p:tavLst>
                                        <p:tav tm="0">
                                          <p:val>
                                            <p:strVal val="ppt_w"/>
                                          </p:val>
                                        </p:tav>
                                        <p:tav tm="100000">
                                          <p:val>
                                            <p:fltVal val="0"/>
                                          </p:val>
                                        </p:tav>
                                      </p:tavLst>
                                    </p:anim>
                                    <p:anim calcmode="lin" valueType="num">
                                      <p:cBhvr>
                                        <p:cTn id="15" dur="500"/>
                                        <p:tgtEl>
                                          <p:spTgt spid="9"/>
                                        </p:tgtEl>
                                        <p:attrNameLst>
                                          <p:attrName>ppt_h</p:attrName>
                                        </p:attrNameLst>
                                      </p:cBhvr>
                                      <p:tavLst>
                                        <p:tav tm="0">
                                          <p:val>
                                            <p:strVal val="ppt_h"/>
                                          </p:val>
                                        </p:tav>
                                        <p:tav tm="100000">
                                          <p:val>
                                            <p:fltVal val="0"/>
                                          </p:val>
                                        </p:tav>
                                      </p:tavLst>
                                    </p:anim>
                                    <p:set>
                                      <p:cBhvr>
                                        <p:cTn id="16" dur="1" fill="hold">
                                          <p:stCondLst>
                                            <p:cond delay="499"/>
                                          </p:stCondLst>
                                        </p:cTn>
                                        <p:tgtEl>
                                          <p:spTgt spid="9"/>
                                        </p:tgtEl>
                                        <p:attrNameLst>
                                          <p:attrName>style.visibility</p:attrName>
                                        </p:attrNameLst>
                                      </p:cBhvr>
                                      <p:to>
                                        <p:strVal val="hidden"/>
                                      </p:to>
                                    </p:set>
                                  </p:childTnLst>
                                </p:cTn>
                              </p:par>
                              <p:par>
                                <p:cTn id="17" presetID="23" presetClass="exit" presetSubtype="32" fill="hold" grpId="0" nodeType="withEffect">
                                  <p:stCondLst>
                                    <p:cond delay="0"/>
                                  </p:stCondLst>
                                  <p:childTnLst>
                                    <p:anim calcmode="lin" valueType="num">
                                      <p:cBhvr>
                                        <p:cTn id="18" dur="500"/>
                                        <p:tgtEl>
                                          <p:spTgt spid="11"/>
                                        </p:tgtEl>
                                        <p:attrNameLst>
                                          <p:attrName>ppt_w</p:attrName>
                                        </p:attrNameLst>
                                      </p:cBhvr>
                                      <p:tavLst>
                                        <p:tav tm="0">
                                          <p:val>
                                            <p:strVal val="ppt_w"/>
                                          </p:val>
                                        </p:tav>
                                        <p:tav tm="100000">
                                          <p:val>
                                            <p:fltVal val="0"/>
                                          </p:val>
                                        </p:tav>
                                      </p:tavLst>
                                    </p:anim>
                                    <p:anim calcmode="lin" valueType="num">
                                      <p:cBhvr>
                                        <p:cTn id="19" dur="500"/>
                                        <p:tgtEl>
                                          <p:spTgt spid="11"/>
                                        </p:tgtEl>
                                        <p:attrNameLst>
                                          <p:attrName>ppt_h</p:attrName>
                                        </p:attrNameLst>
                                      </p:cBhvr>
                                      <p:tavLst>
                                        <p:tav tm="0">
                                          <p:val>
                                            <p:strVal val="ppt_h"/>
                                          </p:val>
                                        </p:tav>
                                        <p:tav tm="100000">
                                          <p:val>
                                            <p:fltVal val="0"/>
                                          </p:val>
                                        </p:tav>
                                      </p:tavLst>
                                    </p:anim>
                                    <p:set>
                                      <p:cBhvr>
                                        <p:cTn id="20" dur="1" fill="hold">
                                          <p:stCondLst>
                                            <p:cond delay="499"/>
                                          </p:stCondLst>
                                        </p:cTn>
                                        <p:tgtEl>
                                          <p:spTgt spid="11"/>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0-#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0-#ppt_w/2"/>
                                          </p:val>
                                        </p:tav>
                                        <p:tav tm="100000">
                                          <p:val>
                                            <p:strVal val="#ppt_x"/>
                                          </p:val>
                                        </p:tav>
                                      </p:tavLst>
                                    </p:anim>
                                    <p:anim calcmode="lin" valueType="num">
                                      <p:cBhvr additive="base">
                                        <p:cTn id="30" dur="5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1+#ppt_w/2"/>
                                          </p:val>
                                        </p:tav>
                                        <p:tav tm="100000">
                                          <p:val>
                                            <p:strVal val="#ppt_x"/>
                                          </p:val>
                                        </p:tav>
                                      </p:tavLst>
                                    </p:anim>
                                    <p:anim calcmode="lin" valueType="num">
                                      <p:cBhvr additive="base">
                                        <p:cTn id="34" dur="500" fill="hold"/>
                                        <p:tgtEl>
                                          <p:spTgt spid="15"/>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1+#ppt_w/2"/>
                                          </p:val>
                                        </p:tav>
                                        <p:tav tm="100000">
                                          <p:val>
                                            <p:strVal val="#ppt_x"/>
                                          </p:val>
                                        </p:tav>
                                      </p:tavLst>
                                    </p:anim>
                                    <p:anim calcmode="lin" valueType="num">
                                      <p:cBhvr additive="base">
                                        <p:cTn id="3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ame 2">
            <a:extLst>
              <a:ext uri="{FF2B5EF4-FFF2-40B4-BE49-F238E27FC236}">
                <a16:creationId xmlns:a16="http://schemas.microsoft.com/office/drawing/2014/main" id="{A3867B44-4C63-490E-B637-10A423A3A3AD}"/>
              </a:ext>
            </a:extLst>
          </p:cNvPr>
          <p:cNvSpPr/>
          <p:nvPr/>
        </p:nvSpPr>
        <p:spPr>
          <a:xfrm>
            <a:off x="0" y="0"/>
            <a:ext cx="12192000" cy="6858000"/>
          </a:xfrm>
          <a:prstGeom prst="frame">
            <a:avLst>
              <a:gd name="adj1" fmla="val 1833"/>
            </a:avLst>
          </a:prstGeom>
          <a:blipFill>
            <a:blip r:embed="rId3"/>
            <a:tile tx="0" ty="0" sx="100000" sy="100000" flip="none" algn="tl"/>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id="{61BCE0D1-3EB9-43D3-9E86-EB94F39818AD}"/>
              </a:ext>
            </a:extLst>
          </p:cNvPr>
          <p:cNvSpPr/>
          <p:nvPr/>
        </p:nvSpPr>
        <p:spPr>
          <a:xfrm>
            <a:off x="1492898" y="2819400"/>
            <a:ext cx="2090765" cy="707886"/>
          </a:xfrm>
          <a:prstGeom prst="rect">
            <a:avLst/>
          </a:prstGeom>
        </p:spPr>
        <p:txBody>
          <a:bodyPr wrap="none">
            <a:spAutoFit/>
          </a:bodyPr>
          <a:lstStyle/>
          <a:p>
            <a:r>
              <a:rPr lang="en-US" sz="4000" dirty="0"/>
              <a:t>Fast food</a:t>
            </a:r>
          </a:p>
        </p:txBody>
      </p:sp>
      <p:pic>
        <p:nvPicPr>
          <p:cNvPr id="14" name="Picture 13">
            <a:extLst>
              <a:ext uri="{FF2B5EF4-FFF2-40B4-BE49-F238E27FC236}">
                <a16:creationId xmlns:a16="http://schemas.microsoft.com/office/drawing/2014/main" id="{0F3D107A-E896-4A85-880F-24A0C361C0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982" y="328161"/>
            <a:ext cx="4564226" cy="2438400"/>
          </a:xfrm>
          <a:prstGeom prst="rect">
            <a:avLst/>
          </a:prstGeom>
          <a:ln>
            <a:noFill/>
          </a:ln>
          <a:effectLst>
            <a:outerShdw blurRad="292100" dist="139700" dir="2700000" algn="tl" rotWithShape="0">
              <a:srgbClr val="333333">
                <a:alpha val="65000"/>
              </a:srgbClr>
            </a:outerShdw>
          </a:effectLst>
        </p:spPr>
      </p:pic>
      <p:sp>
        <p:nvSpPr>
          <p:cNvPr id="15" name="Rectangle 14">
            <a:extLst>
              <a:ext uri="{FF2B5EF4-FFF2-40B4-BE49-F238E27FC236}">
                <a16:creationId xmlns:a16="http://schemas.microsoft.com/office/drawing/2014/main" id="{197A8B66-EAE0-4028-9F4C-4DCDF8F567F5}"/>
              </a:ext>
            </a:extLst>
          </p:cNvPr>
          <p:cNvSpPr/>
          <p:nvPr/>
        </p:nvSpPr>
        <p:spPr>
          <a:xfrm>
            <a:off x="8534400" y="2687793"/>
            <a:ext cx="1991186" cy="646331"/>
          </a:xfrm>
          <a:prstGeom prst="rect">
            <a:avLst/>
          </a:prstGeom>
        </p:spPr>
        <p:txBody>
          <a:bodyPr wrap="none">
            <a:spAutoFit/>
          </a:bodyPr>
          <a:lstStyle/>
          <a:p>
            <a:r>
              <a:rPr lang="en-US" sz="3600" dirty="0">
                <a:solidFill>
                  <a:srgbClr val="0070C0"/>
                </a:solidFill>
              </a:rPr>
              <a:t>Junk food</a:t>
            </a:r>
          </a:p>
        </p:txBody>
      </p:sp>
      <p:pic>
        <p:nvPicPr>
          <p:cNvPr id="16" name="Picture 15">
            <a:extLst>
              <a:ext uri="{FF2B5EF4-FFF2-40B4-BE49-F238E27FC236}">
                <a16:creationId xmlns:a16="http://schemas.microsoft.com/office/drawing/2014/main" id="{873FA7B7-5DD5-4835-91E9-A95E23CCF7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10992" y="273188"/>
            <a:ext cx="4869026" cy="2438401"/>
          </a:xfrm>
          <a:prstGeom prst="rect">
            <a:avLst/>
          </a:prstGeom>
          <a:ln>
            <a:noFill/>
          </a:ln>
          <a:effectLst>
            <a:outerShdw blurRad="292100" dist="139700" dir="2700000" algn="tl" rotWithShape="0">
              <a:srgbClr val="333333">
                <a:alpha val="65000"/>
              </a:srgbClr>
            </a:outerShdw>
          </a:effectLst>
        </p:spPr>
      </p:pic>
      <p:sp>
        <p:nvSpPr>
          <p:cNvPr id="17" name="Rectangle 16">
            <a:extLst>
              <a:ext uri="{FF2B5EF4-FFF2-40B4-BE49-F238E27FC236}">
                <a16:creationId xmlns:a16="http://schemas.microsoft.com/office/drawing/2014/main" id="{C14FA8CA-6FFA-4EC8-8B2A-AA7DD6980E6A}"/>
              </a:ext>
            </a:extLst>
          </p:cNvPr>
          <p:cNvSpPr/>
          <p:nvPr/>
        </p:nvSpPr>
        <p:spPr>
          <a:xfrm>
            <a:off x="381000" y="5688436"/>
            <a:ext cx="6516396" cy="584775"/>
          </a:xfrm>
          <a:prstGeom prst="rect">
            <a:avLst/>
          </a:prstGeom>
        </p:spPr>
        <p:txBody>
          <a:bodyPr wrap="square">
            <a:spAutoFit/>
          </a:bodyPr>
          <a:lstStyle/>
          <a:p>
            <a:r>
              <a:rPr lang="en-US" sz="3200" dirty="0"/>
              <a:t>Too much oily and sugary food</a:t>
            </a:r>
            <a:endParaRPr lang="en-US" sz="3200" dirty="0">
              <a:solidFill>
                <a:srgbClr val="FF0000"/>
              </a:solidFill>
            </a:endParaRPr>
          </a:p>
        </p:txBody>
      </p:sp>
      <p:pic>
        <p:nvPicPr>
          <p:cNvPr id="18" name="Picture 17">
            <a:extLst>
              <a:ext uri="{FF2B5EF4-FFF2-40B4-BE49-F238E27FC236}">
                <a16:creationId xmlns:a16="http://schemas.microsoft.com/office/drawing/2014/main" id="{2B03EA1F-0AFB-4050-87DA-5E45AEC1E25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31351" y="3228315"/>
            <a:ext cx="4564226" cy="2515093"/>
          </a:xfrm>
          <a:prstGeom prst="rect">
            <a:avLst/>
          </a:prstGeom>
          <a:ln>
            <a:noFill/>
          </a:ln>
          <a:effectLst>
            <a:outerShdw blurRad="292100" dist="139700" dir="2700000" algn="tl" rotWithShape="0">
              <a:srgbClr val="333333">
                <a:alpha val="65000"/>
              </a:srgbClr>
            </a:outerShdw>
          </a:effectLst>
        </p:spPr>
      </p:pic>
      <p:sp>
        <p:nvSpPr>
          <p:cNvPr id="19" name="Rectangle 18">
            <a:extLst>
              <a:ext uri="{FF2B5EF4-FFF2-40B4-BE49-F238E27FC236}">
                <a16:creationId xmlns:a16="http://schemas.microsoft.com/office/drawing/2014/main" id="{3A84E747-F712-4FF3-B909-4B3E42EC3BE4}"/>
              </a:ext>
            </a:extLst>
          </p:cNvPr>
          <p:cNvSpPr/>
          <p:nvPr/>
        </p:nvSpPr>
        <p:spPr>
          <a:xfrm>
            <a:off x="8606256" y="6197000"/>
            <a:ext cx="2324200" cy="584775"/>
          </a:xfrm>
          <a:prstGeom prst="rect">
            <a:avLst/>
          </a:prstGeom>
        </p:spPr>
        <p:txBody>
          <a:bodyPr wrap="square">
            <a:spAutoFit/>
          </a:bodyPr>
          <a:lstStyle/>
          <a:p>
            <a:r>
              <a:rPr lang="en-US" sz="3200" dirty="0">
                <a:solidFill>
                  <a:srgbClr val="0070C0"/>
                </a:solidFill>
              </a:rPr>
              <a:t>Soft </a:t>
            </a:r>
            <a:r>
              <a:rPr lang="en-US" sz="3200" b="1" dirty="0">
                <a:solidFill>
                  <a:srgbClr val="0070C0"/>
                </a:solidFill>
              </a:rPr>
              <a:t>drinks</a:t>
            </a:r>
            <a:endParaRPr lang="en-US" sz="4200" b="1" dirty="0">
              <a:solidFill>
                <a:srgbClr val="0070C0"/>
              </a:solidFill>
            </a:endParaRPr>
          </a:p>
        </p:txBody>
      </p:sp>
      <p:pic>
        <p:nvPicPr>
          <p:cNvPr id="20" name="Picture 19">
            <a:extLst>
              <a:ext uri="{FF2B5EF4-FFF2-40B4-BE49-F238E27FC236}">
                <a16:creationId xmlns:a16="http://schemas.microsoft.com/office/drawing/2014/main" id="{CFAEBABC-FDC1-4FA0-A158-7118628381F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08126" y="3410997"/>
            <a:ext cx="3549883" cy="270669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19158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ame 2">
            <a:extLst>
              <a:ext uri="{FF2B5EF4-FFF2-40B4-BE49-F238E27FC236}">
                <a16:creationId xmlns:a16="http://schemas.microsoft.com/office/drawing/2014/main" id="{A3867B44-4C63-490E-B637-10A423A3A3AD}"/>
              </a:ext>
            </a:extLst>
          </p:cNvPr>
          <p:cNvSpPr/>
          <p:nvPr/>
        </p:nvSpPr>
        <p:spPr>
          <a:xfrm>
            <a:off x="0" y="0"/>
            <a:ext cx="12192000" cy="6858000"/>
          </a:xfrm>
          <a:prstGeom prst="frame">
            <a:avLst>
              <a:gd name="adj1" fmla="val 1833"/>
            </a:avLst>
          </a:prstGeom>
          <a:blipFill>
            <a:blip r:embed="rId2"/>
            <a:tile tx="0" ty="0" sx="100000" sy="100000" flip="none" algn="tl"/>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a:extLst>
              <a:ext uri="{FF2B5EF4-FFF2-40B4-BE49-F238E27FC236}">
                <a16:creationId xmlns:a16="http://schemas.microsoft.com/office/drawing/2014/main" id="{DBB6BDC6-5ECD-41E2-8E05-CD182524A0AD}"/>
              </a:ext>
            </a:extLst>
          </p:cNvPr>
          <p:cNvSpPr/>
          <p:nvPr/>
        </p:nvSpPr>
        <p:spPr>
          <a:xfrm>
            <a:off x="3505200" y="633342"/>
            <a:ext cx="4139467" cy="707886"/>
          </a:xfrm>
          <a:prstGeom prst="rect">
            <a:avLst/>
          </a:prstGeom>
          <a:ln w="12700">
            <a:solidFill>
              <a:schemeClr val="tx1"/>
            </a:solidFill>
          </a:ln>
        </p:spPr>
        <p:txBody>
          <a:bodyPr wrap="none">
            <a:spAutoFit/>
          </a:bodyPr>
          <a:lstStyle/>
          <a:p>
            <a:r>
              <a:rPr lang="en-US" sz="4000" dirty="0">
                <a:solidFill>
                  <a:srgbClr val="00B050"/>
                </a:solidFill>
              </a:rPr>
              <a:t>What is Bad Food?</a:t>
            </a:r>
          </a:p>
        </p:txBody>
      </p:sp>
      <p:sp>
        <p:nvSpPr>
          <p:cNvPr id="7" name="Rectangle 6">
            <a:extLst>
              <a:ext uri="{FF2B5EF4-FFF2-40B4-BE49-F238E27FC236}">
                <a16:creationId xmlns:a16="http://schemas.microsoft.com/office/drawing/2014/main" id="{8951AEE9-4B42-4E7B-A666-51817F4DF496}"/>
              </a:ext>
            </a:extLst>
          </p:cNvPr>
          <p:cNvSpPr/>
          <p:nvPr/>
        </p:nvSpPr>
        <p:spPr>
          <a:xfrm>
            <a:off x="384747" y="4784819"/>
            <a:ext cx="11422505" cy="1384995"/>
          </a:xfrm>
          <a:prstGeom prst="rect">
            <a:avLst/>
          </a:prstGeom>
        </p:spPr>
        <p:txBody>
          <a:bodyPr wrap="square">
            <a:spAutoFit/>
          </a:bodyPr>
          <a:lstStyle/>
          <a:p>
            <a:pPr algn="just"/>
            <a:r>
              <a:rPr lang="en-US" sz="2800" dirty="0"/>
              <a:t>Bad food means food that is unhealthy and has little or no nutritional value. It often contains too much fat, sugar, salt, or artificial ingredients, which can harm our health and cause diseases if eaten too often.</a:t>
            </a:r>
          </a:p>
        </p:txBody>
      </p:sp>
      <p:pic>
        <p:nvPicPr>
          <p:cNvPr id="8" name="Picture 7">
            <a:extLst>
              <a:ext uri="{FF2B5EF4-FFF2-40B4-BE49-F238E27FC236}">
                <a16:creationId xmlns:a16="http://schemas.microsoft.com/office/drawing/2014/main" id="{F296DC2E-57CD-4172-81D6-C0AA365CFD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00" y="1534081"/>
            <a:ext cx="5284501" cy="3252001"/>
          </a:xfrm>
          <a:prstGeom prst="rect">
            <a:avLst/>
          </a:prstGeom>
        </p:spPr>
      </p:pic>
    </p:spTree>
    <p:extLst>
      <p:ext uri="{BB962C8B-B14F-4D97-AF65-F5344CB8AC3E}">
        <p14:creationId xmlns:p14="http://schemas.microsoft.com/office/powerpoint/2010/main" val="1578765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ame 2">
            <a:extLst>
              <a:ext uri="{FF2B5EF4-FFF2-40B4-BE49-F238E27FC236}">
                <a16:creationId xmlns:a16="http://schemas.microsoft.com/office/drawing/2014/main" id="{A3867B44-4C63-490E-B637-10A423A3A3AD}"/>
              </a:ext>
            </a:extLst>
          </p:cNvPr>
          <p:cNvSpPr/>
          <p:nvPr/>
        </p:nvSpPr>
        <p:spPr>
          <a:xfrm>
            <a:off x="0" y="0"/>
            <a:ext cx="12192000" cy="6858000"/>
          </a:xfrm>
          <a:prstGeom prst="frame">
            <a:avLst>
              <a:gd name="adj1" fmla="val 1833"/>
            </a:avLst>
          </a:prstGeom>
          <a:blipFill>
            <a:blip r:embed="rId2"/>
            <a:tile tx="0" ty="0" sx="100000" sy="100000" flip="none" algn="tl"/>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Rectangle 6">
            <a:extLst>
              <a:ext uri="{FF2B5EF4-FFF2-40B4-BE49-F238E27FC236}">
                <a16:creationId xmlns:a16="http://schemas.microsoft.com/office/drawing/2014/main" id="{B9635D05-ECF5-4BD0-BD1F-6115F56638F5}"/>
              </a:ext>
            </a:extLst>
          </p:cNvPr>
          <p:cNvSpPr/>
          <p:nvPr/>
        </p:nvSpPr>
        <p:spPr>
          <a:xfrm>
            <a:off x="854364" y="4716414"/>
            <a:ext cx="4797980" cy="646331"/>
          </a:xfrm>
          <a:prstGeom prst="rect">
            <a:avLst/>
          </a:prstGeom>
        </p:spPr>
        <p:txBody>
          <a:bodyPr wrap="none">
            <a:spAutoFit/>
          </a:bodyPr>
          <a:lstStyle/>
          <a:p>
            <a:r>
              <a:rPr lang="en-US" sz="3600" dirty="0"/>
              <a:t>Eat fresh and clean food</a:t>
            </a:r>
          </a:p>
        </p:txBody>
      </p:sp>
      <p:pic>
        <p:nvPicPr>
          <p:cNvPr id="8" name="Picture 7">
            <a:extLst>
              <a:ext uri="{FF2B5EF4-FFF2-40B4-BE49-F238E27FC236}">
                <a16:creationId xmlns:a16="http://schemas.microsoft.com/office/drawing/2014/main" id="{18ED9CB6-4AF0-4D2E-A609-894F351FC3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914400"/>
            <a:ext cx="5088982" cy="3599422"/>
          </a:xfrm>
          <a:prstGeom prst="rect">
            <a:avLst/>
          </a:prstGeom>
          <a:ln>
            <a:noFill/>
          </a:ln>
          <a:effectLst>
            <a:outerShdw blurRad="292100" dist="139700" dir="2700000" algn="tl" rotWithShape="0">
              <a:srgbClr val="333333">
                <a:alpha val="65000"/>
              </a:srgbClr>
            </a:outerShdw>
          </a:effectLst>
        </p:spPr>
      </p:pic>
      <p:sp>
        <p:nvSpPr>
          <p:cNvPr id="9" name="Rectangle 8">
            <a:extLst>
              <a:ext uri="{FF2B5EF4-FFF2-40B4-BE49-F238E27FC236}">
                <a16:creationId xmlns:a16="http://schemas.microsoft.com/office/drawing/2014/main" id="{4D08F02B-FEBC-45F2-9410-BFACFF2022EE}"/>
              </a:ext>
            </a:extLst>
          </p:cNvPr>
          <p:cNvSpPr/>
          <p:nvPr/>
        </p:nvSpPr>
        <p:spPr>
          <a:xfrm>
            <a:off x="7448334" y="4876800"/>
            <a:ext cx="3892412" cy="646331"/>
          </a:xfrm>
          <a:prstGeom prst="rect">
            <a:avLst/>
          </a:prstGeom>
        </p:spPr>
        <p:txBody>
          <a:bodyPr wrap="none">
            <a:spAutoFit/>
          </a:bodyPr>
          <a:lstStyle/>
          <a:p>
            <a:r>
              <a:rPr lang="en-US" sz="3600" dirty="0">
                <a:solidFill>
                  <a:srgbClr val="0070C0"/>
                </a:solidFill>
              </a:rPr>
              <a:t>Drink enough water</a:t>
            </a:r>
          </a:p>
        </p:txBody>
      </p:sp>
      <p:pic>
        <p:nvPicPr>
          <p:cNvPr id="4" name="Picture 3">
            <a:extLst>
              <a:ext uri="{FF2B5EF4-FFF2-40B4-BE49-F238E27FC236}">
                <a16:creationId xmlns:a16="http://schemas.microsoft.com/office/drawing/2014/main" id="{4641E8EA-2CCE-4C62-B562-C20FD51FBC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2982" y="1143000"/>
            <a:ext cx="5088982" cy="34470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518037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ame 2">
            <a:extLst>
              <a:ext uri="{FF2B5EF4-FFF2-40B4-BE49-F238E27FC236}">
                <a16:creationId xmlns:a16="http://schemas.microsoft.com/office/drawing/2014/main" id="{A3867B44-4C63-490E-B637-10A423A3A3AD}"/>
              </a:ext>
            </a:extLst>
          </p:cNvPr>
          <p:cNvSpPr/>
          <p:nvPr/>
        </p:nvSpPr>
        <p:spPr>
          <a:xfrm>
            <a:off x="0" y="0"/>
            <a:ext cx="12192000" cy="6858000"/>
          </a:xfrm>
          <a:prstGeom prst="frame">
            <a:avLst>
              <a:gd name="adj1" fmla="val 1833"/>
            </a:avLst>
          </a:prstGeom>
          <a:blipFill>
            <a:blip r:embed="rId2"/>
            <a:tile tx="0" ty="0" sx="100000" sy="100000" flip="none" algn="tl"/>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Rectangle 3">
            <a:extLst>
              <a:ext uri="{FF2B5EF4-FFF2-40B4-BE49-F238E27FC236}">
                <a16:creationId xmlns:a16="http://schemas.microsoft.com/office/drawing/2014/main" id="{1D543F74-C4CD-43DA-86C9-9A2BC2202F10}"/>
              </a:ext>
            </a:extLst>
          </p:cNvPr>
          <p:cNvSpPr/>
          <p:nvPr/>
        </p:nvSpPr>
        <p:spPr>
          <a:xfrm>
            <a:off x="2819400" y="2989858"/>
            <a:ext cx="7023205" cy="646331"/>
          </a:xfrm>
          <a:prstGeom prst="rect">
            <a:avLst/>
          </a:prstGeom>
        </p:spPr>
        <p:txBody>
          <a:bodyPr wrap="none">
            <a:spAutoFit/>
          </a:bodyPr>
          <a:lstStyle/>
          <a:p>
            <a:r>
              <a:rPr lang="en-US" sz="3600" dirty="0">
                <a:solidFill>
                  <a:srgbClr val="00B050"/>
                </a:solidFill>
              </a:rPr>
              <a:t>1. Write Three example (Good food) </a:t>
            </a:r>
          </a:p>
        </p:txBody>
      </p:sp>
      <p:sp>
        <p:nvSpPr>
          <p:cNvPr id="9" name="Rectangle 8">
            <a:extLst>
              <a:ext uri="{FF2B5EF4-FFF2-40B4-BE49-F238E27FC236}">
                <a16:creationId xmlns:a16="http://schemas.microsoft.com/office/drawing/2014/main" id="{02528138-5C42-4B9A-AFF3-1F5AD5F52E91}"/>
              </a:ext>
            </a:extLst>
          </p:cNvPr>
          <p:cNvSpPr/>
          <p:nvPr/>
        </p:nvSpPr>
        <p:spPr>
          <a:xfrm>
            <a:off x="4648200" y="990600"/>
            <a:ext cx="2475358" cy="646331"/>
          </a:xfrm>
          <a:prstGeom prst="rect">
            <a:avLst/>
          </a:prstGeom>
          <a:ln>
            <a:solidFill>
              <a:schemeClr val="accent6">
                <a:lumMod val="40000"/>
                <a:lumOff val="60000"/>
              </a:schemeClr>
            </a:solidFill>
          </a:ln>
          <a:effectLst>
            <a:outerShdw blurRad="50800" dist="38100" dir="18900000" algn="bl" rotWithShape="0">
              <a:prstClr val="black">
                <a:alpha val="40000"/>
              </a:prstClr>
            </a:outerShdw>
          </a:effectLst>
        </p:spPr>
        <p:txBody>
          <a:bodyPr wrap="none">
            <a:spAutoFit/>
          </a:bodyPr>
          <a:lstStyle/>
          <a:p>
            <a:pPr algn="ctr"/>
            <a:r>
              <a:rPr lang="bn-BD" sz="3600" dirty="0">
                <a:latin typeface="Book Antiqua" pitchFamily="18" charset="0"/>
              </a:rPr>
              <a:t>Pair</a:t>
            </a:r>
            <a:r>
              <a:rPr lang="en-US" sz="3600" dirty="0">
                <a:latin typeface="Book Antiqua" pitchFamily="18" charset="0"/>
              </a:rPr>
              <a:t> Work</a:t>
            </a:r>
            <a:r>
              <a:rPr lang="bn-BD" sz="3600" dirty="0">
                <a:latin typeface="Book Antiqua" pitchFamily="18" charset="0"/>
              </a:rPr>
              <a:t>s</a:t>
            </a:r>
            <a:endParaRPr lang="en-US" sz="3600"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pic>
        <p:nvPicPr>
          <p:cNvPr id="10" name="Picture 9">
            <a:extLst>
              <a:ext uri="{FF2B5EF4-FFF2-40B4-BE49-F238E27FC236}">
                <a16:creationId xmlns:a16="http://schemas.microsoft.com/office/drawing/2014/main" id="{70C9136E-8207-45F2-AFBF-BA5CF1F620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533400"/>
            <a:ext cx="2811439" cy="2098193"/>
          </a:xfrm>
          <a:prstGeom prst="rect">
            <a:avLst/>
          </a:prstGeom>
        </p:spPr>
      </p:pic>
    </p:spTree>
    <p:extLst>
      <p:ext uri="{BB962C8B-B14F-4D97-AF65-F5344CB8AC3E}">
        <p14:creationId xmlns:p14="http://schemas.microsoft.com/office/powerpoint/2010/main" val="1576316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ame 2">
            <a:extLst>
              <a:ext uri="{FF2B5EF4-FFF2-40B4-BE49-F238E27FC236}">
                <a16:creationId xmlns:a16="http://schemas.microsoft.com/office/drawing/2014/main" id="{A3867B44-4C63-490E-B637-10A423A3A3AD}"/>
              </a:ext>
            </a:extLst>
          </p:cNvPr>
          <p:cNvSpPr/>
          <p:nvPr/>
        </p:nvSpPr>
        <p:spPr>
          <a:xfrm>
            <a:off x="0" y="0"/>
            <a:ext cx="12192000" cy="6858000"/>
          </a:xfrm>
          <a:prstGeom prst="frame">
            <a:avLst>
              <a:gd name="adj1" fmla="val 1833"/>
            </a:avLst>
          </a:prstGeom>
          <a:blipFill>
            <a:blip r:embed="rId2"/>
            <a:tile tx="0" ty="0" sx="100000" sy="100000" flip="none" algn="tl"/>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Rectangle 6">
            <a:extLst>
              <a:ext uri="{FF2B5EF4-FFF2-40B4-BE49-F238E27FC236}">
                <a16:creationId xmlns:a16="http://schemas.microsoft.com/office/drawing/2014/main" id="{469985FC-5981-473E-9F29-783FB48F1ABD}"/>
              </a:ext>
            </a:extLst>
          </p:cNvPr>
          <p:cNvSpPr/>
          <p:nvPr/>
        </p:nvSpPr>
        <p:spPr>
          <a:xfrm>
            <a:off x="4450172" y="533400"/>
            <a:ext cx="2653291" cy="707886"/>
          </a:xfrm>
          <a:prstGeom prst="rect">
            <a:avLst/>
          </a:prstGeom>
          <a:ln>
            <a:solidFill>
              <a:schemeClr val="accent6">
                <a:lumMod val="40000"/>
                <a:lumOff val="60000"/>
              </a:schemeClr>
            </a:solidFill>
          </a:ln>
          <a:effectLst>
            <a:outerShdw blurRad="50800" dist="38100" dir="18900000" algn="bl" rotWithShape="0">
              <a:prstClr val="black">
                <a:alpha val="40000"/>
              </a:prstClr>
            </a:outerShdw>
          </a:effectLst>
        </p:spPr>
        <p:txBody>
          <a:bodyPr wrap="none">
            <a:spAutoFit/>
          </a:bodyPr>
          <a:lstStyle/>
          <a:p>
            <a:pPr algn="ctr"/>
            <a:r>
              <a:rPr lang="en-US" sz="4000" dirty="0">
                <a:latin typeface="Book Antiqua" pitchFamily="18" charset="0"/>
              </a:rPr>
              <a:t>Evaluation</a:t>
            </a:r>
            <a:endParaRPr lang="en-US" sz="4000"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sp>
        <p:nvSpPr>
          <p:cNvPr id="4" name="Rectangle 3">
            <a:extLst>
              <a:ext uri="{FF2B5EF4-FFF2-40B4-BE49-F238E27FC236}">
                <a16:creationId xmlns:a16="http://schemas.microsoft.com/office/drawing/2014/main" id="{EC536943-FADE-4E72-B272-0569F085D776}"/>
              </a:ext>
            </a:extLst>
          </p:cNvPr>
          <p:cNvSpPr/>
          <p:nvPr/>
        </p:nvSpPr>
        <p:spPr>
          <a:xfrm>
            <a:off x="990600" y="1241286"/>
            <a:ext cx="5465920" cy="837473"/>
          </a:xfrm>
          <a:prstGeom prst="rect">
            <a:avLst/>
          </a:prstGeom>
        </p:spPr>
        <p:txBody>
          <a:bodyPr wrap="none">
            <a:spAutoFit/>
          </a:bodyPr>
          <a:lstStyle/>
          <a:p>
            <a:pPr>
              <a:lnSpc>
                <a:spcPct val="150000"/>
              </a:lnSpc>
            </a:pPr>
            <a:r>
              <a:rPr lang="en-US" sz="3600" dirty="0">
                <a:latin typeface="Nikosh" panose="02000000000000000000" pitchFamily="2" charset="0"/>
                <a:cs typeface="Nikosh" panose="02000000000000000000" pitchFamily="2" charset="0"/>
              </a:rPr>
              <a:t>Complete these sentences…</a:t>
            </a:r>
          </a:p>
        </p:txBody>
      </p:sp>
      <p:sp>
        <p:nvSpPr>
          <p:cNvPr id="5" name="Rectangle 4">
            <a:extLst>
              <a:ext uri="{FF2B5EF4-FFF2-40B4-BE49-F238E27FC236}">
                <a16:creationId xmlns:a16="http://schemas.microsoft.com/office/drawing/2014/main" id="{D5231CDA-6BAC-4352-A59B-5EEBDAF4ADCB}"/>
              </a:ext>
            </a:extLst>
          </p:cNvPr>
          <p:cNvSpPr/>
          <p:nvPr/>
        </p:nvSpPr>
        <p:spPr>
          <a:xfrm>
            <a:off x="457200" y="2225311"/>
            <a:ext cx="11592261" cy="2985433"/>
          </a:xfrm>
          <a:prstGeom prst="rect">
            <a:avLst/>
          </a:prstGeom>
        </p:spPr>
        <p:txBody>
          <a:bodyPr wrap="square">
            <a:spAutoFit/>
          </a:bodyPr>
          <a:lstStyle/>
          <a:p>
            <a:pPr marL="514350" indent="-514350">
              <a:lnSpc>
                <a:spcPct val="150000"/>
              </a:lnSpc>
              <a:buAutoNum type="arabicPeriod"/>
            </a:pPr>
            <a:r>
              <a:rPr lang="en-US" sz="3200" dirty="0">
                <a:solidFill>
                  <a:srgbClr val="002060"/>
                </a:solidFill>
                <a:latin typeface="Nikosh" panose="02000000000000000000" pitchFamily="2" charset="0"/>
                <a:cs typeface="Nikosh" panose="02000000000000000000" pitchFamily="2" charset="0"/>
              </a:rPr>
              <a:t>We should eat good food to_____</a:t>
            </a:r>
          </a:p>
          <a:p>
            <a:pPr marL="514350" indent="-514350">
              <a:lnSpc>
                <a:spcPct val="150000"/>
              </a:lnSpc>
              <a:buAutoNum type="arabicPeriod"/>
            </a:pPr>
            <a:r>
              <a:rPr lang="en-US" sz="3200" dirty="0">
                <a:solidFill>
                  <a:srgbClr val="002060"/>
                </a:solidFill>
                <a:latin typeface="Nikosh" panose="02000000000000000000" pitchFamily="2" charset="0"/>
                <a:cs typeface="Nikosh" panose="02000000000000000000" pitchFamily="2" charset="0"/>
              </a:rPr>
              <a:t> We should not eat more than__</a:t>
            </a:r>
          </a:p>
          <a:p>
            <a:pPr marL="514350" indent="-514350">
              <a:lnSpc>
                <a:spcPct val="150000"/>
              </a:lnSpc>
              <a:buAutoNum type="arabicPeriod"/>
            </a:pPr>
            <a:r>
              <a:rPr lang="en-US" sz="3200" dirty="0">
                <a:solidFill>
                  <a:srgbClr val="002060"/>
                </a:solidFill>
                <a:latin typeface="Nikosh" panose="02000000000000000000" pitchFamily="2" charset="0"/>
                <a:cs typeface="Nikosh" panose="02000000000000000000" pitchFamily="2" charset="0"/>
              </a:rPr>
              <a:t> Eating too much food is not _____</a:t>
            </a:r>
            <a:endParaRPr lang="en-US" sz="2800" dirty="0">
              <a:solidFill>
                <a:srgbClr val="002060"/>
              </a:solidFill>
              <a:latin typeface="Nikosh" panose="02000000000000000000" pitchFamily="2" charset="0"/>
              <a:cs typeface="Nikosh" panose="02000000000000000000" pitchFamily="2" charset="0"/>
            </a:endParaRPr>
          </a:p>
          <a:p>
            <a:pPr marL="514350" indent="-514350">
              <a:lnSpc>
                <a:spcPct val="150000"/>
              </a:lnSpc>
              <a:buAutoNum type="arabicPeriod"/>
            </a:pPr>
            <a:r>
              <a:rPr lang="en-US" sz="3200" dirty="0">
                <a:solidFill>
                  <a:srgbClr val="002060"/>
                </a:solidFill>
                <a:latin typeface="Nikosh" panose="02000000000000000000" pitchFamily="2" charset="0"/>
                <a:cs typeface="Nikosh" panose="02000000000000000000" pitchFamily="2" charset="0"/>
              </a:rPr>
              <a:t> Good food means_________________</a:t>
            </a:r>
            <a:endParaRPr lang="en-US" sz="4000" dirty="0">
              <a:solidFill>
                <a:srgbClr val="0070C0"/>
              </a:solidFill>
              <a:latin typeface="NikoshBAN" panose="02000000000000000000" pitchFamily="2" charset="0"/>
              <a:cs typeface="NikoshBAN" panose="02000000000000000000" pitchFamily="2" charset="0"/>
            </a:endParaRPr>
          </a:p>
        </p:txBody>
      </p:sp>
      <p:sp>
        <p:nvSpPr>
          <p:cNvPr id="6" name="TextBox 5">
            <a:extLst>
              <a:ext uri="{FF2B5EF4-FFF2-40B4-BE49-F238E27FC236}">
                <a16:creationId xmlns:a16="http://schemas.microsoft.com/office/drawing/2014/main" id="{03E595E1-615F-4864-A8F4-5D5054FCD0C0}"/>
              </a:ext>
            </a:extLst>
          </p:cNvPr>
          <p:cNvSpPr txBox="1"/>
          <p:nvPr/>
        </p:nvSpPr>
        <p:spPr>
          <a:xfrm>
            <a:off x="5933739" y="2456781"/>
            <a:ext cx="5801061" cy="800219"/>
          </a:xfrm>
          <a:prstGeom prst="rect">
            <a:avLst/>
          </a:prstGeom>
          <a:noFill/>
        </p:spPr>
        <p:txBody>
          <a:bodyPr wrap="square" rtlCol="0">
            <a:spAutoFit/>
          </a:bodyPr>
          <a:lstStyle/>
          <a:p>
            <a:r>
              <a:rPr lang="en-US" sz="2800" u="sng" dirty="0">
                <a:solidFill>
                  <a:schemeClr val="accent6">
                    <a:lumMod val="75000"/>
                  </a:schemeClr>
                </a:solidFill>
                <a:latin typeface="NikoshBAN" panose="02000000000000000000" pitchFamily="2" charset="0"/>
                <a:cs typeface="NikoshBAN" panose="02000000000000000000" pitchFamily="2" charset="0"/>
              </a:rPr>
              <a:t>grow properly and stay healthy</a:t>
            </a:r>
          </a:p>
          <a:p>
            <a:endParaRPr lang="en-US" dirty="0"/>
          </a:p>
        </p:txBody>
      </p:sp>
      <p:sp>
        <p:nvSpPr>
          <p:cNvPr id="8" name="TextBox 7">
            <a:extLst>
              <a:ext uri="{FF2B5EF4-FFF2-40B4-BE49-F238E27FC236}">
                <a16:creationId xmlns:a16="http://schemas.microsoft.com/office/drawing/2014/main" id="{8DD34F30-A309-47F5-AD26-12F779CD85CC}"/>
              </a:ext>
            </a:extLst>
          </p:cNvPr>
          <p:cNvSpPr txBox="1"/>
          <p:nvPr/>
        </p:nvSpPr>
        <p:spPr>
          <a:xfrm>
            <a:off x="6171073" y="2957151"/>
            <a:ext cx="4648200" cy="1619033"/>
          </a:xfrm>
          <a:prstGeom prst="rect">
            <a:avLst/>
          </a:prstGeom>
          <a:noFill/>
        </p:spPr>
        <p:txBody>
          <a:bodyPr wrap="square" rtlCol="0">
            <a:spAutoFit/>
          </a:bodyPr>
          <a:lstStyle/>
          <a:p>
            <a:pPr>
              <a:lnSpc>
                <a:spcPct val="150000"/>
              </a:lnSpc>
            </a:pPr>
            <a:r>
              <a:rPr lang="en-US" sz="3200" u="sng" dirty="0">
                <a:solidFill>
                  <a:schemeClr val="accent6">
                    <a:lumMod val="75000"/>
                  </a:schemeClr>
                </a:solidFill>
                <a:latin typeface="NikoshBAN" panose="02000000000000000000" pitchFamily="2" charset="0"/>
                <a:cs typeface="NikoshBAN" panose="02000000000000000000" pitchFamily="2" charset="0"/>
              </a:rPr>
              <a:t>what our body needs</a:t>
            </a:r>
          </a:p>
          <a:p>
            <a:pPr>
              <a:lnSpc>
                <a:spcPct val="150000"/>
              </a:lnSpc>
            </a:pPr>
            <a:br>
              <a:rPr lang="en-US" dirty="0">
                <a:solidFill>
                  <a:srgbClr val="002060"/>
                </a:solidFill>
                <a:latin typeface="Nikosh" panose="02000000000000000000" pitchFamily="2" charset="0"/>
                <a:cs typeface="Nikosh" panose="02000000000000000000" pitchFamily="2" charset="0"/>
              </a:rPr>
            </a:br>
            <a:endParaRPr lang="en-US" dirty="0"/>
          </a:p>
        </p:txBody>
      </p:sp>
      <p:sp>
        <p:nvSpPr>
          <p:cNvPr id="17" name="TextBox 16">
            <a:extLst>
              <a:ext uri="{FF2B5EF4-FFF2-40B4-BE49-F238E27FC236}">
                <a16:creationId xmlns:a16="http://schemas.microsoft.com/office/drawing/2014/main" id="{E73919BA-90D1-442D-B7E5-3065F24CB478}"/>
              </a:ext>
            </a:extLst>
          </p:cNvPr>
          <p:cNvSpPr txBox="1"/>
          <p:nvPr/>
        </p:nvSpPr>
        <p:spPr>
          <a:xfrm>
            <a:off x="5933739" y="3900849"/>
            <a:ext cx="3971440" cy="800219"/>
          </a:xfrm>
          <a:prstGeom prst="rect">
            <a:avLst/>
          </a:prstGeom>
          <a:noFill/>
        </p:spPr>
        <p:txBody>
          <a:bodyPr wrap="square" rtlCol="0">
            <a:spAutoFit/>
          </a:bodyPr>
          <a:lstStyle/>
          <a:p>
            <a:r>
              <a:rPr lang="en-US" sz="2800" u="sng" dirty="0">
                <a:solidFill>
                  <a:schemeClr val="accent6">
                    <a:lumMod val="75000"/>
                  </a:schemeClr>
                </a:solidFill>
                <a:latin typeface="NikoshBAN" panose="02000000000000000000" pitchFamily="2" charset="0"/>
                <a:cs typeface="NikoshBAN" panose="02000000000000000000" pitchFamily="2" charset="0"/>
              </a:rPr>
              <a:t>good for health</a:t>
            </a:r>
          </a:p>
          <a:p>
            <a:endParaRPr lang="en-US" dirty="0"/>
          </a:p>
        </p:txBody>
      </p:sp>
      <p:sp>
        <p:nvSpPr>
          <p:cNvPr id="18" name="TextBox 17">
            <a:extLst>
              <a:ext uri="{FF2B5EF4-FFF2-40B4-BE49-F238E27FC236}">
                <a16:creationId xmlns:a16="http://schemas.microsoft.com/office/drawing/2014/main" id="{3450EBA9-3EC3-4ADD-8A81-F489FA4855D4}"/>
              </a:ext>
            </a:extLst>
          </p:cNvPr>
          <p:cNvSpPr txBox="1"/>
          <p:nvPr/>
        </p:nvSpPr>
        <p:spPr>
          <a:xfrm>
            <a:off x="4876800" y="4635152"/>
            <a:ext cx="6781800" cy="800219"/>
          </a:xfrm>
          <a:prstGeom prst="rect">
            <a:avLst/>
          </a:prstGeom>
          <a:noFill/>
        </p:spPr>
        <p:txBody>
          <a:bodyPr wrap="square" rtlCol="0">
            <a:spAutoFit/>
          </a:bodyPr>
          <a:lstStyle/>
          <a:p>
            <a:r>
              <a:rPr lang="en-US" sz="2800" b="1" u="sng" dirty="0">
                <a:solidFill>
                  <a:schemeClr val="accent6">
                    <a:lumMod val="75000"/>
                  </a:schemeClr>
                </a:solidFill>
                <a:latin typeface="NikoshBAN" panose="02000000000000000000" pitchFamily="2" charset="0"/>
                <a:cs typeface="NikoshBAN" panose="02000000000000000000" pitchFamily="2" charset="0"/>
              </a:rPr>
              <a:t>the right kind of food for good health</a:t>
            </a:r>
            <a:endParaRPr lang="en-US" sz="2800" b="1" dirty="0">
              <a:solidFill>
                <a:schemeClr val="accent6">
                  <a:lumMod val="75000"/>
                </a:schemeClr>
              </a:solidFill>
              <a:latin typeface="NikoshBAN" panose="02000000000000000000" pitchFamily="2" charset="0"/>
              <a:cs typeface="NikoshBAN" panose="02000000000000000000" pitchFamily="2" charset="0"/>
            </a:endParaRPr>
          </a:p>
          <a:p>
            <a:endParaRPr lang="en-US" dirty="0"/>
          </a:p>
        </p:txBody>
      </p:sp>
    </p:spTree>
    <p:extLst>
      <p:ext uri="{BB962C8B-B14F-4D97-AF65-F5344CB8AC3E}">
        <p14:creationId xmlns:p14="http://schemas.microsoft.com/office/powerpoint/2010/main" val="1019917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1+#ppt_w/2"/>
                                          </p:val>
                                        </p:tav>
                                        <p:tav tm="100000">
                                          <p:val>
                                            <p:strVal val="#ppt_x"/>
                                          </p:val>
                                        </p:tav>
                                      </p:tavLst>
                                    </p:anim>
                                    <p:anim calcmode="lin" valueType="num">
                                      <p:cBhvr additive="base">
                                        <p:cTn id="26"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7"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ame 2">
            <a:extLst>
              <a:ext uri="{FF2B5EF4-FFF2-40B4-BE49-F238E27FC236}">
                <a16:creationId xmlns:a16="http://schemas.microsoft.com/office/drawing/2014/main" id="{A3867B44-4C63-490E-B637-10A423A3A3AD}"/>
              </a:ext>
            </a:extLst>
          </p:cNvPr>
          <p:cNvSpPr/>
          <p:nvPr/>
        </p:nvSpPr>
        <p:spPr>
          <a:xfrm>
            <a:off x="0" y="0"/>
            <a:ext cx="12192000" cy="6858000"/>
          </a:xfrm>
          <a:prstGeom prst="frame">
            <a:avLst>
              <a:gd name="adj1" fmla="val 1833"/>
            </a:avLst>
          </a:prstGeom>
          <a:blipFill>
            <a:blip r:embed="rId2"/>
            <a:tile tx="0" ty="0" sx="100000" sy="100000" flip="none" algn="tl"/>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D041F77C-ED6E-444C-97FF-B7AAFA582263}"/>
              </a:ext>
            </a:extLst>
          </p:cNvPr>
          <p:cNvSpPr txBox="1"/>
          <p:nvPr/>
        </p:nvSpPr>
        <p:spPr>
          <a:xfrm>
            <a:off x="609600" y="3299706"/>
            <a:ext cx="11353800" cy="584775"/>
          </a:xfrm>
          <a:prstGeom prst="rect">
            <a:avLst/>
          </a:prstGeom>
          <a:noFill/>
        </p:spPr>
        <p:txBody>
          <a:bodyPr wrap="square" rtlCol="0">
            <a:spAutoFit/>
          </a:bodyPr>
          <a:lstStyle/>
          <a:p>
            <a:r>
              <a:rPr lang="en-US" sz="3200" dirty="0">
                <a:cs typeface="NikoshBAN" panose="02000000000000000000" pitchFamily="2" charset="0"/>
              </a:rPr>
              <a:t>1. </a:t>
            </a:r>
            <a:r>
              <a:rPr lang="en-US" sz="3200" dirty="0">
                <a:latin typeface="NikoshBAN" panose="02000000000000000000" pitchFamily="2" charset="0"/>
                <a:cs typeface="NikoshBAN" panose="02000000000000000000" pitchFamily="2" charset="0"/>
              </a:rPr>
              <a:t>Write a summary of the passage in  </a:t>
            </a:r>
            <a:r>
              <a:rPr lang="en-US" sz="3200" dirty="0">
                <a:cs typeface="NikoshBAN" panose="02000000000000000000" pitchFamily="2" charset="0"/>
              </a:rPr>
              <a:t>05</a:t>
            </a:r>
            <a:r>
              <a:rPr lang="en-US" sz="3200" dirty="0">
                <a:latin typeface="NikoshBAN" panose="02000000000000000000" pitchFamily="2" charset="0"/>
                <a:cs typeface="NikoshBAN" panose="02000000000000000000" pitchFamily="2" charset="0"/>
              </a:rPr>
              <a:t> sentence .</a:t>
            </a:r>
          </a:p>
        </p:txBody>
      </p:sp>
      <p:sp>
        <p:nvSpPr>
          <p:cNvPr id="5" name="Rectangle 4">
            <a:extLst>
              <a:ext uri="{FF2B5EF4-FFF2-40B4-BE49-F238E27FC236}">
                <a16:creationId xmlns:a16="http://schemas.microsoft.com/office/drawing/2014/main" id="{B4277869-4ED2-4D00-B9C9-0F562CA9E011}"/>
              </a:ext>
            </a:extLst>
          </p:cNvPr>
          <p:cNvSpPr/>
          <p:nvPr/>
        </p:nvSpPr>
        <p:spPr>
          <a:xfrm>
            <a:off x="4639514" y="295411"/>
            <a:ext cx="2912978" cy="646331"/>
          </a:xfrm>
          <a:prstGeom prst="rect">
            <a:avLst/>
          </a:prstGeom>
          <a:ln>
            <a:solidFill>
              <a:schemeClr val="accent6">
                <a:lumMod val="40000"/>
                <a:lumOff val="60000"/>
              </a:schemeClr>
            </a:solidFill>
          </a:ln>
          <a:effectLst>
            <a:outerShdw blurRad="50800" dist="38100" dir="18900000" algn="bl" rotWithShape="0">
              <a:prstClr val="black">
                <a:alpha val="40000"/>
              </a:prstClr>
            </a:outerShdw>
          </a:effectLst>
        </p:spPr>
        <p:txBody>
          <a:bodyPr wrap="none">
            <a:spAutoFit/>
          </a:bodyPr>
          <a:lstStyle/>
          <a:p>
            <a:pPr algn="ctr"/>
            <a:r>
              <a:rPr lang="en-US" sz="3600" dirty="0">
                <a:latin typeface="Book Antiqua" pitchFamily="18" charset="0"/>
              </a:rPr>
              <a:t>Home Work</a:t>
            </a:r>
            <a:r>
              <a:rPr lang="bn-BD" sz="3600" dirty="0">
                <a:latin typeface="Book Antiqua" pitchFamily="18" charset="0"/>
              </a:rPr>
              <a:t>s</a:t>
            </a:r>
            <a:endParaRPr lang="en-US" sz="3600"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spTree>
    <p:extLst>
      <p:ext uri="{BB962C8B-B14F-4D97-AF65-F5344CB8AC3E}">
        <p14:creationId xmlns:p14="http://schemas.microsoft.com/office/powerpoint/2010/main" val="28210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ame 2">
            <a:extLst>
              <a:ext uri="{FF2B5EF4-FFF2-40B4-BE49-F238E27FC236}">
                <a16:creationId xmlns:a16="http://schemas.microsoft.com/office/drawing/2014/main" id="{A3867B44-4C63-490E-B637-10A423A3A3AD}"/>
              </a:ext>
            </a:extLst>
          </p:cNvPr>
          <p:cNvSpPr/>
          <p:nvPr/>
        </p:nvSpPr>
        <p:spPr>
          <a:xfrm>
            <a:off x="0" y="0"/>
            <a:ext cx="12192000" cy="6858000"/>
          </a:xfrm>
          <a:prstGeom prst="frame">
            <a:avLst>
              <a:gd name="adj1" fmla="val 1833"/>
            </a:avLst>
          </a:prstGeom>
          <a:blipFill>
            <a:blip r:embed="rId3"/>
            <a:tile tx="0" ty="0" sx="100000" sy="100000" flip="none" algn="tl"/>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Frame 5">
            <a:extLst>
              <a:ext uri="{FF2B5EF4-FFF2-40B4-BE49-F238E27FC236}">
                <a16:creationId xmlns:a16="http://schemas.microsoft.com/office/drawing/2014/main" id="{DFA4D0D5-D43B-4D9A-98FB-FCB44C795B28}"/>
              </a:ext>
            </a:extLst>
          </p:cNvPr>
          <p:cNvSpPr/>
          <p:nvPr/>
        </p:nvSpPr>
        <p:spPr>
          <a:xfrm>
            <a:off x="2057400" y="1524000"/>
            <a:ext cx="8153400" cy="3733800"/>
          </a:xfrm>
          <a:prstGeom prst="frame">
            <a:avLst>
              <a:gd name="adj1" fmla="val 2333"/>
            </a:avLst>
          </a:prstGeom>
          <a:blipFill>
            <a:blip r:embed="rId3"/>
            <a:tile tx="0" ty="0" sx="100000" sy="100000" flip="none" algn="tl"/>
          </a:blipFill>
          <a:effectLst>
            <a:glow rad="228600">
              <a:schemeClr val="accent6">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a:extLst>
              <a:ext uri="{FF2B5EF4-FFF2-40B4-BE49-F238E27FC236}">
                <a16:creationId xmlns:a16="http://schemas.microsoft.com/office/drawing/2014/main" id="{13322B2D-A933-4508-A751-C5F76E092365}"/>
              </a:ext>
            </a:extLst>
          </p:cNvPr>
          <p:cNvSpPr txBox="1"/>
          <p:nvPr/>
        </p:nvSpPr>
        <p:spPr>
          <a:xfrm>
            <a:off x="4495800" y="3070086"/>
            <a:ext cx="4572000" cy="707886"/>
          </a:xfrm>
          <a:prstGeom prst="rect">
            <a:avLst/>
          </a:prstGeom>
          <a:noFill/>
        </p:spPr>
        <p:txBody>
          <a:bodyPr wrap="square" rtlCol="0">
            <a:spAutoFit/>
          </a:bodyPr>
          <a:lstStyle/>
          <a:p>
            <a:r>
              <a:rPr lang="en-US" sz="4000" dirty="0" err="1">
                <a:latin typeface="NikoshBAN" panose="02000000000000000000" pitchFamily="2" charset="0"/>
                <a:cs typeface="NikoshBAN" panose="02000000000000000000" pitchFamily="2" charset="0"/>
              </a:rPr>
              <a:t>Thank’s</a:t>
            </a:r>
            <a:r>
              <a:rPr lang="en-US" sz="4000" dirty="0">
                <a:latin typeface="NikoshBAN" panose="02000000000000000000" pitchFamily="2" charset="0"/>
                <a:cs typeface="NikoshBAN" panose="02000000000000000000" pitchFamily="2" charset="0"/>
              </a:rPr>
              <a:t> For All</a:t>
            </a:r>
          </a:p>
        </p:txBody>
      </p:sp>
    </p:spTree>
    <p:extLst>
      <p:ext uri="{BB962C8B-B14F-4D97-AF65-F5344CB8AC3E}">
        <p14:creationId xmlns:p14="http://schemas.microsoft.com/office/powerpoint/2010/main" val="938802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2255</TotalTime>
  <Words>349</Words>
  <Application>Microsoft Office PowerPoint</Application>
  <PresentationFormat>Widescreen</PresentationFormat>
  <Paragraphs>62</Paragraphs>
  <Slides>16</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Book Antiqua</vt:lpstr>
      <vt:lpstr>Calibri</vt:lpstr>
      <vt:lpstr>inherit</vt:lpstr>
      <vt:lpstr>Nikosh</vt:lpstr>
      <vt:lpstr>NikoshBAN</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TUSHAR</dc:creator>
  <cp:lastModifiedBy>NARAYON CHANDRA RAY</cp:lastModifiedBy>
  <cp:revision>229</cp:revision>
  <dcterms:created xsi:type="dcterms:W3CDTF">2006-08-16T00:00:00Z</dcterms:created>
  <dcterms:modified xsi:type="dcterms:W3CDTF">2026-05-02T12:31:46Z</dcterms:modified>
</cp:coreProperties>
</file>