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A31CA-812D-4B94-83E2-A0EC94E15E43}" type="doc">
      <dgm:prSet loTypeId="urn:microsoft.com/office/officeart/2005/8/layout/cycle2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38293CA-67B8-4863-A700-5AA6AFAE146A}" type="pres">
      <dgm:prSet presAssocID="{1AFA31CA-812D-4B94-83E2-A0EC94E15E4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885872A3-987A-4A72-AA4B-A3BCED29C2B7}" type="presOf" srcId="{1AFA31CA-812D-4B94-83E2-A0EC94E15E43}" destId="{838293CA-67B8-4863-A700-5AA6AFAE146A}" srcOrd="0" destOrd="0" presId="urn:microsoft.com/office/officeart/2005/8/layout/cycle2"/>
  </dgm:cxnLst>
  <dgm:bg>
    <a:solidFill>
      <a:schemeClr val="accent6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6166E-EA6E-4810-96AA-91564780A51B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64E98-8BBC-432D-9F78-58EC01632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2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A86715C-9214-4D93-A8FE-746CAED91410}" type="datetimeFigureOut">
              <a:rPr lang="en-US" smtClean="0"/>
              <a:t>05/Jul/2026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199D95-C4F9-420E-B4F2-99BAA90B92A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6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52400" y="2667000"/>
            <a:ext cx="4114800" cy="3886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u="sng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উপস্থাপনায়</a:t>
            </a:r>
            <a:endParaRPr lang="en-US" sz="2400" b="1" u="sng" dirty="0" smtClean="0">
              <a:ln w="50800"/>
              <a:solidFill>
                <a:schemeClr val="bg1">
                  <a:shade val="50000"/>
                </a:schemeClr>
              </a:solidFill>
              <a:latin typeface="BurigangaSushreeMJ" pitchFamily="2" charset="0"/>
              <a:cs typeface="NikoshBAN" pitchFamily="2" charset="0"/>
            </a:endParaRPr>
          </a:p>
          <a:p>
            <a:pPr algn="ctr"/>
            <a:endParaRPr lang="en-US" sz="2000" b="1" u="sng" dirty="0">
              <a:ln w="50800"/>
              <a:solidFill>
                <a:schemeClr val="bg1">
                  <a:shade val="50000"/>
                </a:schemeClr>
              </a:solidFill>
              <a:latin typeface="BurigangaSushreeMJ" pitchFamily="2" charset="0"/>
              <a:cs typeface="NikoshBAN" pitchFamily="2" charset="0"/>
            </a:endParaRPr>
          </a:p>
          <a:p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মোঃ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মিজানুর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রহমান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  <a:latin typeface="BurigangaSushreeMJ" pitchFamily="2" charset="0"/>
              <a:cs typeface="NikoshBAN" pitchFamily="2" charset="0"/>
            </a:endParaRPr>
          </a:p>
          <a:p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প্রভাষক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ইসলামের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ইতিহাস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ও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সংস্কৃতি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বিভাগ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,</a:t>
            </a:r>
          </a:p>
          <a:p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গণউদ্যোগ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বালিকা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উচ্চ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বিদ্যালয়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ও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কলেজ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  <a:latin typeface="BurigangaSushreeMJ" pitchFamily="2" charset="0"/>
              <a:cs typeface="NikoshBAN" pitchFamily="2" charset="0"/>
            </a:endParaRPr>
          </a:p>
          <a:p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লাকসাম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, </a:t>
            </a:r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কুমিল্লা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।</a:t>
            </a:r>
          </a:p>
          <a:p>
            <a:r>
              <a:rPr lang="en-US" b="1" dirty="0" err="1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মোবাইলঃ</a:t>
            </a:r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BurigangaSushreeMJ" pitchFamily="2" charset="0"/>
                <a:cs typeface="NikoshBAN" pitchFamily="2" charset="0"/>
              </a:rPr>
              <a:t> ০১৬১৩-৫৫৩৩৬১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  <a:latin typeface="BurigangaSushreeMJ" pitchFamily="2" charset="0"/>
              <a:cs typeface="NikoshBAN" pitchFamily="2" charset="0"/>
            </a:endParaRPr>
          </a:p>
          <a:p>
            <a:r>
              <a:rPr lang="en-US" b="1" dirty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Email: mizanur531@gmail.com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4400" y="2667000"/>
            <a:ext cx="4191000" cy="38862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sz="2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৩য় 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সম্রাট</a:t>
            </a:r>
            <a:r>
              <a:rPr lang="en-US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endParaRPr lang="bn-BD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০৫/০৭/২০২৬</a:t>
            </a:r>
            <a:endParaRPr lang="en-US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8" name="Plaque 7"/>
          <p:cNvSpPr/>
          <p:nvPr/>
        </p:nvSpPr>
        <p:spPr>
          <a:xfrm>
            <a:off x="4114800" y="650669"/>
            <a:ext cx="4633686" cy="990600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পরিচিতি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609600" y="217714"/>
            <a:ext cx="3048000" cy="2133600"/>
          </a:xfrm>
          <a:prstGeom prst="wedgeEllipse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1">
                    <a:lumMod val="75000"/>
                  </a:schemeClr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38200" y="332014"/>
            <a:ext cx="2590800" cy="1905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7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" y="2209800"/>
            <a:ext cx="8839200" cy="441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মুঘল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সাম্রাজ্যের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চতুর্থ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সম্রাট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মির্জা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নূর-উদ্দিন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বেগ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মুহাম্মদ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খান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সেলিম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যিনি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ইতিহাসে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সম্রাট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জাহাঙ্গীর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নামে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সুপরিচিত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।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আকবরের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উত্তরসূরি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হিসেবে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তিনি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১৬০৫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থেকে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১৬২৭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খ্রিস্টাব্দ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পর্যন্ত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অত্যন্ত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দক্ষতার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সাথে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এক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বিশাল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সাম্রাজ্য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শাসন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করেন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।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তিনি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তাঁর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ন্যায়বিচার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শিল্প-সংস্কৃতির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প্রতি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অনুরাগ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এবং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আত্মজীবনী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‘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তুজুক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-ই-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জাহাঙ্গীরী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’-র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জন্য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ইতিহাসে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বিশেষভাবে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স্মরণীয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়।</a:t>
            </a:r>
          </a:p>
          <a:p>
            <a:pPr algn="just"/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সম্রাট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জাহাঙ্গীরের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জীবন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শাসনকাল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এবং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কৃতিত্বের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বিস্তারিত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বিবরণ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নিচে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তুলে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ধরা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হলো</a:t>
            </a:r>
            <a:r>
              <a:rPr lang="en-U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</a:t>
            </a:r>
          </a:p>
        </p:txBody>
      </p:sp>
      <p:sp>
        <p:nvSpPr>
          <p:cNvPr id="6" name="Oval 5"/>
          <p:cNvSpPr/>
          <p:nvPr/>
        </p:nvSpPr>
        <p:spPr>
          <a:xfrm>
            <a:off x="533400" y="152400"/>
            <a:ext cx="3200400" cy="2057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343400" y="457200"/>
            <a:ext cx="4267200" cy="1371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সম্রাট</a:t>
            </a:r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জাহাঙ্গীর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49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600" y="228600"/>
            <a:ext cx="8686800" cy="6400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que 4"/>
          <p:cNvSpPr/>
          <p:nvPr/>
        </p:nvSpPr>
        <p:spPr>
          <a:xfrm>
            <a:off x="1066800" y="685800"/>
            <a:ext cx="7010400" cy="1219200"/>
          </a:xfrm>
          <a:prstGeom prst="plaqu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১. </a:t>
            </a:r>
            <a:r>
              <a:rPr lang="en-US" sz="2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প্রারম্ভিক</a:t>
            </a:r>
            <a:r>
              <a:rPr lang="en-US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জীবন</a:t>
            </a:r>
            <a:r>
              <a:rPr lang="en-US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ও </a:t>
            </a:r>
            <a:r>
              <a:rPr lang="en-US" sz="2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সিংহাসন</a:t>
            </a:r>
            <a:r>
              <a:rPr lang="en-US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আরোহণ</a:t>
            </a:r>
            <a:endParaRPr lang="en-US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2286000"/>
            <a:ext cx="7848600" cy="3962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জন্ম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 ৩০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আগস্ট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১৫৬৯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খ্রিস্টাব্দে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ফতেহপুর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সিকরিতে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জন্ম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নেন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অনেক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মানত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ও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প্রার্থনার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তাঁর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জন্ম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হওয়ায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়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আকবর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তাঁকে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ভালোবেসে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সুফি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সাধক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শেখ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সেলিম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চিশতীর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নামানুসারে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‘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সেলিম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’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বলে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ডাকতেন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</a:t>
            </a:r>
          </a:p>
          <a:p>
            <a:pPr lvl="0" algn="just"/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সিংহাসন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আরোহণ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পিতা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আকবরের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মৃত্যুর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১৬০৫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খ্রিস্টাব্দের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২৪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অক্টোবর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তিনি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‘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নূর-উদ্দিন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মুহাম্মদ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জাহাঙ্গীর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বাদশাহ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গাজী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’ (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জাহাঙ্গীর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শব্দের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অর্থ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পৃথিবীর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বিজেতা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)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উপাধি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ধারণ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করে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আগ্রার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সিংহাসনে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বসেন</a:t>
            </a:r>
            <a:r>
              <a:rPr lang="en-US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381000" y="6075786"/>
            <a:ext cx="8458200" cy="40121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28600" y="381000"/>
            <a:ext cx="8686800" cy="6248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Sequential Access Storage 3"/>
          <p:cNvSpPr/>
          <p:nvPr/>
        </p:nvSpPr>
        <p:spPr>
          <a:xfrm>
            <a:off x="533400" y="1905000"/>
            <a:ext cx="8153400" cy="4419600"/>
          </a:xfrm>
          <a:prstGeom prst="flowChartMagneticTap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সম্রাট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জাহাঙ্গীর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ইতিহাসে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তাঁর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নিরপেক্ষ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ন্যায়বিচারের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জন্য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বিশেষভাবে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বিখ্যাত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ছিলেন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।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সিংহাসনে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বসেই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তিনি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আগ্রা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দুর্গের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শাহবুরজ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থেকে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যমুনা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নদীর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তীর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পর্যন্ত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একটি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সোনার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শিকল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ঝুলিয়ে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দেন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যাতে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প্রায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় ৬০টি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ঘণ্টা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ছিল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।</a:t>
            </a:r>
          </a:p>
          <a:p>
            <a:pPr algn="just"/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কোনো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সাধারণ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নাগরিকও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যদি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প্রশাসনের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কোনো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আমলার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দ্বারা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অন্যায়ের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শিকার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হতেন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তবে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তিনি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সরাসরি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ওই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শিকল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ধরে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টান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দিতে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পারতেন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।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ঘণ্টা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বেজে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উঠলে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সম্রাট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নিজে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সেই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ফরিয়াদ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শুনতেন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এবং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তাৎক্ষণিক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বিচার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করতেন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।</a:t>
            </a:r>
          </a:p>
        </p:txBody>
      </p:sp>
      <p:sp>
        <p:nvSpPr>
          <p:cNvPr id="5" name="Flowchart: Stored Data 4"/>
          <p:cNvSpPr/>
          <p:nvPr/>
        </p:nvSpPr>
        <p:spPr>
          <a:xfrm>
            <a:off x="457200" y="609600"/>
            <a:ext cx="8077200" cy="1066800"/>
          </a:xfrm>
          <a:prstGeom prst="flowChartOnlineStorag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২.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ন্যায়বিচারের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প্রতীক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"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ন্যায়-শৃঙ্খল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" (Chain of Justice)</a:t>
            </a: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6172199"/>
          </a:xfrm>
          <a:solidFill>
            <a:schemeClr val="accent5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33400" y="1524000"/>
            <a:ext cx="8077200" cy="472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পিতার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আমলের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বিশাল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ধরে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রাখার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পাশাপাশি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পরিধি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আরও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বিস্তৃত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 lvl="0" algn="just"/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ভূঁইয়াদের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দমন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শাসনামলের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অন্যতম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প্রধান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সাফল্য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স্বাধীন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জমিদারদের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বারো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ভূঁইয়া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দমন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১৬১০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খ্রিস্টাব্দে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নিযুক্ত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সুবাদার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ইসলাম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খান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বারো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ভূঁইয়াদের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নেতা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মুসা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খানকে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পরাজিত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সমগ্র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বাংলাকে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করদ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রাজ্যে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পরিণত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রাজমহল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থেকে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রাজধানী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ঢাকায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স্থানান্তর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সম্রাটের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নামানুসারে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নাম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রাখেন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‘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জাহাঙ্গীরনগর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’।</a:t>
            </a:r>
          </a:p>
          <a:p>
            <a:pPr lvl="0" algn="just"/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মেওয়ার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বিজয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়: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রানা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প্রতাপের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পুত্র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রানা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অমর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সিংহের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বিরুদ্ধে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সফল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অভিযান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চালিয়ে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মেওয়ারকে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অধীনে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আনেন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আকবরও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পুরোপুরি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করতে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পারেননি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lvl="0" algn="just"/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কাংড়া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দুর্গ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়: ১৬২০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খ্রিস্টাব্দে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হিমাচল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প্রদেশের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সুদৃঢ়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কাংড়া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দুর্গ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অন্যতম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সামরিক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সাফল্য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</p:txBody>
      </p:sp>
      <p:sp>
        <p:nvSpPr>
          <p:cNvPr id="4" name="Plaque 3"/>
          <p:cNvSpPr/>
          <p:nvPr/>
        </p:nvSpPr>
        <p:spPr>
          <a:xfrm>
            <a:off x="685800" y="457200"/>
            <a:ext cx="7467600" cy="8382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৩.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সামরিক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অভিযান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বিস্তার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686800" cy="6400800"/>
          </a:xfr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Bevel 3"/>
          <p:cNvSpPr/>
          <p:nvPr/>
        </p:nvSpPr>
        <p:spPr>
          <a:xfrm>
            <a:off x="381000" y="1371600"/>
            <a:ext cx="8382000" cy="5105400"/>
          </a:xfrm>
          <a:prstGeom prst="beve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১৬১১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খ্রিস্টাব্দে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মেহেরুন্নিসা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নামের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রূপবতী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বুদ্ধিমতী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নারীকে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বিয়ে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তাঁকে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‘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নূর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 (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জগতের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আলো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উপাধিতে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ভূষিত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নূর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কেবল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সম্রাটের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প্রিয়তম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স্ত্রীই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ছিলেন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বরং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ছিলেন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অত্যন্ত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চতুর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রাজনীতিবিদ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সম্রাটের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অতিরিক্ত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মদ্যপান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অসুস্থতার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সুযোগে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শাসনের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শেষ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দিনগুলোতে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নূর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কার্যত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সাম্রাজ্য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পরিচালনা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করতেন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নামে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মুদ্রা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জারি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করা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হতো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রাজকীয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ফরমানও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জারি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হতো</a:t>
            </a:r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</p:txBody>
      </p:sp>
      <p:sp>
        <p:nvSpPr>
          <p:cNvPr id="5" name="Can 4"/>
          <p:cNvSpPr/>
          <p:nvPr/>
        </p:nvSpPr>
        <p:spPr>
          <a:xfrm>
            <a:off x="1219200" y="381000"/>
            <a:ext cx="6781800" cy="83820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৪.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নূর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জাহান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প্রভাব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9274068"/>
              </p:ext>
            </p:extLst>
          </p:nvPr>
        </p:nvGraphicFramePr>
        <p:xfrm>
          <a:off x="381000" y="381000"/>
          <a:ext cx="8458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be 5"/>
          <p:cNvSpPr/>
          <p:nvPr/>
        </p:nvSpPr>
        <p:spPr>
          <a:xfrm>
            <a:off x="1447800" y="685800"/>
            <a:ext cx="6400800" cy="914400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৫. </a:t>
            </a:r>
            <a:r>
              <a:rPr lang="en-US" sz="2800" b="1" dirty="0" err="1"/>
              <a:t>শিল্প</a:t>
            </a:r>
            <a:r>
              <a:rPr lang="en-US" sz="2800" b="1" dirty="0"/>
              <a:t>, </a:t>
            </a:r>
            <a:r>
              <a:rPr lang="en-US" sz="2800" b="1" dirty="0" err="1"/>
              <a:t>সাহিত্য</a:t>
            </a:r>
            <a:r>
              <a:rPr lang="en-US" sz="2800" b="1" dirty="0"/>
              <a:t> ও </a:t>
            </a:r>
            <a:r>
              <a:rPr lang="en-US" sz="2800" b="1" dirty="0" err="1"/>
              <a:t>চিত্রকলার</a:t>
            </a:r>
            <a:r>
              <a:rPr lang="en-US" sz="2800" b="1" dirty="0"/>
              <a:t> </a:t>
            </a:r>
            <a:r>
              <a:rPr lang="en-US" sz="2800" b="1" dirty="0" err="1"/>
              <a:t>স্বর্ণযুগ</a:t>
            </a:r>
            <a:endParaRPr lang="en-US" sz="2800" dirty="0"/>
          </a:p>
        </p:txBody>
      </p:sp>
      <p:sp>
        <p:nvSpPr>
          <p:cNvPr id="8" name="Plaque 7"/>
          <p:cNvSpPr/>
          <p:nvPr/>
        </p:nvSpPr>
        <p:spPr>
          <a:xfrm>
            <a:off x="533400" y="1905000"/>
            <a:ext cx="8077200" cy="4343400"/>
          </a:xfrm>
          <a:prstGeom prst="plaqu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জাহাঙ্গীরের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শাসনামলকে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মুঘল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চিত্রকলার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স্বর্ণযুগ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বলা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়।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নিজে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একজন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উচ্চমানের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চিত্রসমালোচক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পারদর্শী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চিত্রশিল্পী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lvl="0" algn="just"/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চিত্রকলা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দরবারে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ওস্তাদ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মনসুর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আবুল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হাসানের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মতো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বিশ্বখ্যাত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চিত্রশিল্পীরা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প্রকৃতির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ওপর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(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পাখি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ফুল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প্রাণী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ছবি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আঁকাতে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পছন্দ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করতেন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গর্ব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বলতেন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কোনো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ছবি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দেখে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বলে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দিতে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পারতেন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সেটি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কোন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শিল্পীর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আঁকা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  <a:p>
            <a:pPr lvl="0" algn="just"/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সাহিত্য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অত্যন্ত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পণ্ডিত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ব্যক্তি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এবং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তুর্কি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ফার্সি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ভাষায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গভীর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দখল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ছিল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তিনি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ফার্সি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ভাষায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়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চমৎকার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আত্মজীবনী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‘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তুজুক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-ই-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জাহাঙ্গীরী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 (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জাহাঙ্গীরের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স্মৃতিকথা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রচনা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করেন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যা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তৎকালীন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ইতিহাস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তাঁর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ব্যক্তিগত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জীবনের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এক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অমূল্য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দলিল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1000"/>
            <a:ext cx="8458200" cy="6172200"/>
          </a:xfrm>
          <a:blipFill>
            <a:blip r:embed="rId2"/>
            <a:tile tx="0" ty="0" sx="100000" sy="100000" flip="none" algn="tl"/>
          </a:blipFill>
          <a:scene3d>
            <a:camera prst="orthographicFront"/>
            <a:lightRig rig="sunset" dir="t"/>
          </a:scene3d>
          <a:sp3d extrusionH="76200">
            <a:extrusionClr>
              <a:schemeClr val="tx2">
                <a:lumMod val="75000"/>
              </a:schemeClr>
            </a:extrusionClr>
          </a:sp3d>
        </p:spPr>
        <p:txBody>
          <a:bodyPr/>
          <a:lstStyle/>
          <a:p>
            <a:endParaRPr lang="en-US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609600" y="2209800"/>
            <a:ext cx="7924800" cy="4114800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জাহাঙ্গীরের</a:t>
            </a:r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আমলেই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প্রথম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ইংরেজরা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বাণিজ্য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কুঠি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স্থাপনের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উদ্দেশ্যে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মুঘল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দরবারে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আসে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 ১৬০৮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খ্রিস্টাব্দে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ইংল্যান্ডের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রাজা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প্রথম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জেমসের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দূত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হিসেবে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ক্যাপ্টেন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উইলিয়াম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হকিন্স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এবং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পরবর্তীতে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১৬১৫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খ্রিস্টাব্দে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স্যার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থমাস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রো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সম্রাটের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দরবারে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আসেন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এবং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সুরাটে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বাণিজ্য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কুঠি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স্থাপনের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রাজকীয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়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অনুমতি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লাভ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করেন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এটিই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পরবর্তীতে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ভারতে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ব্রিটিশ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শাসনের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ভিত্তিপ্রস্তর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স্থাপন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করেছিল</a:t>
            </a:r>
            <a:r>
              <a:rPr lang="en-US" sz="2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।</a:t>
            </a:r>
          </a:p>
        </p:txBody>
      </p:sp>
      <p:sp>
        <p:nvSpPr>
          <p:cNvPr id="7" name="Snip Same Side Corner Rectangle 6"/>
          <p:cNvSpPr/>
          <p:nvPr/>
        </p:nvSpPr>
        <p:spPr>
          <a:xfrm>
            <a:off x="1295400" y="533400"/>
            <a:ext cx="6553200" cy="1371600"/>
          </a:xfrm>
          <a:prstGeom prst="snip2Same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৬. </a:t>
            </a:r>
            <a:r>
              <a:rPr 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ইউরোপীয়দের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আগমন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458200" cy="62484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Snip Single Corner Rectangle 1"/>
          <p:cNvSpPr/>
          <p:nvPr/>
        </p:nvSpPr>
        <p:spPr>
          <a:xfrm>
            <a:off x="609600" y="2438400"/>
            <a:ext cx="7848600" cy="3886200"/>
          </a:xfrm>
          <a:prstGeom prst="snip1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১৬২৭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খ্রিস্টাব্দের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২৮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অক্টোবর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কাশ্মীর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থেকে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লাহোর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ফেরার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পথে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রাজৌরিতে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এই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মহান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সম্রাট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মৃত্যুবরণ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করেন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লাহোরের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শাহদারা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বাগে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রবি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নদীর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তীরে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তাঁকে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সমাহিত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করা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হয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়,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যা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আজ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‘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জাহাঙ্গীরের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সমাধি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’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নামে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পরিচিত</a:t>
            </a:r>
            <a:r>
              <a:rPr lang="en-US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</a:t>
            </a:r>
          </a:p>
        </p:txBody>
      </p:sp>
      <p:sp>
        <p:nvSpPr>
          <p:cNvPr id="4" name="Snip Diagonal Corner Rectangle 3"/>
          <p:cNvSpPr/>
          <p:nvPr/>
        </p:nvSpPr>
        <p:spPr>
          <a:xfrm>
            <a:off x="1600200" y="457200"/>
            <a:ext cx="5791200" cy="1600200"/>
          </a:xfrm>
          <a:prstGeom prst="snip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৭.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জীবনাবসান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81000" y="152400"/>
            <a:ext cx="8534400" cy="6477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que 4"/>
          <p:cNvSpPr/>
          <p:nvPr/>
        </p:nvSpPr>
        <p:spPr>
          <a:xfrm>
            <a:off x="990600" y="609600"/>
            <a:ext cx="7315200" cy="1066800"/>
          </a:xfrm>
          <a:prstGeom prst="plaqu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rmala UI" pitchFamily="34" charset="0"/>
                <a:ea typeface="Times New Roman" pitchFamily="18" charset="0"/>
                <a:cs typeface="Nirmala UI" pitchFamily="34" charset="0"/>
              </a:rPr>
              <a:t>একনজরে</a:t>
            </a:r>
            <a:r>
              <a:rPr lang="en-US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rmala UI" pitchFamily="34" charset="0"/>
                <a:ea typeface="Times New Roman" pitchFamily="18" charset="0"/>
                <a:cs typeface="Nirmala UI" pitchFamily="34" charset="0"/>
              </a:rPr>
              <a:t>সম্রাট</a:t>
            </a:r>
            <a:r>
              <a:rPr lang="en-US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rmala UI" pitchFamily="34" charset="0"/>
                <a:ea typeface="Times New Roman" pitchFamily="18" charset="0"/>
                <a:cs typeface="Nirmala UI" pitchFamily="34" charset="0"/>
              </a:rPr>
              <a:t>জাহাঙ্গীর</a:t>
            </a:r>
            <a:endParaRPr lang="en-US" sz="4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364872"/>
              </p:ext>
            </p:extLst>
          </p:nvPr>
        </p:nvGraphicFramePr>
        <p:xfrm>
          <a:off x="685800" y="1904998"/>
          <a:ext cx="7924800" cy="4419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00"/>
                <a:gridCol w="5486400"/>
              </a:tblGrid>
              <a:tr h="638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বৈশিষ্ট্য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বিবরণ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638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পূর্ণ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নাম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002060"/>
                          </a:solidFill>
                          <a:effectLst/>
                        </a:rPr>
                        <a:t>নূর-উদ্দিন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effectLst/>
                        </a:rPr>
                        <a:t>বেগ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effectLst/>
                        </a:rPr>
                        <a:t>মুহাম্মদ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effectLst/>
                        </a:rPr>
                        <a:t>খান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effectLst/>
                        </a:rPr>
                        <a:t>সেলিম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638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শাসনকাল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১৬০৫ – ১৬২৭ </a:t>
                      </a:r>
                      <a:r>
                        <a:rPr lang="en-US" sz="2000" dirty="0" err="1">
                          <a:effectLst/>
                        </a:rPr>
                        <a:t>খ্রিস্টাব্দ</a:t>
                      </a:r>
                      <a:r>
                        <a:rPr lang="en-US" sz="2000" dirty="0">
                          <a:effectLst/>
                        </a:rPr>
                        <a:t> (২২ </a:t>
                      </a:r>
                      <a:r>
                        <a:rPr lang="en-US" sz="2000" dirty="0" err="1">
                          <a:effectLst/>
                        </a:rPr>
                        <a:t>বছর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7"/>
                      <a:tile tx="0" ty="0" sx="100000" sy="100000" flip="none" algn="tl"/>
                    </a:blipFill>
                  </a:tcPr>
                </a:tc>
              </a:tr>
              <a:tr h="1224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প্রধান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অবদান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ন্যায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়-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শৃঙ্খল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প্রবর্তন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চিত্রকলার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বিকাশ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বাংলায়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মুঘল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শাসন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C00000"/>
                          </a:solidFill>
                          <a:effectLst/>
                        </a:rPr>
                        <a:t>সুসংহতকরণ</a:t>
                      </a:r>
                      <a:endParaRPr lang="en-US" sz="18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  <a:tr h="638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আত্মজীবনী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তুজুক</a:t>
                      </a:r>
                      <a:r>
                        <a:rPr lang="en-US" sz="2000" dirty="0">
                          <a:effectLst/>
                        </a:rPr>
                        <a:t>-ই-</a:t>
                      </a:r>
                      <a:r>
                        <a:rPr lang="en-US" sz="2000" dirty="0" err="1">
                          <a:effectLst/>
                        </a:rPr>
                        <a:t>জাহাঙ্গীরী</a:t>
                      </a:r>
                      <a:r>
                        <a:rPr lang="en-US" sz="2000" dirty="0">
                          <a:effectLst/>
                        </a:rPr>
                        <a:t> (</a:t>
                      </a:r>
                      <a:r>
                        <a:rPr lang="en-US" sz="2000" dirty="0" err="1">
                          <a:effectLst/>
                        </a:rPr>
                        <a:t>ফার্সি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ভাষা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10"/>
                      <a:tile tx="0" ty="0" sx="100000" sy="100000" flip="none" algn="tl"/>
                    </a:blipFill>
                  </a:tcPr>
                </a:tc>
              </a:tr>
              <a:tr h="638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সমাধিস্থল</a:t>
                      </a:r>
                      <a:endParaRPr lang="en-US" sz="1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11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শাহদারা</a:t>
                      </a:r>
                      <a:r>
                        <a:rPr lang="en-US" sz="2000" dirty="0">
                          <a:effectLst/>
                        </a:rPr>
                        <a:t> </a:t>
                      </a:r>
                      <a:r>
                        <a:rPr lang="en-US" sz="2000" dirty="0" err="1">
                          <a:effectLst/>
                        </a:rPr>
                        <a:t>বাগ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লাহোর</a:t>
                      </a:r>
                      <a:r>
                        <a:rPr lang="en-US" sz="2000" dirty="0">
                          <a:effectLst/>
                        </a:rPr>
                        <a:t>, </a:t>
                      </a:r>
                      <a:r>
                        <a:rPr lang="en-US" sz="2000" dirty="0" err="1">
                          <a:effectLst/>
                        </a:rPr>
                        <a:t>পাকিস্তান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blipFill>
                      <a:blip r:embed="rId1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52400"/>
            <a:ext cx="8534400" cy="65532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685800" y="685800"/>
            <a:ext cx="7772400" cy="5257800"/>
          </a:xfrm>
          <a:prstGeom prst="ca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সম্রাট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জাহাঙ্গীর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হয়তো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তাঁর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পিতা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আকবরের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মতো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মহান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দিগ্বিজয়ী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ছিলেন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না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কিন্তু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তিনি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মুঘল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সাম্রাজ্যের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রাজনৈতিক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স্থিতিশীলতা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রক্ষা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অনন্য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বিচারব্যবস্থা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এবং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শিল্প-সংস্কৃতির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পৃষ্ঠপোষকতার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মাধ্যমে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ইতিহাসে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নিজের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নাম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চিরস্মরণীয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়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করে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রেখে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গেছেন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be 2"/>
          <p:cNvSpPr/>
          <p:nvPr/>
        </p:nvSpPr>
        <p:spPr>
          <a:xfrm>
            <a:off x="990600" y="1219200"/>
            <a:ext cx="7010400" cy="3886200"/>
          </a:xfrm>
          <a:prstGeom prst="cube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ধন্যবাদ</a:t>
            </a:r>
            <a:endParaRPr lang="en-US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3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771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14</cp:revision>
  <dcterms:created xsi:type="dcterms:W3CDTF">2026-07-03T11:58:28Z</dcterms:created>
  <dcterms:modified xsi:type="dcterms:W3CDTF">2026-07-05T14:20:39Z</dcterms:modified>
</cp:coreProperties>
</file>