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9" r:id="rId2"/>
    <p:sldId id="256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6" y="-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964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9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15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7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71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523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80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579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98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84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0327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11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7108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5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70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66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9D924-E102-4641-BE27-4BCCE6302F8C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D7F4424-657D-4181-BB70-C075B5AC9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2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96" y="1867505"/>
            <a:ext cx="7766936" cy="2878665"/>
          </a:xfrm>
        </p:spPr>
        <p:txBody>
          <a:bodyPr/>
          <a:lstStyle/>
          <a:p>
            <a:pPr algn="ctr"/>
            <a:r>
              <a:rPr lang="en-US" sz="13800" dirty="0" err="1" smtClean="0">
                <a:latin typeface="Abu Sayed" pitchFamily="2" charset="0"/>
                <a:cs typeface="Abu Sayed" pitchFamily="2" charset="0"/>
              </a:rPr>
              <a:t>স্বাগতম</a:t>
            </a:r>
            <a:r>
              <a:rPr lang="en-US" sz="13800" dirty="0" smtClean="0">
                <a:latin typeface="Abu Sayed" pitchFamily="2" charset="0"/>
                <a:cs typeface="Abu Sayed" pitchFamily="2" charset="0"/>
              </a:rPr>
              <a:t> </a:t>
            </a:r>
            <a:endParaRPr lang="en-US" sz="13800" dirty="0">
              <a:latin typeface="Abu Sayed" pitchFamily="2" charset="0"/>
              <a:cs typeface="Abu Say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105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052945" y="106419"/>
            <a:ext cx="10935587" cy="6720754"/>
            <a:chOff x="1052945" y="106419"/>
            <a:chExt cx="10935587" cy="6720754"/>
          </a:xfrm>
        </p:grpSpPr>
        <p:grpSp>
          <p:nvGrpSpPr>
            <p:cNvPr id="9" name="Group 8"/>
            <p:cNvGrpSpPr/>
            <p:nvPr/>
          </p:nvGrpSpPr>
          <p:grpSpPr>
            <a:xfrm>
              <a:off x="1052945" y="106419"/>
              <a:ext cx="10935587" cy="6720754"/>
              <a:chOff x="1052945" y="106419"/>
              <a:chExt cx="10935587" cy="6720754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1052945" y="106419"/>
                <a:ext cx="10935587" cy="6720754"/>
                <a:chOff x="1052945" y="106419"/>
                <a:chExt cx="10935587" cy="6720754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3131127" y="2784764"/>
                  <a:ext cx="1847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1052945" y="1025236"/>
                  <a:ext cx="1847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xmlns="" id="{4ECB27D4-B94A-4128-A16D-174B27D2E1B5}"/>
                    </a:ext>
                  </a:extLst>
                </p:cNvPr>
                <p:cNvSpPr txBox="1"/>
                <p:nvPr/>
              </p:nvSpPr>
              <p:spPr>
                <a:xfrm>
                  <a:off x="4859384" y="106419"/>
                  <a:ext cx="3424366" cy="692493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lIns="76197" tIns="38098" rIns="76197" bIns="38098" rtlCol="0">
                  <a:spAutoFit/>
                </a:bodyPr>
                <a:lstStyle/>
                <a:p>
                  <a:pPr algn="ctr"/>
                  <a:r>
                    <a:rPr lang="en-US" sz="4000" dirty="0" err="1">
                      <a:ln w="0">
                        <a:solidFill>
                          <a:schemeClr val="tx1"/>
                        </a:solidFill>
                      </a:ln>
                      <a:solidFill>
                        <a:srgbClr val="00206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NikoshBAN" panose="02000000000000000000" pitchFamily="2" charset="0"/>
                      <a:cs typeface="NikoshBAN" panose="02000000000000000000" pitchFamily="2" charset="0"/>
                    </a:rPr>
                    <a:t>পরিচিতি</a:t>
                  </a:r>
                  <a:endParaRPr lang="en-US" sz="4000" dirty="0">
                    <a:ln w="0">
                      <a:solidFill>
                        <a:schemeClr val="tx1"/>
                      </a:solidFill>
                    </a:ln>
                    <a:solidFill>
                      <a:srgbClr val="00206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1" name="Rounded Rectangle 10"/>
                <p:cNvSpPr/>
                <p:nvPr/>
              </p:nvSpPr>
              <p:spPr>
                <a:xfrm>
                  <a:off x="1237674" y="702981"/>
                  <a:ext cx="3681529" cy="765986"/>
                </a:xfrm>
                <a:prstGeom prst="roundRect">
                  <a:avLst/>
                </a:prstGeom>
                <a:blipFill>
                  <a:blip r:embed="rId2"/>
                  <a:tile tx="0" ty="0" sx="100000" sy="100000" flip="none" algn="tl"/>
                </a:blip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n-IN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  <a:p>
                  <a:pPr algn="ctr"/>
                  <a:r>
                    <a:rPr lang="bn-IN" sz="4400" b="1" u="sng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Nikosh" pitchFamily="2" charset="0"/>
                      <a:cs typeface="Nikosh" pitchFamily="2" charset="0"/>
                    </a:rPr>
                    <a:t>শিক্ষক পরিচিতি </a:t>
                  </a:r>
                  <a:endParaRPr lang="en-US" sz="2400" b="1" u="sng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" pitchFamily="2" charset="0"/>
                    <a:cs typeface="Nikosh" pitchFamily="2" charset="0"/>
                  </a:endParaRPr>
                </a:p>
                <a:p>
                  <a:pPr algn="ctr"/>
                  <a:r>
                    <a:rPr lang="en-US" sz="4400" b="1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endParaRPr lang="en-US" sz="4400" b="1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2" name="Rounded Rectangle 11"/>
                <p:cNvSpPr/>
                <p:nvPr/>
              </p:nvSpPr>
              <p:spPr>
                <a:xfrm>
                  <a:off x="6815282" y="4471046"/>
                  <a:ext cx="5173250" cy="2356127"/>
                </a:xfrm>
                <a:prstGeom prst="roundRect">
                  <a:avLst/>
                </a:prstGeom>
                <a:solidFill>
                  <a:srgbClr val="99CCFF"/>
                </a:solidFill>
                <a:ln w="76200">
                  <a:noFill/>
                </a:ln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bn-IN" sz="36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বিষয়: তথ্য ও যোগাযোগ প্রযুক্তি</a:t>
                  </a:r>
                </a:p>
                <a:p>
                  <a:pPr algn="ctr"/>
                  <a:r>
                    <a:rPr lang="bn-IN" sz="36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শ্রেণি: দশম</a:t>
                  </a:r>
                </a:p>
                <a:p>
                  <a:pPr algn="ctr"/>
                  <a:r>
                    <a:rPr lang="bn-IN" sz="36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শিরোনাম: ই-সার্ভিস ও বাংলাদেশ</a:t>
                  </a:r>
                </a:p>
                <a:p>
                  <a:pPr algn="ctr"/>
                  <a:r>
                    <a:rPr lang="bn-IN" sz="36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সময়: ৫০ মিনিট</a:t>
                  </a:r>
                  <a:endParaRPr lang="en-US" sz="4400" b="1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051526" y="1436242"/>
                  <a:ext cx="2700762" cy="2921807"/>
                </a:xfrm>
                <a:prstGeom prst="rect">
                  <a:avLst/>
                </a:prstGeom>
                <a:ln>
                  <a:noFill/>
                </a:ln>
                <a:effectLst>
                  <a:outerShdw blurRad="107950" dist="12700" dir="5400000" algn="ctr">
                    <a:srgbClr val="000000"/>
                  </a:outerShdw>
                </a:effectLst>
                <a:scene3d>
                  <a:camera prst="orthographicFront">
                    <a:rot lat="0" lon="0" rev="0"/>
                  </a:camera>
                  <a:lightRig rig="soft" dir="t">
                    <a:rot lat="0" lon="0" rev="0"/>
                  </a:lightRig>
                </a:scene3d>
                <a:sp3d contourW="44450" prstMaterial="matte">
                  <a:bevelT w="63500" h="63500" prst="artDeco"/>
                  <a:contourClr>
                    <a:srgbClr val="FFFFFF"/>
                  </a:contourClr>
                </a:sp3d>
              </p:spPr>
            </p:pic>
          </p:grpSp>
          <p:sp>
            <p:nvSpPr>
              <p:cNvPr id="13" name="Rectangle 12"/>
              <p:cNvSpPr/>
              <p:nvPr/>
            </p:nvSpPr>
            <p:spPr>
              <a:xfrm>
                <a:off x="1052945" y="3919503"/>
                <a:ext cx="3780342" cy="224313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001">
                <a:schemeClr val="dk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000" b="1" dirty="0" err="1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মোঃ</a:t>
                </a:r>
                <a:r>
                  <a:rPr lang="en-US" sz="4000" b="1" dirty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গাসুসুল</a:t>
                </a:r>
                <a:r>
                  <a:rPr lang="en-US" sz="4000" b="1" dirty="0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হক</a:t>
                </a:r>
                <a:r>
                  <a:rPr lang="en-US" sz="4000" b="1" dirty="0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r>
                  <a:rPr lang="en-US" sz="2400" b="1" dirty="0" err="1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সিনিয়র</a:t>
                </a:r>
                <a:r>
                  <a:rPr lang="en-US" sz="2400" b="1" dirty="0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400" b="1" dirty="0" err="1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শিক্ষক</a:t>
                </a:r>
                <a:r>
                  <a:rPr lang="en-US" sz="2400" b="1" dirty="0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400" b="1" dirty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(</a:t>
                </a:r>
                <a:r>
                  <a:rPr lang="en-US" sz="2400" b="1" dirty="0" err="1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আইসিটি</a:t>
                </a:r>
                <a:r>
                  <a:rPr lang="en-US" sz="2400" b="1" dirty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)</a:t>
                </a:r>
                <a:br>
                  <a:rPr lang="en-US" sz="2400" b="1" dirty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</a:br>
                <a:r>
                  <a:rPr lang="en-US" sz="2400" b="1" dirty="0" err="1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কালিকাপুর</a:t>
                </a:r>
                <a:r>
                  <a:rPr lang="en-US" sz="2400" b="1" dirty="0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2400" b="1" dirty="0" err="1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চৌকুনী</a:t>
                </a:r>
                <a:r>
                  <a:rPr lang="en-US" sz="2400" b="1" dirty="0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400" b="1" dirty="0" err="1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বহুমুখী</a:t>
                </a:r>
                <a:r>
                  <a:rPr lang="en-US" sz="2400" b="1" dirty="0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400" b="1" dirty="0" err="1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মাধ্যমিক</a:t>
                </a:r>
                <a:r>
                  <a:rPr lang="en-US" sz="2400" b="1" dirty="0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400" b="1" dirty="0" err="1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বিদ্যালয়য়</a:t>
                </a:r>
                <a:r>
                  <a:rPr lang="en-US" sz="2400" b="1" dirty="0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2400" b="1" dirty="0" err="1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কয়রা</a:t>
                </a:r>
                <a:r>
                  <a:rPr lang="en-US" sz="2400" b="1" dirty="0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2400" b="1" dirty="0" err="1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খুলনা</a:t>
                </a:r>
                <a:r>
                  <a:rPr lang="en-US" sz="2400" b="1" dirty="0" smtClean="0">
                    <a:solidFill>
                      <a:schemeClr val="tx2">
                        <a:lumMod val="7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। </a:t>
                </a:r>
                <a:endParaRPr lang="en-US" sz="21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8184404" y="686682"/>
              <a:ext cx="24350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4000" b="1" u="sng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 </a:t>
              </a:r>
              <a:r>
                <a:rPr lang="bn-IN" sz="4000" b="1" u="sng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</a:t>
              </a:r>
              <a:endParaRPr lang="en-US" u="sng" dirty="0"/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78" y="1374342"/>
            <a:ext cx="1942876" cy="245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426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19" y="1306286"/>
            <a:ext cx="5588409" cy="35748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344" y="1291772"/>
            <a:ext cx="5846724" cy="35893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39606" y="148136"/>
            <a:ext cx="2109834" cy="766263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US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33600" y="5527964"/>
            <a:ext cx="2220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897091" y="5527964"/>
            <a:ext cx="2694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US" dirty="0" smtClean="0"/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টিকিট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কাটা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Up Arrow 6"/>
          <p:cNvSpPr/>
          <p:nvPr/>
        </p:nvSpPr>
        <p:spPr>
          <a:xfrm>
            <a:off x="4839606" y="5060515"/>
            <a:ext cx="396273" cy="8893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/>
          <p:cNvSpPr/>
          <p:nvPr/>
        </p:nvSpPr>
        <p:spPr>
          <a:xfrm>
            <a:off x="7108905" y="5042839"/>
            <a:ext cx="396273" cy="8893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74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94" y="1233714"/>
            <a:ext cx="5293420" cy="35572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008" y="1248229"/>
            <a:ext cx="5911403" cy="36328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5403273"/>
            <a:ext cx="1771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টেলিমেডিসিন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33309" y="5223164"/>
            <a:ext cx="2848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 লাইনে জমির সেবা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Up Arrow 5"/>
          <p:cNvSpPr/>
          <p:nvPr/>
        </p:nvSpPr>
        <p:spPr>
          <a:xfrm>
            <a:off x="2054268" y="4997885"/>
            <a:ext cx="400833" cy="4053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/>
          <p:cNvSpPr/>
          <p:nvPr/>
        </p:nvSpPr>
        <p:spPr>
          <a:xfrm>
            <a:off x="7756904" y="4935563"/>
            <a:ext cx="400833" cy="4053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6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740" y="356866"/>
            <a:ext cx="9687060" cy="57433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03273" y="6373091"/>
            <a:ext cx="2484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 তথ্য বাতায়ন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285740" y="1678487"/>
            <a:ext cx="8843376" cy="442168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403273" y="1478071"/>
            <a:ext cx="509012" cy="37578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23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2 5.55042E-7 C 0.20282 5.55042E-7 0.36499 0.145 0.36499 0.32424 C 0.36499 0.50277 0.20282 0.64801 0.00352 0.64801 C -0.1963 0.64801 -0.35756 0.50277 -0.35756 0.32424 C -0.35756 0.145 -0.1963 5.55042E-7 0.00352 5.55042E-7 Z " pathEditMode="relative" rAng="0" ptsTypes="fffff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324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05197" y="663361"/>
            <a:ext cx="7680817" cy="7747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as-IN" sz="4000" b="1" dirty="0">
                <a:solidFill>
                  <a:srgbClr val="C00000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আজকের পাঠ শিরোনাম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5BFCDBCE-4DC5-4621-A53A-DE4918DAA488}"/>
              </a:ext>
            </a:extLst>
          </p:cNvPr>
          <p:cNvGrpSpPr/>
          <p:nvPr/>
        </p:nvGrpSpPr>
        <p:grpSpPr>
          <a:xfrm>
            <a:off x="2098964" y="1647016"/>
            <a:ext cx="7297486" cy="1262574"/>
            <a:chOff x="1633304" y="686740"/>
            <a:chExt cx="5028773" cy="191486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839587B8-1B0B-47C9-82E7-BE6EC53BC1FF}"/>
                </a:ext>
              </a:extLst>
            </p:cNvPr>
            <p:cNvSpPr/>
            <p:nvPr/>
          </p:nvSpPr>
          <p:spPr>
            <a:xfrm>
              <a:off x="1633304" y="686740"/>
              <a:ext cx="4876800" cy="19148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4B4A683F-3DD6-4EBF-97B1-F4894881978F}"/>
                </a:ext>
              </a:extLst>
            </p:cNvPr>
            <p:cNvSpPr/>
            <p:nvPr/>
          </p:nvSpPr>
          <p:spPr>
            <a:xfrm>
              <a:off x="1633304" y="1014014"/>
              <a:ext cx="5028773" cy="126031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u="heavy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ই-</a:t>
              </a:r>
              <a:r>
                <a:rPr lang="en-US" sz="4800" b="1" u="heavy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সার্ভিস</a:t>
              </a:r>
              <a:r>
                <a:rPr lang="en-US" sz="4800" b="1" u="heavy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4800" b="1" u="heavy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বাংলাদেশ</a:t>
              </a:r>
              <a:endParaRPr lang="en-US" sz="4800" b="1" u="heavy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278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8659" y="775610"/>
            <a:ext cx="3962827" cy="646331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88659" y="775610"/>
            <a:ext cx="3962827" cy="646331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6758" y="2822578"/>
            <a:ext cx="7848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2. 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সার্ভিস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পাররে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743" y="3343024"/>
            <a:ext cx="1194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3.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2800" b="1" dirty="0" smtClean="0">
                <a:latin typeface="NikoshBAN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সার্ভিস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/>
                <a:cs typeface="NikoshBAN" panose="02000000000000000000" pitchFamily="2" charset="0"/>
              </a:rPr>
              <a:t>কত</a:t>
            </a:r>
            <a:r>
              <a:rPr lang="en-US" sz="2800" b="1" dirty="0" smtClean="0">
                <a:latin typeface="NikoshBAN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/>
                <a:cs typeface="NikoshBAN" panose="02000000000000000000" pitchFamily="2" charset="0"/>
              </a:rPr>
              <a:t>ধরনের</a:t>
            </a:r>
            <a:r>
              <a:rPr lang="en-US" sz="2800" b="1" dirty="0" smtClean="0">
                <a:latin typeface="NikoshBAN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/>
                <a:cs typeface="NikoshBAN" panose="02000000000000000000" pitchFamily="2" charset="0"/>
              </a:rPr>
              <a:t>হতে</a:t>
            </a:r>
            <a:r>
              <a:rPr lang="en-US" sz="2800" b="1" dirty="0" smtClean="0">
                <a:latin typeface="NikoshBAN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/>
                <a:cs typeface="NikoshBAN" panose="02000000000000000000" pitchFamily="2" charset="0"/>
              </a:rPr>
              <a:t>পারে</a:t>
            </a:r>
            <a:r>
              <a:rPr lang="en-US" sz="2800" b="1" dirty="0" smtClean="0">
                <a:latin typeface="NikoshBAN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/>
                <a:cs typeface="NikoshBAN" panose="02000000000000000000" pitchFamily="2" charset="0"/>
              </a:rPr>
              <a:t>তার</a:t>
            </a:r>
            <a:r>
              <a:rPr lang="en-US" sz="2800" b="1" dirty="0" smtClean="0">
                <a:latin typeface="NikoshBAN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/>
                <a:cs typeface="NikoshBAN" panose="02000000000000000000" pitchFamily="2" charset="0"/>
              </a:rPr>
              <a:t>বিস্তারিত</a:t>
            </a:r>
            <a:r>
              <a:rPr lang="en-US" sz="2800" b="1" dirty="0" smtClean="0">
                <a:latin typeface="NikoshBAN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/>
                <a:cs typeface="NikoshBAN" panose="02000000000000000000" pitchFamily="2" charset="0"/>
              </a:rPr>
              <a:t>ব্যাখ্যা</a:t>
            </a:r>
            <a:r>
              <a:rPr lang="en-US" sz="2800" b="1" dirty="0" smtClean="0">
                <a:latin typeface="NikoshBAN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/>
                <a:cs typeface="NikoshBAN" panose="02000000000000000000" pitchFamily="2" charset="0"/>
              </a:rPr>
              <a:t>করতে</a:t>
            </a:r>
            <a:r>
              <a:rPr lang="en-US" sz="2800" b="1" dirty="0" smtClean="0">
                <a:latin typeface="NikoshBAN"/>
                <a:cs typeface="NikoshBAN" panose="02000000000000000000" pitchFamily="2" charset="0"/>
              </a:rPr>
              <a:t> 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bn-IN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743" y="3934726"/>
            <a:ext cx="11006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4.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সার্ভিস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সুবিধাগুলো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6379" y="1752033"/>
            <a:ext cx="3069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2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28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6744" y="2230876"/>
            <a:ext cx="8799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1.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ই-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সার্ভিসের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10053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infotechgoa.com/images/proj/POSTER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73" y="246743"/>
            <a:ext cx="10483401" cy="439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2172" y="4688114"/>
            <a:ext cx="106825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2400" b="1" dirty="0" smtClean="0">
                <a:solidFill>
                  <a:srgbClr val="0000FF"/>
                </a:solidFill>
                <a:latin typeface="NikoshBAN" panose="02000000000000000000" pitchFamily="2" charset="0"/>
                <a:ea typeface="SolaimanLipi" pitchFamily="65" charset="0"/>
                <a:cs typeface="NikoshBAN" panose="02000000000000000000" pitchFamily="2" charset="0"/>
              </a:rPr>
              <a:t>ইন্টারনেটের বিকাশের আগে সরকারি বিভিন্ন</a:t>
            </a:r>
            <a:r>
              <a:rPr lang="en-GB" sz="2400" b="1" dirty="0" smtClean="0">
                <a:solidFill>
                  <a:srgbClr val="0000FF"/>
                </a:solidFill>
                <a:latin typeface="NikoshBAN" panose="02000000000000000000" pitchFamily="2" charset="0"/>
                <a:ea typeface="SolaimanLipi" pitchFamily="65" charset="0"/>
                <a:cs typeface="NikoshBAN" panose="02000000000000000000" pitchFamily="2" charset="0"/>
              </a:rPr>
              <a:t> </a:t>
            </a:r>
            <a:r>
              <a:rPr lang="as-IN" sz="2400" b="1" dirty="0" smtClean="0">
                <a:solidFill>
                  <a:srgbClr val="0000FF"/>
                </a:solidFill>
                <a:latin typeface="NikoshBAN" panose="02000000000000000000" pitchFamily="2" charset="0"/>
                <a:ea typeface="SolaimanLipi" pitchFamily="65" charset="0"/>
                <a:cs typeface="NikoshBAN" panose="02000000000000000000" pitchFamily="2" charset="0"/>
              </a:rPr>
              <a:t>তথ্য যেমন: নিয়োগ বিজ্ঞপ্তি, দরপত্র প্রকাশ, বিভিন্ন প্রকার আদেশ ইত্যাদি সংশ্লিষ্ট দপ্তরের নোটিশ বোর্ড এবং কখনো কখনো বিভিন্ন সংবাদপত্রে প্রকাশিত হতো।</a:t>
            </a:r>
            <a:r>
              <a:rPr lang="en-GB" sz="2400" b="1" dirty="0" smtClean="0">
                <a:solidFill>
                  <a:srgbClr val="0000FF"/>
                </a:solidFill>
                <a:latin typeface="NikoshBAN" panose="02000000000000000000" pitchFamily="2" charset="0"/>
                <a:ea typeface="SolaimanLipi" pitchFamily="65" charset="0"/>
                <a:cs typeface="NikoshBAN" panose="02000000000000000000" pitchFamily="2" charset="0"/>
              </a:rPr>
              <a:t> </a:t>
            </a:r>
            <a:r>
              <a:rPr lang="as-IN" sz="2400" b="1" dirty="0" smtClean="0">
                <a:solidFill>
                  <a:srgbClr val="0000FF"/>
                </a:solidFill>
                <a:latin typeface="NikoshBAN" panose="02000000000000000000" pitchFamily="2" charset="0"/>
                <a:ea typeface="SolaimanLipi" pitchFamily="65" charset="0"/>
                <a:cs typeface="NikoshBAN" panose="02000000000000000000" pitchFamily="2" charset="0"/>
              </a:rPr>
              <a:t>তবে</a:t>
            </a:r>
            <a:r>
              <a:rPr lang="en-GB" sz="2400" b="1" dirty="0" smtClean="0">
                <a:solidFill>
                  <a:srgbClr val="0000FF"/>
                </a:solidFill>
                <a:latin typeface="NikoshBAN" panose="02000000000000000000" pitchFamily="2" charset="0"/>
                <a:ea typeface="SolaimanLipi" pitchFamily="65" charset="0"/>
                <a:cs typeface="NikoshBAN" panose="02000000000000000000" pitchFamily="2" charset="0"/>
              </a:rPr>
              <a:t> </a:t>
            </a:r>
            <a:r>
              <a:rPr lang="as-IN" sz="2400" b="1" dirty="0" smtClean="0">
                <a:solidFill>
                  <a:srgbClr val="0000FF"/>
                </a:solidFill>
                <a:latin typeface="NikoshBAN" panose="02000000000000000000" pitchFamily="2" charset="0"/>
                <a:ea typeface="SolaimanLipi" pitchFamily="65" charset="0"/>
                <a:cs typeface="NikoshBAN" panose="02000000000000000000" pitchFamily="2" charset="0"/>
              </a:rPr>
              <a:t>বর্তমানে ওয়েব সাইট বা পোর্টালের মাধ্যমে এই সকল তথ্যাদি সরাসরি জনগণের কাছে পৌছে দেওয়া যায়।</a:t>
            </a:r>
            <a:r>
              <a:rPr lang="en-GB" sz="2400" b="1" dirty="0" smtClean="0">
                <a:solidFill>
                  <a:srgbClr val="0000FF"/>
                </a:solidFill>
                <a:latin typeface="NikoshBAN" panose="02000000000000000000" pitchFamily="2" charset="0"/>
                <a:ea typeface="SolaimanLipi" pitchFamily="65" charset="0"/>
                <a:cs typeface="NikoshBAN" panose="02000000000000000000" pitchFamily="2" charset="0"/>
              </a:rPr>
              <a:t> </a:t>
            </a:r>
            <a:endParaRPr lang="en-US" sz="2400" b="1" dirty="0" smtClean="0">
              <a:solidFill>
                <a:srgbClr val="0000FF"/>
              </a:solidFill>
              <a:latin typeface="NikoshBAN" panose="02000000000000000000" pitchFamily="2" charset="0"/>
              <a:ea typeface="SolaimanLipi" pitchFamily="65" charset="0"/>
              <a:cs typeface="NikoshBAN" panose="02000000000000000000" pitchFamily="2" charset="0"/>
            </a:endParaRPr>
          </a:p>
          <a:p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-26430" y="4644981"/>
            <a:ext cx="699403" cy="44058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5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3735" y="5777490"/>
            <a:ext cx="5203065" cy="58477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টিকিট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কাটা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53" y="167425"/>
            <a:ext cx="10161431" cy="5306095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>
            <a:off x="3667745" y="2954069"/>
            <a:ext cx="2417523" cy="878895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82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2299" y="5708217"/>
            <a:ext cx="5525036" cy="58477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পরিশোধ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00" y="323781"/>
            <a:ext cx="10689267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8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9202" y="5540792"/>
            <a:ext cx="4610636" cy="58477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ভর্তি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88" y="321971"/>
            <a:ext cx="5125791" cy="51773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40199" y="5552008"/>
            <a:ext cx="3501538" cy="58477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রেজাল্ট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310" y="309093"/>
            <a:ext cx="6297770" cy="5215944"/>
          </a:xfrm>
          <a:prstGeom prst="rect">
            <a:avLst/>
          </a:prstGeom>
        </p:spPr>
      </p:pic>
      <p:sp>
        <p:nvSpPr>
          <p:cNvPr id="6" name="Left-Right Arrow 5"/>
          <p:cNvSpPr/>
          <p:nvPr/>
        </p:nvSpPr>
        <p:spPr>
          <a:xfrm>
            <a:off x="4960307" y="2910624"/>
            <a:ext cx="1377863" cy="496455"/>
          </a:xfrm>
          <a:prstGeom prst="leftRightArrow">
            <a:avLst/>
          </a:prstGeom>
          <a:solidFill>
            <a:srgbClr val="0070C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94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3954" y="6004434"/>
            <a:ext cx="5447763" cy="58477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জমি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সংকান্ত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39" y="163528"/>
            <a:ext cx="11320530" cy="57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4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ownloads\bank picture\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952" y="3132834"/>
            <a:ext cx="5628069" cy="270456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478073" y="58056"/>
            <a:ext cx="5626669" cy="2962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55767" y="90150"/>
            <a:ext cx="5858667" cy="2781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28600" y="3036400"/>
            <a:ext cx="5824470" cy="285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27279" y="5966351"/>
            <a:ext cx="10225825" cy="584775"/>
          </a:xfrm>
          <a:prstGeom prst="rect">
            <a:avLst/>
          </a:prstGeom>
          <a:solidFill>
            <a:srgbClr val="00B050"/>
          </a:solidFill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(ইলেক্ট্রনিক মানি ট্রান্সফার সিস্টেম)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3218" y="5952688"/>
            <a:ext cx="2541494" cy="49754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as-IN" sz="3200" b="1" dirty="0" smtClean="0">
                <a:solidFill>
                  <a:schemeClr val="tx1"/>
                </a:solidFill>
              </a:rPr>
              <a:t>ই-এমটিএস</a:t>
            </a:r>
            <a:endParaRPr lang="en-US" sz="3200" b="1" dirty="0" smtClean="0">
              <a:solidFill>
                <a:schemeClr val="tx1"/>
              </a:solidFill>
            </a:endParaRP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03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43934" y="5891586"/>
            <a:ext cx="4778061" cy="58477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চিকিৎসা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493" y="486578"/>
            <a:ext cx="6396506" cy="52316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95" y="486578"/>
            <a:ext cx="5640946" cy="523164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5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38671" y="5721098"/>
            <a:ext cx="7053330" cy="646331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as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ই-কমার্স (ইলেক্ট্রনিক কমার্স)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29" y="521585"/>
            <a:ext cx="6077775" cy="50112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506829" y="5721098"/>
            <a:ext cx="3400022" cy="646331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পিং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23827" y="653143"/>
            <a:ext cx="5395604" cy="46881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4558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700996" y="168813"/>
            <a:ext cx="4923693" cy="829994"/>
          </a:xfrm>
          <a:prstGeom prst="rect">
            <a:avLst/>
          </a:prstGeom>
          <a:solidFill>
            <a:schemeClr val="accent1"/>
          </a:solidFill>
        </p:spPr>
        <p:txBody>
          <a:bodyPr>
            <a:prstTxWarp prst="textPlain">
              <a:avLst/>
            </a:prstTxWarp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প্রশ্ন</a:t>
            </a:r>
            <a:r>
              <a:rPr lang="en-US" dirty="0" smtClean="0">
                <a:solidFill>
                  <a:schemeClr val="bg1"/>
                </a:solidFill>
              </a:rPr>
              <a:t>- </a:t>
            </a:r>
            <a:r>
              <a:rPr lang="en-US" dirty="0" err="1" smtClean="0">
                <a:solidFill>
                  <a:schemeClr val="bg1"/>
                </a:solidFill>
              </a:rPr>
              <a:t>উত্তর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39802" y="1127980"/>
            <a:ext cx="5181600" cy="435133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ই-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সার্ভিস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ই-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পূর্জি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ইএমটিএস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ই-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পর্চা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টেলিমেডিসিন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সার্ভিস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কতটুকু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সার্ভিস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সার্ভিসের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5840561" y="1127980"/>
            <a:ext cx="5706837" cy="435133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ইলেক্ট্রনিক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পদ্ধতিতে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আখ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চাষিদের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অনুমতি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ইলেক্ট্রনিক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ট্রান্সফার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সিস্টেম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জমির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কপি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ফোনের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চিকিৎসা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সম্পূর্ণ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৭। ই-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ই-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রেজিস্ট্রেশন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৮। ই-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ই-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পূর্জি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ই-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পর্চা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75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mtClean="0"/>
              <a:t>ই- সার্ভিসের প্রকারভেদ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ই-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ই-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পূর্জি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ই-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পর্চা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টেলিমেডিসিন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৫। ই-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রেজিস্ট্রেশন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৬। ই-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কমার্স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49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0" y="172040"/>
            <a:ext cx="9144000" cy="1090158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ই- </a:t>
            </a:r>
            <a:r>
              <a:rPr lang="en-US" dirty="0" err="1" smtClean="0"/>
              <a:t>সার্ভিসের</a:t>
            </a:r>
            <a:r>
              <a:rPr lang="en-US" dirty="0" smtClean="0"/>
              <a:t> </a:t>
            </a:r>
            <a:r>
              <a:rPr lang="en-US" dirty="0" err="1" smtClean="0"/>
              <a:t>সুবিধা</a:t>
            </a:r>
            <a:r>
              <a:rPr lang="en-US" dirty="0" smtClean="0"/>
              <a:t> </a:t>
            </a:r>
            <a:r>
              <a:rPr lang="en-US" dirty="0" err="1" smtClean="0"/>
              <a:t>সমূহঃ</a:t>
            </a:r>
            <a:endParaRPr lang="en-US" dirty="0"/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1073833" y="899999"/>
            <a:ext cx="9144000" cy="363310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টিকেট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টিকেটের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পরিশোধ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স্বল্প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খরচে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নেয়া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 ই-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পাঠ্যপুস্তকের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সংস্করণ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টেলিমেডিসিন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আয়কর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ডাক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টেলি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ট্রান্সফার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সিস্টেম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৮। ই-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রেজিস্ট্রেশন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গাড়ির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রেজিস্ট্রেশন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ড্রাইভিং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লাইসেন্স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50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8659" y="775610"/>
            <a:ext cx="3962827" cy="646331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2714" y="2257867"/>
            <a:ext cx="691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সার্ভিস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567" y="2692671"/>
            <a:ext cx="8155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৪টি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উল্লেখযো</a:t>
            </a:r>
            <a:r>
              <a:rPr lang="en-US" sz="2400" b="1" dirty="0" err="1" smtClean="0">
                <a:latin typeface="NikoshBAN"/>
                <a:cs typeface="NikoshBAN" panose="02000000000000000000" pitchFamily="2" charset="0"/>
              </a:rPr>
              <a:t>গ্য</a:t>
            </a:r>
            <a:r>
              <a:rPr lang="en-US" sz="2400" b="1" dirty="0" smtClean="0">
                <a:latin typeface="NikoshBAN"/>
                <a:cs typeface="NikoshBAN" panose="02000000000000000000" pitchFamily="2" charset="0"/>
              </a:rPr>
              <a:t> 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সার্ভিসের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/>
                <a:cs typeface="NikoshBAN" panose="02000000000000000000" pitchFamily="2" charset="0"/>
              </a:rPr>
              <a:t>নাম</a:t>
            </a:r>
            <a:r>
              <a:rPr lang="en-US" sz="2400" b="1" dirty="0" smtClean="0">
                <a:latin typeface="NikoshBAN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/>
                <a:cs typeface="NikoshBAN" panose="02000000000000000000" pitchFamily="2" charset="0"/>
              </a:rPr>
              <a:t>লিখ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7520" y="2979649"/>
            <a:ext cx="9136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শিক্ষার্থীবৃন্দ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সার্ভিসের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২টি ই-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সার্ভিসের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566" y="3907173"/>
            <a:ext cx="3562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ই-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পর্চা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5566" y="4535018"/>
            <a:ext cx="3788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ই-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পূজি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5565" y="5006915"/>
            <a:ext cx="3788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৬।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ইএমটিএস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এর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পূর্ণ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রূপ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কী</a:t>
            </a:r>
            <a:r>
              <a:rPr lang="en-US" sz="2000" b="1" dirty="0" smtClean="0"/>
              <a:t> ?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25564" y="5511705"/>
            <a:ext cx="3788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৭।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টেলিমেডিসিন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5567" y="5973487"/>
            <a:ext cx="5440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সার্ভিস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কতটুকু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07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469" y="303394"/>
            <a:ext cx="4719917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bn-IN" sz="4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2186" y="2600492"/>
            <a:ext cx="10659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গড়ে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তুলতে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ই-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সার্ভিসের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কতটুকু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as-IN" sz="36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5436296" y="1240077"/>
            <a:ext cx="501041" cy="1265128"/>
          </a:xfrm>
          <a:prstGeom prst="downArrow">
            <a:avLst/>
          </a:prstGeom>
          <a:solidFill>
            <a:srgbClr val="00B050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04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5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EC08C1-12F5-4BDB-97FA-C93F64D9BAD5}"/>
              </a:ext>
            </a:extLst>
          </p:cNvPr>
          <p:cNvSpPr txBox="1">
            <a:spLocks/>
          </p:cNvSpPr>
          <p:nvPr/>
        </p:nvSpPr>
        <p:spPr>
          <a:xfrm>
            <a:off x="2596140" y="2682873"/>
            <a:ext cx="4991100" cy="1114425"/>
          </a:xfrm>
          <a:prstGeom prst="rect">
            <a:avLst/>
          </a:prstGeom>
        </p:spPr>
        <p:txBody>
          <a:bodyPr/>
          <a:lstStyle/>
          <a:p>
            <a:pPr algn="ctr" defTabSz="914400">
              <a:spcBef>
                <a:spcPct val="0"/>
              </a:spcBef>
              <a:defRPr/>
            </a:pPr>
            <a:r>
              <a:rPr lang="en-US" sz="9600" b="1" dirty="0" err="1">
                <a:solidFill>
                  <a:srgbClr val="0000FF"/>
                </a:solidFill>
                <a:latin typeface="Abu Sayed" pitchFamily="2" charset="0"/>
                <a:ea typeface="+mj-ea"/>
                <a:cs typeface="Abu Sayed" pitchFamily="2" charset="0"/>
              </a:rPr>
              <a:t>ধন্যবাদ</a:t>
            </a:r>
            <a:endParaRPr lang="en-GB" sz="9600" b="1" dirty="0">
              <a:solidFill>
                <a:srgbClr val="0000FF"/>
              </a:solidFill>
              <a:latin typeface="Abu Sayed" pitchFamily="2" charset="0"/>
              <a:ea typeface="+mj-ea"/>
              <a:cs typeface="Abu Say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93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1364</TotalTime>
  <Words>485</Words>
  <Application>Microsoft Office PowerPoint</Application>
  <PresentationFormat>Custom</PresentationFormat>
  <Paragraphs>87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Facet</vt:lpstr>
      <vt:lpstr>স্বাগতম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Khurshed</dc:creator>
  <cp:lastModifiedBy>Gaus Sir</cp:lastModifiedBy>
  <cp:revision>122</cp:revision>
  <dcterms:created xsi:type="dcterms:W3CDTF">2024-12-21T03:39:56Z</dcterms:created>
  <dcterms:modified xsi:type="dcterms:W3CDTF">2026-07-05T09:12:04Z</dcterms:modified>
</cp:coreProperties>
</file>