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87" r:id="rId2"/>
    <p:sldId id="388" r:id="rId3"/>
    <p:sldId id="323" r:id="rId4"/>
    <p:sldId id="395" r:id="rId5"/>
    <p:sldId id="297" r:id="rId6"/>
    <p:sldId id="315" r:id="rId7"/>
    <p:sldId id="325" r:id="rId8"/>
    <p:sldId id="389" r:id="rId9"/>
    <p:sldId id="396" r:id="rId10"/>
    <p:sldId id="399" r:id="rId11"/>
    <p:sldId id="391" r:id="rId12"/>
    <p:sldId id="257" r:id="rId13"/>
    <p:sldId id="400" r:id="rId14"/>
    <p:sldId id="282" r:id="rId15"/>
    <p:sldId id="403" r:id="rId16"/>
    <p:sldId id="259" r:id="rId17"/>
    <p:sldId id="398" r:id="rId18"/>
    <p:sldId id="268" r:id="rId19"/>
    <p:sldId id="401" r:id="rId20"/>
    <p:sldId id="260" r:id="rId21"/>
    <p:sldId id="292" r:id="rId22"/>
    <p:sldId id="269" r:id="rId23"/>
    <p:sldId id="294" r:id="rId24"/>
    <p:sldId id="261" r:id="rId25"/>
    <p:sldId id="279" r:id="rId26"/>
    <p:sldId id="262" r:id="rId27"/>
    <p:sldId id="402" r:id="rId28"/>
    <p:sldId id="280" r:id="rId29"/>
    <p:sldId id="276" r:id="rId30"/>
    <p:sldId id="263" r:id="rId31"/>
    <p:sldId id="277" r:id="rId32"/>
    <p:sldId id="393" r:id="rId33"/>
    <p:sldId id="375" r:id="rId34"/>
    <p:sldId id="272" r:id="rId35"/>
    <p:sldId id="342" r:id="rId36"/>
    <p:sldId id="343" r:id="rId37"/>
    <p:sldId id="344" r:id="rId38"/>
    <p:sldId id="345" r:id="rId39"/>
    <p:sldId id="3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ptop &amp; Gadget" initials="L&amp;G" lastIdx="1" clrIdx="0">
    <p:extLst>
      <p:ext uri="{19B8F6BF-5375-455C-9EA6-DF929625EA0E}">
        <p15:presenceInfo xmlns:p15="http://schemas.microsoft.com/office/powerpoint/2012/main" userId="Laptop &amp; Gadge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D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92EC62-629F-4018-A33A-9065C1DE893C}" type="datetimeFigureOut">
              <a:rPr lang="en-US" smtClean="0"/>
              <a:t>7/5/2026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19EA0-04B6-4E73-BD4B-9B77DD1FADFD}" type="slidenum">
              <a:rPr lang="en-US" smtClean="0"/>
              <a:t>‹#›</a:t>
            </a:fld>
            <a:endParaRPr lang="en-US"/>
          </a:p>
        </p:txBody>
      </p:sp>
    </p:spTree>
    <p:extLst>
      <p:ext uri="{BB962C8B-B14F-4D97-AF65-F5344CB8AC3E}">
        <p14:creationId xmlns:p14="http://schemas.microsoft.com/office/powerpoint/2010/main" val="1517299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4031949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4C47-B68E-0723-ED3D-32F599C648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EC6936-7675-EF60-30BD-C9E49A306D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A824D8-3CB1-EB3B-43A9-AE714D528C3C}"/>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2F3FB3AA-17A7-5BFE-631A-647AB85799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035879-8EF2-F31C-BF41-5DFFFC5170EC}"/>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2399790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4ECC2-145C-11EA-3374-331C944B89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9D635-4E53-437D-94BA-F1C0437366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7446F-57FA-EE64-1691-2266D1303FD2}"/>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31CD25EC-0A06-BF75-4960-5911584BB1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51F26-5859-ED02-F420-B0D7AED6114C}"/>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22412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DB3B7-F8F1-96C0-76B6-A0187113A1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4368B1-07D4-88C8-DB76-F8BF24A5E9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2D8496-AC01-E87A-6D3F-26B5488EE7F8}"/>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54357A82-07C4-26F3-83C2-8F2F23417E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613B5-A8E1-CE3A-8611-80B71A09CD37}"/>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3903701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C75E-6D98-9759-F83F-0E5A633ED3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E47EEE-A51D-A49C-294D-D3708CED09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43C2FE-8510-B79B-1423-893B3EE540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CD0FBE-C2E4-F421-2812-8A5CEAD8A683}"/>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6" name="Footer Placeholder 5">
            <a:extLst>
              <a:ext uri="{FF2B5EF4-FFF2-40B4-BE49-F238E27FC236}">
                <a16:creationId xmlns:a16="http://schemas.microsoft.com/office/drawing/2014/main" id="{A57FCA9B-031D-F435-6932-9D9307C45E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369C66-5068-31FF-A7FA-6ED0FD1170D4}"/>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256544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C66B-ECB9-63E7-2AB5-C101FCEC10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31DB4-1F2F-30BD-3AFD-85120BA7ED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A9C0F9-3F79-D204-754C-63388D789E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1D7385-6649-4A30-E51C-5D73045F33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183ED9-E7D3-8175-F0BD-689B75C881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798C7D-9277-6330-F127-4E8164010641}"/>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8" name="Footer Placeholder 7">
            <a:extLst>
              <a:ext uri="{FF2B5EF4-FFF2-40B4-BE49-F238E27FC236}">
                <a16:creationId xmlns:a16="http://schemas.microsoft.com/office/drawing/2014/main" id="{72020CCE-33EE-02CD-7292-D9FC07E0DF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A08D75-C36E-6E18-024B-48835DDF1B75}"/>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4290706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2CA06-9AE2-FEF0-0743-6AD519B434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733E95-1399-0822-9347-4C99948E0A9C}"/>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4" name="Footer Placeholder 3">
            <a:extLst>
              <a:ext uri="{FF2B5EF4-FFF2-40B4-BE49-F238E27FC236}">
                <a16:creationId xmlns:a16="http://schemas.microsoft.com/office/drawing/2014/main" id="{2B1BAECB-EE2E-F59B-CFE7-3CEA11D8D2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DF11C3-7E6D-F7E9-67F7-D4AD39B923CF}"/>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74400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FF4211-72B4-8DB4-8293-08A801283995}"/>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3" name="Footer Placeholder 2">
            <a:extLst>
              <a:ext uri="{FF2B5EF4-FFF2-40B4-BE49-F238E27FC236}">
                <a16:creationId xmlns:a16="http://schemas.microsoft.com/office/drawing/2014/main" id="{09253F59-10CF-B268-91A1-61947B11D3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DDE2E6-EE18-7FAF-CAF4-80C1E0821C7D}"/>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3271872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76349-7A0A-CD99-6088-E47D43C437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2A2C15-8BF4-C7D1-4CD6-A74EB50308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8BFB27-647D-EC8C-15DE-C8DAD1BA89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5BCC75-E2B9-EC55-2EE7-AE8839091317}"/>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6" name="Footer Placeholder 5">
            <a:extLst>
              <a:ext uri="{FF2B5EF4-FFF2-40B4-BE49-F238E27FC236}">
                <a16:creationId xmlns:a16="http://schemas.microsoft.com/office/drawing/2014/main" id="{C6DCB83F-519C-A924-BA78-2EDBA3508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2ECF0A-CB7D-C6FD-53D0-63E6E1851C9C}"/>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3361896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9A7EB-3362-A60D-48A6-19F2B9E0C2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B903A-7345-1487-63B1-22BA41AE38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FBDA2B-FD50-925C-04A4-CB75F0353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49B779-79A2-0E44-A6AE-D81334F2EA78}"/>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6" name="Footer Placeholder 5">
            <a:extLst>
              <a:ext uri="{FF2B5EF4-FFF2-40B4-BE49-F238E27FC236}">
                <a16:creationId xmlns:a16="http://schemas.microsoft.com/office/drawing/2014/main" id="{FFFE0D50-92B1-AFBA-1CB1-8CA4E03AF0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FD256A-8025-4EFA-031F-305CDDE4D87B}"/>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156031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61570-30D5-D0AA-B2D3-156FF5C17C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0021AE-03D0-E647-10FB-4B5C0F33E5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4BB469-A5DD-CBBA-32C1-C1FD3C0B702A}"/>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BCEDBD1B-FB18-57D4-911E-98D5DF31F9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4B9B5D-7D5A-0979-9FEB-5EF7BF7A465B}"/>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295072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B8EAA9-AD5A-E2E6-0703-93D8D31468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675623-2396-E53A-4401-87503827E5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D75D98-A6AD-9BBB-C6F2-609811444129}"/>
              </a:ext>
            </a:extLst>
          </p:cNvPr>
          <p:cNvSpPr>
            <a:spLocks noGrp="1"/>
          </p:cNvSpPr>
          <p:nvPr>
            <p:ph type="dt" sz="half" idx="10"/>
          </p:nvPr>
        </p:nvSpPr>
        <p:spPr/>
        <p:txBody>
          <a:body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EE2A02D6-D60E-8B53-6620-E4150A7F7F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B53BDD-3F9D-55D2-78D7-9CCA07F309B9}"/>
              </a:ext>
            </a:extLst>
          </p:cNvPr>
          <p:cNvSpPr>
            <a:spLocks noGrp="1"/>
          </p:cNvSpPr>
          <p:nvPr>
            <p:ph type="sldNum" sz="quarter" idx="12"/>
          </p:nvPr>
        </p:nvSpPr>
        <p:spPr/>
        <p:txBody>
          <a:bodyPr/>
          <a:lstStyle/>
          <a:p>
            <a:fld id="{EF37BC91-CF8D-4C42-AA75-22E3DC85C4BB}" type="slidenum">
              <a:rPr lang="en-US" smtClean="0"/>
              <a:t>‹#›</a:t>
            </a:fld>
            <a:endParaRPr lang="en-US"/>
          </a:p>
        </p:txBody>
      </p:sp>
    </p:spTree>
    <p:extLst>
      <p:ext uri="{BB962C8B-B14F-4D97-AF65-F5344CB8AC3E}">
        <p14:creationId xmlns:p14="http://schemas.microsoft.com/office/powerpoint/2010/main" val="253679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4234872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711877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45B8CC-DAAC-1D41-1FEB-C581A61171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C384E4-4EB4-4A6A-063D-2B8C7CC38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25BDBE-D409-E7AB-926B-9A5328501A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E85821-F2B4-4264-883D-55C92ECD367B}" type="datetimeFigureOut">
              <a:rPr lang="en-US" smtClean="0"/>
              <a:t>7/5/2026</a:t>
            </a:fld>
            <a:endParaRPr lang="en-US"/>
          </a:p>
        </p:txBody>
      </p:sp>
      <p:sp>
        <p:nvSpPr>
          <p:cNvPr id="5" name="Footer Placeholder 4">
            <a:extLst>
              <a:ext uri="{FF2B5EF4-FFF2-40B4-BE49-F238E27FC236}">
                <a16:creationId xmlns:a16="http://schemas.microsoft.com/office/drawing/2014/main" id="{144E7502-0383-0B34-0ACD-4D33AA17D0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681930-53FD-7F03-A272-FE49161B45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37BC91-CF8D-4C42-AA75-22E3DC85C4BB}" type="slidenum">
              <a:rPr lang="en-US" smtClean="0"/>
              <a:t>‹#›</a:t>
            </a:fld>
            <a:endParaRPr lang="en-US"/>
          </a:p>
        </p:txBody>
      </p:sp>
    </p:spTree>
    <p:extLst>
      <p:ext uri="{BB962C8B-B14F-4D97-AF65-F5344CB8AC3E}">
        <p14:creationId xmlns:p14="http://schemas.microsoft.com/office/powerpoint/2010/main" val="1644818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60E419-A857-3AE7-37F6-C75A7AD0A06F}"/>
              </a:ext>
            </a:extLst>
          </p:cNvPr>
          <p:cNvPicPr>
            <a:picLocks noChangeAspect="1"/>
          </p:cNvPicPr>
          <p:nvPr/>
        </p:nvPicPr>
        <p:blipFill>
          <a:blip r:embed="rId2"/>
          <a:stretch>
            <a:fillRect/>
          </a:stretch>
        </p:blipFill>
        <p:spPr>
          <a:xfrm>
            <a:off x="1" y="0"/>
            <a:ext cx="12277259" cy="6858000"/>
          </a:xfrm>
          <a:prstGeom prst="rect">
            <a:avLst/>
          </a:prstGeom>
        </p:spPr>
      </p:pic>
    </p:spTree>
    <p:extLst>
      <p:ext uri="{BB962C8B-B14F-4D97-AF65-F5344CB8AC3E}">
        <p14:creationId xmlns:p14="http://schemas.microsoft.com/office/powerpoint/2010/main" val="2714009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03924" y="914486"/>
            <a:ext cx="5686128" cy="593924"/>
          </a:xfrm>
          <a:prstGeom prst="rect">
            <a:avLst/>
          </a:prstGeom>
          <a:noFill/>
          <a:ln/>
        </p:spPr>
        <p:txBody>
          <a:bodyPr wrap="none" lIns="0" tIns="0" rIns="0" bIns="0" rtlCol="0" anchor="t"/>
          <a:lstStyle/>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HSC</a:t>
            </a:r>
          </a:p>
          <a:p>
            <a:pPr algn="ct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ENGLISH 1</a:t>
            </a:r>
            <a:r>
              <a:rPr lang="en-US" sz="4000" baseline="30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ST</a:t>
            </a:r>
            <a:r>
              <a:rPr lang="en-US" sz="4000" dirty="0">
                <a:ln w="0"/>
                <a:solidFill>
                  <a:schemeClr val="accent1"/>
                </a:solidFill>
                <a:effectLst>
                  <a:outerShdw blurRad="38100" dist="25400" dir="5400000" algn="ctr" rotWithShape="0">
                    <a:srgbClr val="6E747A">
                      <a:alpha val="43000"/>
                    </a:srgbClr>
                  </a:outerShdw>
                </a:effectLst>
                <a:latin typeface="Arial Black" panose="020B0A04020102020204" pitchFamily="34" charset="0"/>
              </a:rPr>
              <a:t> PAPER</a:t>
            </a:r>
          </a:p>
          <a:p>
            <a:pPr algn="ctr"/>
            <a:endParaRPr lang="en-US" sz="3733" b="1" dirty="0"/>
          </a:p>
        </p:txBody>
      </p:sp>
      <p:sp>
        <p:nvSpPr>
          <p:cNvPr id="4" name="Text 1"/>
          <p:cNvSpPr/>
          <p:nvPr/>
        </p:nvSpPr>
        <p:spPr>
          <a:xfrm>
            <a:off x="4474582" y="2576876"/>
            <a:ext cx="6965752" cy="2466251"/>
          </a:xfrm>
          <a:prstGeom prst="rect">
            <a:avLst/>
          </a:prstGeom>
          <a:noFill/>
          <a:ln/>
        </p:spPr>
        <p:txBody>
          <a:bodyPr wrap="none" lIns="0" tIns="0" rIns="0" bIns="0" rtlCol="0" anchor="t"/>
          <a:lstStyle/>
          <a:p>
            <a:pPr algn="ctr">
              <a:lnSpc>
                <a:spcPct val="133000"/>
              </a:lnSpc>
            </a:pPr>
            <a:r>
              <a:rPr lang="en-US" sz="3600" b="1" dirty="0">
                <a:solidFill>
                  <a:schemeClr val="accent2"/>
                </a:solidFill>
                <a:latin typeface="Montserrat" pitchFamily="34" charset="0"/>
                <a:ea typeface="Montserrat" pitchFamily="34" charset="-122"/>
                <a:cs typeface="Montserrat" pitchFamily="34" charset="-120"/>
              </a:rPr>
              <a:t>Abdur Rahman</a:t>
            </a:r>
          </a:p>
          <a:p>
            <a:pPr algn="ctr">
              <a:lnSpc>
                <a:spcPct val="133000"/>
              </a:lnSpc>
            </a:pPr>
            <a:r>
              <a:rPr lang="en-US" sz="2800" b="1" dirty="0">
                <a:solidFill>
                  <a:schemeClr val="accent2"/>
                </a:solidFill>
                <a:latin typeface="Montserrat" pitchFamily="34" charset="0"/>
              </a:rPr>
              <a:t>Lecturer in English</a:t>
            </a:r>
          </a:p>
          <a:p>
            <a:pPr algn="ctr">
              <a:lnSpc>
                <a:spcPct val="133000"/>
              </a:lnSpc>
            </a:pPr>
            <a:r>
              <a:rPr lang="en-US" sz="2800" b="1" dirty="0" err="1">
                <a:solidFill>
                  <a:schemeClr val="accent2"/>
                </a:solidFill>
                <a:latin typeface="Montserrat" pitchFamily="34" charset="0"/>
              </a:rPr>
              <a:t>Nowhata</a:t>
            </a:r>
            <a:r>
              <a:rPr lang="en-US" sz="2800" b="1" dirty="0">
                <a:solidFill>
                  <a:schemeClr val="accent2"/>
                </a:solidFill>
                <a:latin typeface="Montserrat" pitchFamily="34" charset="0"/>
              </a:rPr>
              <a:t> Govt. Degree College</a:t>
            </a:r>
          </a:p>
          <a:p>
            <a:pPr algn="ctr">
              <a:lnSpc>
                <a:spcPct val="133000"/>
              </a:lnSpc>
            </a:pPr>
            <a:r>
              <a:rPr lang="en-US" sz="2800" b="1" dirty="0">
                <a:solidFill>
                  <a:schemeClr val="accent2"/>
                </a:solidFill>
                <a:latin typeface="Montserrat" pitchFamily="34" charset="0"/>
              </a:rPr>
              <a:t>Paba, Rajshahi</a:t>
            </a:r>
            <a:endParaRPr lang="en-US" sz="2800" b="1" dirty="0">
              <a:solidFill>
                <a:schemeClr val="accent2"/>
              </a:solidFill>
            </a:endParaRPr>
          </a:p>
        </p:txBody>
      </p:sp>
      <p:sp>
        <p:nvSpPr>
          <p:cNvPr id="5" name="Google Shape;86;p13">
            <a:extLst>
              <a:ext uri="{FF2B5EF4-FFF2-40B4-BE49-F238E27FC236}">
                <a16:creationId xmlns:a16="http://schemas.microsoft.com/office/drawing/2014/main" id="{580DC7B1-7B9E-D2DB-539E-5A175770667F}"/>
              </a:ext>
            </a:extLst>
          </p:cNvPr>
          <p:cNvSpPr/>
          <p:nvPr/>
        </p:nvSpPr>
        <p:spPr>
          <a:xfrm>
            <a:off x="7391402" y="2350171"/>
            <a:ext cx="952500" cy="38100"/>
          </a:xfrm>
          <a:prstGeom prst="rect">
            <a:avLst/>
          </a:prstGeom>
          <a:solidFill>
            <a:srgbClr val="38BDF8"/>
          </a:solidFill>
          <a:ln>
            <a:noFill/>
          </a:ln>
        </p:spPr>
        <p:txBody>
          <a:bodyPr spcFirstLastPara="1" wrap="square" lIns="91426" tIns="45700" rIns="91426" bIns="45700" anchor="ctr" anchorCtr="0">
            <a:noAutofit/>
          </a:bodyPr>
          <a:lstStyle/>
          <a:p>
            <a:pPr algn="ctr"/>
            <a:endParaRPr sz="3200">
              <a:latin typeface="Calibri"/>
              <a:ea typeface="Calibri"/>
              <a:cs typeface="Calibri"/>
              <a:sym typeface="Calibri"/>
            </a:endParaRPr>
          </a:p>
        </p:txBody>
      </p:sp>
      <p:pic>
        <p:nvPicPr>
          <p:cNvPr id="7" name="Picture 6">
            <a:extLst>
              <a:ext uri="{FF2B5EF4-FFF2-40B4-BE49-F238E27FC236}">
                <a16:creationId xmlns:a16="http://schemas.microsoft.com/office/drawing/2014/main" id="{A6516139-B4B9-6B6A-7AC0-2885C44AE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9" y="744990"/>
            <a:ext cx="4514850" cy="5019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873114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498B7-DE63-394F-EB57-72B207C7F58B}"/>
              </a:ext>
            </a:extLst>
          </p:cNvPr>
          <p:cNvSpPr>
            <a:spLocks noGrp="1"/>
          </p:cNvSpPr>
          <p:nvPr>
            <p:ph type="title"/>
          </p:nvPr>
        </p:nvSpPr>
        <p:spPr/>
        <p:txBody>
          <a:bodyPr/>
          <a:lstStyle/>
          <a:p>
            <a:endParaRPr lang="en-US"/>
          </a:p>
        </p:txBody>
      </p:sp>
      <p:pic>
        <p:nvPicPr>
          <p:cNvPr id="3" name="Picture 2" descr="20+ Best Free PowerPoint Backgrounds to Download Now">
            <a:extLst>
              <a:ext uri="{FF2B5EF4-FFF2-40B4-BE49-F238E27FC236}">
                <a16:creationId xmlns:a16="http://schemas.microsoft.com/office/drawing/2014/main" id="{72D5A1B2-9D00-9501-B83C-3EA8B19557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EE08C31D-0050-1992-F2C4-F2B62E46E95B}"/>
              </a:ext>
            </a:extLst>
          </p:cNvPr>
          <p:cNvSpPr txBox="1">
            <a:spLocks/>
          </p:cNvSpPr>
          <p:nvPr/>
        </p:nvSpPr>
        <p:spPr>
          <a:xfrm>
            <a:off x="838200" y="1417320"/>
            <a:ext cx="10515600" cy="2697480"/>
          </a:xfrm>
          <a:prstGeom prst="rect">
            <a:avLst/>
          </a:prstGeom>
        </p:spPr>
        <p:txBody>
          <a:bodyPr vert="horz" lIns="109728" tIns="54864" rIns="109728" bIns="54864" rtlCol="0" anchor="ctr">
            <a:noAutofit/>
          </a:bodyPr>
          <a:lstStyle>
            <a:lvl1pPr algn="l" defTabSz="761970" rtl="0" eaLnBrk="1" latinLnBrk="0" hangingPunct="1">
              <a:lnSpc>
                <a:spcPct val="90000"/>
              </a:lnSpc>
              <a:spcBef>
                <a:spcPct val="0"/>
              </a:spcBef>
              <a:buNone/>
              <a:defRPr sz="3667" kern="1200">
                <a:solidFill>
                  <a:schemeClr val="tx1"/>
                </a:solidFill>
                <a:latin typeface="+mj-lt"/>
                <a:ea typeface="+mj-ea"/>
                <a:cs typeface="+mj-cs"/>
              </a:defRPr>
            </a:lvl1pPr>
          </a:lstStyle>
          <a:p>
            <a:pPr algn="ctr"/>
            <a:r>
              <a:rPr lang="en-US" sz="7920" dirty="0">
                <a:solidFill>
                  <a:schemeClr val="accent2">
                    <a:lumMod val="50000"/>
                  </a:schemeClr>
                </a:solidFill>
                <a:latin typeface="Arial Black" panose="020B0A04020102020204" pitchFamily="34" charset="0"/>
              </a:rPr>
              <a:t>Unit 2: </a:t>
            </a:r>
            <a:br>
              <a:rPr lang="en-US" sz="7920" dirty="0">
                <a:solidFill>
                  <a:schemeClr val="accent2">
                    <a:lumMod val="50000"/>
                  </a:schemeClr>
                </a:solidFill>
                <a:latin typeface="Arial Black" panose="020B0A04020102020204" pitchFamily="34" charset="0"/>
              </a:rPr>
            </a:br>
            <a:r>
              <a:rPr lang="en-US" sz="7920" dirty="0">
                <a:solidFill>
                  <a:schemeClr val="accent2">
                    <a:lumMod val="50000"/>
                  </a:schemeClr>
                </a:solidFill>
                <a:latin typeface="Arial Black" panose="020B0A04020102020204" pitchFamily="34" charset="0"/>
              </a:rPr>
              <a:t>Art and Craft</a:t>
            </a:r>
          </a:p>
        </p:txBody>
      </p:sp>
    </p:spTree>
    <p:extLst>
      <p:ext uri="{BB962C8B-B14F-4D97-AF65-F5344CB8AC3E}">
        <p14:creationId xmlns:p14="http://schemas.microsoft.com/office/powerpoint/2010/main" val="2744347170"/>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7985FA-6656-9CFB-00FF-C08551C4C4C1}"/>
              </a:ext>
            </a:extLst>
          </p:cNvPr>
          <p:cNvSpPr txBox="1"/>
          <p:nvPr/>
        </p:nvSpPr>
        <p:spPr>
          <a:xfrm>
            <a:off x="883920" y="960120"/>
            <a:ext cx="10698480" cy="5016758"/>
          </a:xfrm>
          <a:prstGeom prst="rect">
            <a:avLst/>
          </a:prstGeom>
          <a:noFill/>
        </p:spPr>
        <p:txBody>
          <a:bodyPr wrap="square">
            <a:spAutoFit/>
          </a:bodyPr>
          <a:lstStyle/>
          <a:p>
            <a:pPr algn="ctr"/>
            <a:r>
              <a:rPr lang="en-US" sz="4000" dirty="0">
                <a:solidFill>
                  <a:srgbClr val="7030A0"/>
                </a:solidFill>
                <a:latin typeface="Arial Black" panose="020B0A04020102020204" pitchFamily="34" charset="0"/>
              </a:rPr>
              <a:t>What is Art?</a:t>
            </a:r>
          </a:p>
          <a:p>
            <a:pPr algn="ctr"/>
            <a:endParaRPr lang="en-US" sz="4000" dirty="0">
              <a:solidFill>
                <a:schemeClr val="accent2">
                  <a:lumMod val="50000"/>
                </a:schemeClr>
              </a:solidFill>
              <a:latin typeface="Arial Black" panose="020B0A04020102020204" pitchFamily="34" charset="0"/>
            </a:endParaRPr>
          </a:p>
          <a:p>
            <a:pPr algn="just"/>
            <a:r>
              <a:rPr lang="en-US" sz="4000" b="1" dirty="0"/>
              <a:t>Art</a:t>
            </a:r>
            <a:r>
              <a:rPr lang="en-US" sz="4000" dirty="0"/>
              <a:t> is a broad and complex concept that refers to the expression or application of human creativity, imagination, and emotion through various forms and media. It includes disciplines like painting, sculpture, music, literature, dance, film, photography, and more.</a:t>
            </a:r>
          </a:p>
        </p:txBody>
      </p:sp>
    </p:spTree>
    <p:extLst>
      <p:ext uri="{BB962C8B-B14F-4D97-AF65-F5344CB8AC3E}">
        <p14:creationId xmlns:p14="http://schemas.microsoft.com/office/powerpoint/2010/main" val="3857313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 I need insurance to sell handmade crafts in the UK? | Markel Direct UK">
            <a:extLst>
              <a:ext uri="{FF2B5EF4-FFF2-40B4-BE49-F238E27FC236}">
                <a16:creationId xmlns:a16="http://schemas.microsoft.com/office/drawing/2014/main" id="{5306C75B-1954-EC3F-2A74-60A61A0D8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21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1808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olk Art and Crafts - Banglapedia">
            <a:extLst>
              <a:ext uri="{FF2B5EF4-FFF2-40B4-BE49-F238E27FC236}">
                <a16:creationId xmlns:a16="http://schemas.microsoft.com/office/drawing/2014/main" id="{8DFB0B11-8B05-F003-E781-99F0C8C7A2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
            <a:ext cx="12131040" cy="67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10496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16AD64-E32C-A1E7-6EEA-51CE13367D9C}"/>
              </a:ext>
            </a:extLst>
          </p:cNvPr>
          <p:cNvSpPr txBox="1"/>
          <p:nvPr/>
        </p:nvSpPr>
        <p:spPr>
          <a:xfrm>
            <a:off x="655320" y="522171"/>
            <a:ext cx="10881360" cy="4832092"/>
          </a:xfrm>
          <a:prstGeom prst="rect">
            <a:avLst/>
          </a:prstGeom>
          <a:noFill/>
        </p:spPr>
        <p:txBody>
          <a:bodyPr wrap="square">
            <a:spAutoFit/>
          </a:bodyPr>
          <a:lstStyle/>
          <a:p>
            <a:pPr algn="ctr"/>
            <a:r>
              <a:rPr lang="en-US" sz="4400" b="1" dirty="0">
                <a:solidFill>
                  <a:srgbClr val="7030A0"/>
                </a:solidFill>
              </a:rPr>
              <a:t>What is Craft?</a:t>
            </a:r>
          </a:p>
          <a:p>
            <a:pPr algn="ctr"/>
            <a:endParaRPr lang="en-US" sz="4400" b="1" dirty="0">
              <a:solidFill>
                <a:srgbClr val="FF0000"/>
              </a:solidFill>
            </a:endParaRPr>
          </a:p>
          <a:p>
            <a:pPr algn="just"/>
            <a:r>
              <a:rPr lang="en-US" sz="4400" dirty="0"/>
              <a:t>Craft refers to the skillful creation of objects by hand, often with practical use, aesthetic value, or both. It emphasizes manual skill, technique, and tradition, and is typically associated with functional or decorative objects.</a:t>
            </a:r>
          </a:p>
        </p:txBody>
      </p:sp>
    </p:spTree>
    <p:extLst>
      <p:ext uri="{BB962C8B-B14F-4D97-AF65-F5344CB8AC3E}">
        <p14:creationId xmlns:p14="http://schemas.microsoft.com/office/powerpoint/2010/main" val="3074939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ishakhi Mela (Bengali New Year fair)">
            <a:extLst>
              <a:ext uri="{FF2B5EF4-FFF2-40B4-BE49-F238E27FC236}">
                <a16:creationId xmlns:a16="http://schemas.microsoft.com/office/drawing/2014/main" id="{18A247A3-6839-8349-D4CD-EB2CFA88A640}"/>
              </a:ext>
            </a:extLst>
          </p:cNvPr>
          <p:cNvPicPr>
            <a:picLocks noChangeAspect="1"/>
          </p:cNvPicPr>
          <p:nvPr/>
        </p:nvPicPr>
        <p:blipFill>
          <a:blip r:embed="rId2"/>
          <a:stretch>
            <a:fillRect/>
          </a:stretch>
        </p:blipFill>
        <p:spPr>
          <a:xfrm>
            <a:off x="0" y="0"/>
            <a:ext cx="12192000" cy="6994358"/>
          </a:xfrm>
          <a:prstGeom prst="rect">
            <a:avLst/>
          </a:prstGeom>
        </p:spPr>
      </p:pic>
    </p:spTree>
    <p:extLst>
      <p:ext uri="{BB962C8B-B14F-4D97-AF65-F5344CB8AC3E}">
        <p14:creationId xmlns:p14="http://schemas.microsoft.com/office/powerpoint/2010/main" val="39651298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raftsman paints on a clay-pot at his stall in the Boishakhi Mela on  Bangla Academy premises in Dhaka, Bangladesh Stock Photo - Alamy">
            <a:extLst>
              <a:ext uri="{FF2B5EF4-FFF2-40B4-BE49-F238E27FC236}">
                <a16:creationId xmlns:a16="http://schemas.microsoft.com/office/drawing/2014/main" id="{AF58DBEB-F02D-E4F0-FC0F-7522B9DC90A1}"/>
              </a:ext>
            </a:extLst>
          </p:cNvPr>
          <p:cNvPicPr>
            <a:picLocks noChangeAspect="1"/>
          </p:cNvPicPr>
          <p:nvPr/>
        </p:nvPicPr>
        <p:blipFill>
          <a:blip r:embed="rId2"/>
          <a:stretch>
            <a:fillRect/>
          </a:stretch>
        </p:blipFill>
        <p:spPr>
          <a:xfrm>
            <a:off x="0" y="0"/>
            <a:ext cx="12192000" cy="7708633"/>
          </a:xfrm>
          <a:prstGeom prst="rect">
            <a:avLst/>
          </a:prstGeom>
        </p:spPr>
      </p:pic>
    </p:spTree>
    <p:extLst>
      <p:ext uri="{BB962C8B-B14F-4D97-AF65-F5344CB8AC3E}">
        <p14:creationId xmlns:p14="http://schemas.microsoft.com/office/powerpoint/2010/main" val="2943050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EE86EFC-45F2-3D92-5314-EB49CB35B2FB}"/>
              </a:ext>
            </a:extLst>
          </p:cNvPr>
          <p:cNvGrpSpPr/>
          <p:nvPr/>
        </p:nvGrpSpPr>
        <p:grpSpPr>
          <a:xfrm>
            <a:off x="0" y="-1"/>
            <a:ext cx="12192000" cy="6987941"/>
            <a:chOff x="0" y="-1"/>
            <a:chExt cx="12192000" cy="6987941"/>
          </a:xfrm>
        </p:grpSpPr>
        <p:pic>
          <p:nvPicPr>
            <p:cNvPr id="2" name="Picture 1" descr="Picture">
              <a:extLst>
                <a:ext uri="{FF2B5EF4-FFF2-40B4-BE49-F238E27FC236}">
                  <a16:creationId xmlns:a16="http://schemas.microsoft.com/office/drawing/2014/main" id="{E817F926-93F5-AE13-2D72-9B5EF4299FC9}"/>
                </a:ext>
              </a:extLst>
            </p:cNvPr>
            <p:cNvPicPr>
              <a:picLocks noChangeAspect="1"/>
            </p:cNvPicPr>
            <p:nvPr/>
          </p:nvPicPr>
          <p:blipFill>
            <a:blip r:embed="rId2"/>
            <a:stretch>
              <a:fillRect/>
            </a:stretch>
          </p:blipFill>
          <p:spPr>
            <a:xfrm>
              <a:off x="0" y="-1"/>
              <a:ext cx="12192000" cy="6987941"/>
            </a:xfrm>
            <a:prstGeom prst="rect">
              <a:avLst/>
            </a:prstGeom>
          </p:spPr>
        </p:pic>
        <p:sp>
          <p:nvSpPr>
            <p:cNvPr id="3" name="TextBox 2">
              <a:extLst>
                <a:ext uri="{FF2B5EF4-FFF2-40B4-BE49-F238E27FC236}">
                  <a16:creationId xmlns:a16="http://schemas.microsoft.com/office/drawing/2014/main" id="{A3B3E33C-CBF8-524A-B63B-49F00150EB24}"/>
                </a:ext>
              </a:extLst>
            </p:cNvPr>
            <p:cNvSpPr txBox="1"/>
            <p:nvPr/>
          </p:nvSpPr>
          <p:spPr>
            <a:xfrm>
              <a:off x="762000" y="112265"/>
              <a:ext cx="10776857" cy="1323439"/>
            </a:xfrm>
            <a:prstGeom prst="rect">
              <a:avLst/>
            </a:prstGeom>
            <a:noFill/>
          </p:spPr>
          <p:txBody>
            <a:bodyPr wrap="square">
              <a:spAutoFit/>
            </a:bodyPr>
            <a:lstStyle/>
            <a:p>
              <a:pPr algn="ctr"/>
              <a:r>
                <a:rPr lang="en-US" sz="8000" b="1" i="0"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rPr>
                <a:t>Lesson 2: </a:t>
              </a:r>
              <a:r>
                <a:rPr lang="en-US" sz="8000" b="1"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rPr>
                <a:t>Folk Music</a:t>
              </a:r>
            </a:p>
          </p:txBody>
        </p:sp>
      </p:grpSp>
    </p:spTree>
    <p:extLst>
      <p:ext uri="{BB962C8B-B14F-4D97-AF65-F5344CB8AC3E}">
        <p14:creationId xmlns:p14="http://schemas.microsoft.com/office/powerpoint/2010/main" val="3686886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8EF21-D4B5-3009-F31F-20EA712B92D0}"/>
              </a:ext>
            </a:extLst>
          </p:cNvPr>
          <p:cNvPicPr>
            <a:picLocks noChangeAspect="1"/>
          </p:cNvPicPr>
          <p:nvPr/>
        </p:nvPicPr>
        <p:blipFill>
          <a:blip r:embed="rId2"/>
          <a:stretch>
            <a:fillRect/>
          </a:stretch>
        </p:blipFill>
        <p:spPr>
          <a:xfrm>
            <a:off x="1620520" y="1292147"/>
            <a:ext cx="8265160" cy="5222225"/>
          </a:xfrm>
          <a:prstGeom prst="rect">
            <a:avLst/>
          </a:prstGeom>
        </p:spPr>
      </p:pic>
      <p:sp>
        <p:nvSpPr>
          <p:cNvPr id="3" name="TextBox 2">
            <a:extLst>
              <a:ext uri="{FF2B5EF4-FFF2-40B4-BE49-F238E27FC236}">
                <a16:creationId xmlns:a16="http://schemas.microsoft.com/office/drawing/2014/main" id="{EE06BC19-1930-C785-E900-5BABBB209BF5}"/>
              </a:ext>
            </a:extLst>
          </p:cNvPr>
          <p:cNvSpPr txBox="1"/>
          <p:nvPr/>
        </p:nvSpPr>
        <p:spPr>
          <a:xfrm>
            <a:off x="330201" y="187319"/>
            <a:ext cx="10845800" cy="1077218"/>
          </a:xfrm>
          <a:prstGeom prst="rect">
            <a:avLst/>
          </a:prstGeom>
          <a:noFill/>
        </p:spPr>
        <p:txBody>
          <a:bodyPr wrap="square">
            <a:spAutoFit/>
          </a:bodyPr>
          <a:lstStyle/>
          <a:p>
            <a:pPr algn="ctr">
              <a:buNone/>
            </a:pPr>
            <a:r>
              <a:rPr lang="en-US" sz="9600" b="1" baseline="-25000" dirty="0">
                <a:solidFill>
                  <a:srgbClr val="7030A0"/>
                </a:solidFill>
                <a:latin typeface="Impact" panose="020B0806030902050204" pitchFamily="34" charset="0"/>
              </a:rPr>
              <a:t>READ THE TEXT CAREFULLY</a:t>
            </a:r>
            <a:endParaRPr lang="en-US" sz="9600" baseline="-25000" dirty="0">
              <a:solidFill>
                <a:srgbClr val="7030A0"/>
              </a:solidFill>
              <a:latin typeface="Impact" panose="020B0806030902050204" pitchFamily="34" charset="0"/>
            </a:endParaRPr>
          </a:p>
        </p:txBody>
      </p:sp>
    </p:spTree>
    <p:extLst>
      <p:ext uri="{BB962C8B-B14F-4D97-AF65-F5344CB8AC3E}">
        <p14:creationId xmlns:p14="http://schemas.microsoft.com/office/powerpoint/2010/main" val="198380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B86A614-54E5-DF1F-2106-11B105BFCA17}"/>
              </a:ext>
            </a:extLst>
          </p:cNvPr>
          <p:cNvSpPr txBox="1"/>
          <p:nvPr/>
        </p:nvSpPr>
        <p:spPr>
          <a:xfrm>
            <a:off x="5292935" y="489914"/>
            <a:ext cx="6289465" cy="5632311"/>
          </a:xfrm>
          <a:prstGeom prst="rect">
            <a:avLst/>
          </a:prstGeom>
          <a:noFill/>
        </p:spPr>
        <p:txBody>
          <a:bodyPr wrap="square">
            <a:spAutoFit/>
          </a:bodyPr>
          <a:lstStyle/>
          <a:p>
            <a:pPr algn="just"/>
            <a:r>
              <a:rPr lang="en-US" sz="3600" b="0" i="0" dirty="0">
                <a:solidFill>
                  <a:srgbClr val="000000"/>
                </a:solidFill>
                <a:effectLst/>
                <a:latin typeface="Calibri" panose="020F0502020204030204" pitchFamily="34" charset="0"/>
              </a:rPr>
              <a:t>Folk music consists of songs and music of a community (</a:t>
            </a:r>
            <a:r>
              <a:rPr lang="as-IN" sz="3600" b="0" i="0" dirty="0">
                <a:solidFill>
                  <a:srgbClr val="000000"/>
                </a:solidFill>
                <a:effectLst/>
                <a:latin typeface="Calibri" panose="020F0502020204030204" pitchFamily="34" charset="0"/>
              </a:rPr>
              <a:t>সম্প্রদায়</a:t>
            </a:r>
            <a:r>
              <a:rPr lang="en-US" sz="3600" b="0" i="0" dirty="0">
                <a:solidFill>
                  <a:srgbClr val="000000"/>
                </a:solidFill>
                <a:effectLst/>
                <a:latin typeface="Calibri" panose="020F0502020204030204" pitchFamily="34" charset="0"/>
              </a:rPr>
              <a:t>) that are uninfluenced (</a:t>
            </a:r>
            <a:r>
              <a:rPr lang="as-IN" sz="3600" b="0" i="0" dirty="0">
                <a:solidFill>
                  <a:srgbClr val="000000"/>
                </a:solidFill>
                <a:effectLst/>
                <a:latin typeface="Calibri" panose="020F0502020204030204" pitchFamily="34" charset="0"/>
              </a:rPr>
              <a:t>প্রভাবহীন</a:t>
            </a:r>
            <a:r>
              <a:rPr lang="en-US" sz="3600" b="0" i="0" dirty="0">
                <a:solidFill>
                  <a:srgbClr val="000000"/>
                </a:solidFill>
                <a:effectLst/>
                <a:latin typeface="Calibri" panose="020F0502020204030204" pitchFamily="34" charset="0"/>
              </a:rPr>
              <a:t>) by any sophisticated (</a:t>
            </a:r>
            <a:r>
              <a:rPr lang="as-IN" sz="3600" b="0" i="0" dirty="0">
                <a:solidFill>
                  <a:srgbClr val="000000"/>
                </a:solidFill>
                <a:effectLst/>
                <a:latin typeface="Calibri" panose="020F0502020204030204" pitchFamily="34" charset="0"/>
              </a:rPr>
              <a:t>অত্যাধুনিক</a:t>
            </a:r>
            <a:r>
              <a:rPr lang="en-US" sz="3600" b="0" i="0" dirty="0">
                <a:solidFill>
                  <a:srgbClr val="000000"/>
                </a:solidFill>
                <a:effectLst/>
                <a:latin typeface="Calibri" panose="020F0502020204030204" pitchFamily="34" charset="0"/>
              </a:rPr>
              <a:t>) musical rules or any standard music styles. Bangladesh has a heritage (</a:t>
            </a:r>
            <a:r>
              <a:rPr lang="as-IN" sz="3600" b="0" i="0" dirty="0">
                <a:solidFill>
                  <a:srgbClr val="000000"/>
                </a:solidFill>
                <a:effectLst/>
                <a:latin typeface="Calibri" panose="020F0502020204030204" pitchFamily="34" charset="0"/>
              </a:rPr>
              <a:t>ঐতিহ্য</a:t>
            </a:r>
            <a:r>
              <a:rPr lang="en-US" sz="3600" b="0" i="0" dirty="0">
                <a:solidFill>
                  <a:srgbClr val="000000"/>
                </a:solidFill>
                <a:effectLst/>
                <a:latin typeface="Calibri" panose="020F0502020204030204" pitchFamily="34" charset="0"/>
              </a:rPr>
              <a:t>) of rich folk music which includes both religious and secular (</a:t>
            </a:r>
            <a:r>
              <a:rPr lang="as-IN" sz="3600" b="0" i="0" dirty="0">
                <a:solidFill>
                  <a:srgbClr val="000000"/>
                </a:solidFill>
                <a:effectLst/>
                <a:latin typeface="Calibri" panose="020F0502020204030204" pitchFamily="34" charset="0"/>
              </a:rPr>
              <a:t>ধর্মনিরপেক্ষ</a:t>
            </a:r>
            <a:r>
              <a:rPr lang="en-US" sz="3600" b="0" i="0" dirty="0">
                <a:solidFill>
                  <a:srgbClr val="000000"/>
                </a:solidFill>
                <a:effectLst/>
                <a:latin typeface="Calibri" panose="020F0502020204030204" pitchFamily="34" charset="0"/>
              </a:rPr>
              <a:t>) songs. </a:t>
            </a:r>
          </a:p>
        </p:txBody>
      </p:sp>
      <p:pic>
        <p:nvPicPr>
          <p:cNvPr id="4" name="Picture 3">
            <a:extLst>
              <a:ext uri="{FF2B5EF4-FFF2-40B4-BE49-F238E27FC236}">
                <a16:creationId xmlns:a16="http://schemas.microsoft.com/office/drawing/2014/main" id="{946EB893-4F5F-83E4-9CC8-E121ABE693D9}"/>
              </a:ext>
            </a:extLst>
          </p:cNvPr>
          <p:cNvPicPr>
            <a:picLocks noChangeAspect="1"/>
          </p:cNvPicPr>
          <p:nvPr/>
        </p:nvPicPr>
        <p:blipFill>
          <a:blip r:embed="rId2"/>
          <a:stretch>
            <a:fillRect/>
          </a:stretch>
        </p:blipFill>
        <p:spPr>
          <a:xfrm>
            <a:off x="394822" y="491308"/>
            <a:ext cx="4241346" cy="5923507"/>
          </a:xfrm>
          <a:prstGeom prst="rect">
            <a:avLst/>
          </a:prstGeom>
        </p:spPr>
      </p:pic>
    </p:spTree>
    <p:extLst>
      <p:ext uri="{BB962C8B-B14F-4D97-AF65-F5344CB8AC3E}">
        <p14:creationId xmlns:p14="http://schemas.microsoft.com/office/powerpoint/2010/main" val="2419565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FB3201-A315-47FC-0C33-40DA7879F1AB}"/>
              </a:ext>
            </a:extLst>
          </p:cNvPr>
          <p:cNvPicPr>
            <a:picLocks noChangeAspect="1"/>
          </p:cNvPicPr>
          <p:nvPr/>
        </p:nvPicPr>
        <p:blipFill>
          <a:blip r:embed="rId2"/>
          <a:stretch>
            <a:fillRect/>
          </a:stretch>
        </p:blipFill>
        <p:spPr>
          <a:xfrm>
            <a:off x="0" y="0"/>
            <a:ext cx="12192000" cy="6871637"/>
          </a:xfrm>
          <a:prstGeom prst="rect">
            <a:avLst/>
          </a:prstGeom>
        </p:spPr>
      </p:pic>
    </p:spTree>
    <p:extLst>
      <p:ext uri="{BB962C8B-B14F-4D97-AF65-F5344CB8AC3E}">
        <p14:creationId xmlns:p14="http://schemas.microsoft.com/office/powerpoint/2010/main" val="40615929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A540A3-F2A4-B156-4470-C1876D9984BE}"/>
              </a:ext>
            </a:extLst>
          </p:cNvPr>
          <p:cNvSpPr txBox="1"/>
          <p:nvPr/>
        </p:nvSpPr>
        <p:spPr>
          <a:xfrm>
            <a:off x="584792" y="284742"/>
            <a:ext cx="11004696" cy="5788829"/>
          </a:xfrm>
          <a:prstGeom prst="rect">
            <a:avLst/>
          </a:prstGeom>
          <a:noFill/>
        </p:spPr>
        <p:txBody>
          <a:bodyPr wrap="square">
            <a:spAutoFit/>
          </a:bodyPr>
          <a:lstStyle/>
          <a:p>
            <a:pPr marL="0" marR="0" algn="just">
              <a:lnSpc>
                <a:spcPct val="115000"/>
              </a:lnSpc>
              <a:spcAft>
                <a:spcPts val="800"/>
              </a:spcAft>
              <a:buNone/>
            </a:pPr>
            <a:r>
              <a:rPr lang="en-US" sz="3600" kern="1200" dirty="0">
                <a:solidFill>
                  <a:srgbClr val="050505"/>
                </a:solidFill>
                <a:effectLst/>
                <a:latin typeface="Calibri" panose="020F0502020204030204" pitchFamily="34" charset="0"/>
                <a:ea typeface="Calibri" panose="020F0502020204030204" pitchFamily="34" charset="0"/>
                <a:cs typeface="Arial" panose="020B0604020202020204" pitchFamily="34" charset="0"/>
              </a:rPr>
              <a:t>Folk music may be described as that type of ancient music which springs from the heart of a community, based on their natural style of classical (</a:t>
            </a:r>
            <a:r>
              <a:rPr lang="as-IN" sz="3600" kern="1200" dirty="0">
                <a:solidFill>
                  <a:srgbClr val="050505"/>
                </a:solidFill>
                <a:effectLst/>
                <a:latin typeface="Calibri" panose="020F0502020204030204" pitchFamily="34" charset="0"/>
                <a:ea typeface="Calibri" panose="020F0502020204030204" pitchFamily="34" charset="0"/>
                <a:cs typeface="Vrinda" panose="020B0502040204020203" pitchFamily="34" charset="0"/>
              </a:rPr>
              <a:t>শাস্ত্রীয়</a:t>
            </a:r>
            <a:r>
              <a:rPr lang="en-US" sz="3600" kern="1200" dirty="0">
                <a:solidFill>
                  <a:srgbClr val="050505"/>
                </a:solidFill>
                <a:effectLst/>
                <a:latin typeface="Calibri" panose="020F0502020204030204" pitchFamily="34" charset="0"/>
                <a:ea typeface="Calibri" panose="020F0502020204030204" pitchFamily="34" charset="0"/>
                <a:cs typeface="Arial" panose="020B0604020202020204" pitchFamily="34" charset="0"/>
              </a:rPr>
              <a:t>) music and modern popular songs. Any mode or form created by the combination (</a:t>
            </a:r>
            <a:r>
              <a:rPr lang="as-IN" sz="3600" kern="1200" dirty="0">
                <a:solidFill>
                  <a:srgbClr val="050505"/>
                </a:solidFill>
                <a:effectLst/>
                <a:latin typeface="Calibri" panose="020F0502020204030204" pitchFamily="34" charset="0"/>
                <a:ea typeface="Calibri" panose="020F0502020204030204" pitchFamily="34" charset="0"/>
                <a:cs typeface="Vrinda" panose="020B0502040204020203" pitchFamily="34" charset="0"/>
              </a:rPr>
              <a:t>সংমিশ্রণ</a:t>
            </a:r>
            <a:r>
              <a:rPr lang="en-US" sz="3600" kern="1200" dirty="0">
                <a:solidFill>
                  <a:srgbClr val="050505"/>
                </a:solidFill>
                <a:effectLst/>
                <a:latin typeface="Calibri" panose="020F0502020204030204" pitchFamily="34" charset="0"/>
                <a:ea typeface="Calibri" panose="020F0502020204030204" pitchFamily="34" charset="0"/>
                <a:cs typeface="Arial" panose="020B0604020202020204" pitchFamily="34" charset="0"/>
              </a:rPr>
              <a:t>) of tune, voice and dance may be described as music. Thus, the combination of folk song, folk dance and folk tune may be called folk music. For example, Baul songs are a combination of tune, music and dance.</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2214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solated Traditional Ethnic Instruments. Vector Contour Set For Music  Billboard On White Background. Royalty Free SVG, Cliparts, Vectors, and  Stock Illustration. Image 54294043.">
            <a:extLst>
              <a:ext uri="{FF2B5EF4-FFF2-40B4-BE49-F238E27FC236}">
                <a16:creationId xmlns:a16="http://schemas.microsoft.com/office/drawing/2014/main" id="{36B03C52-293F-02D0-AE48-4E01EC9785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79" y="302323"/>
            <a:ext cx="11976242" cy="6555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98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7CB896C-23F9-CC4E-C8A1-6D1039C56877}"/>
              </a:ext>
            </a:extLst>
          </p:cNvPr>
          <p:cNvSpPr txBox="1"/>
          <p:nvPr/>
        </p:nvSpPr>
        <p:spPr>
          <a:xfrm>
            <a:off x="655833" y="582067"/>
            <a:ext cx="10880333" cy="5632311"/>
          </a:xfrm>
          <a:prstGeom prst="rect">
            <a:avLst/>
          </a:prstGeom>
          <a:noFill/>
        </p:spPr>
        <p:txBody>
          <a:bodyPr wrap="square">
            <a:spAutoFit/>
          </a:bodyPr>
          <a:lstStyle/>
          <a:p>
            <a:pPr algn="ctr"/>
            <a:r>
              <a:rPr lang="en-US" sz="3600" b="1" i="0" dirty="0">
                <a:solidFill>
                  <a:srgbClr val="FF0000"/>
                </a:solidFill>
                <a:effectLst/>
                <a:latin typeface="Calibri" panose="020F0502020204030204" pitchFamily="34" charset="0"/>
              </a:rPr>
              <a:t>Folk music has the following characteristics:</a:t>
            </a:r>
            <a:r>
              <a:rPr lang="en-US" sz="3600" b="0" i="0" dirty="0">
                <a:solidFill>
                  <a:srgbClr val="FF0000"/>
                </a:solidFill>
                <a:effectLst/>
                <a:latin typeface="Calibri" panose="020F0502020204030204" pitchFamily="34" charset="0"/>
              </a:rPr>
              <a:t> </a:t>
            </a:r>
          </a:p>
          <a:p>
            <a:pPr marL="571500" indent="-571500" algn="just">
              <a:buAutoNum type="romanLcParenBoth"/>
            </a:pPr>
            <a:r>
              <a:rPr lang="en-US" sz="3600" b="0" i="0" dirty="0">
                <a:solidFill>
                  <a:srgbClr val="000000"/>
                </a:solidFill>
                <a:effectLst/>
                <a:latin typeface="Calibri" panose="020F0502020204030204" pitchFamily="34" charset="0"/>
              </a:rPr>
              <a:t>It is composed by rural folk on the basis of ancient rules transmitted (</a:t>
            </a:r>
            <a:r>
              <a:rPr lang="as-IN" sz="3600" b="0" i="0" dirty="0">
                <a:solidFill>
                  <a:srgbClr val="000000"/>
                </a:solidFill>
                <a:effectLst/>
                <a:latin typeface="Calibri" panose="020F0502020204030204" pitchFamily="34" charset="0"/>
              </a:rPr>
              <a:t>প্রেরিত</a:t>
            </a:r>
            <a:r>
              <a:rPr lang="en-US" sz="3600" b="0" i="0" dirty="0">
                <a:solidFill>
                  <a:srgbClr val="000000"/>
                </a:solidFill>
                <a:effectLst/>
                <a:latin typeface="Calibri" panose="020F0502020204030204" pitchFamily="34" charset="0"/>
              </a:rPr>
              <a:t>) orally; </a:t>
            </a:r>
          </a:p>
          <a:p>
            <a:pPr marL="571500" indent="-571500" algn="just">
              <a:buAutoNum type="romanLcParenBoth"/>
            </a:pPr>
            <a:r>
              <a:rPr lang="en-US" sz="3600" b="0" i="0" dirty="0">
                <a:solidFill>
                  <a:srgbClr val="000000"/>
                </a:solidFill>
                <a:effectLst/>
                <a:latin typeface="Calibri" panose="020F0502020204030204" pitchFamily="34" charset="0"/>
              </a:rPr>
              <a:t>These ancient rules of music have not been influenced by classical or modern music; </a:t>
            </a:r>
          </a:p>
          <a:p>
            <a:pPr marL="571500" indent="-571500" algn="just">
              <a:buAutoNum type="romanLcParenBoth"/>
            </a:pPr>
            <a:r>
              <a:rPr lang="en-US" sz="3600" b="0" i="0" dirty="0">
                <a:solidFill>
                  <a:srgbClr val="000000"/>
                </a:solidFill>
                <a:effectLst/>
                <a:latin typeface="Calibri" panose="020F0502020204030204" pitchFamily="34" charset="0"/>
              </a:rPr>
              <a:t>Folk songs may be sung in groups or individually; </a:t>
            </a:r>
          </a:p>
          <a:p>
            <a:pPr marL="571500" indent="-571500" algn="just">
              <a:buAutoNum type="romanLcParenBoth"/>
            </a:pPr>
            <a:r>
              <a:rPr lang="en-US" sz="3600" b="0" i="0" dirty="0">
                <a:solidFill>
                  <a:srgbClr val="000000"/>
                </a:solidFill>
                <a:effectLst/>
                <a:latin typeface="Calibri" panose="020F0502020204030204" pitchFamily="34" charset="0"/>
              </a:rPr>
              <a:t>No regular practice is required (</a:t>
            </a:r>
            <a:r>
              <a:rPr lang="as-IN" sz="3600" b="0" i="0" dirty="0">
                <a:solidFill>
                  <a:srgbClr val="000000"/>
                </a:solidFill>
                <a:effectLst/>
                <a:latin typeface="Calibri" panose="020F0502020204030204" pitchFamily="34" charset="0"/>
              </a:rPr>
              <a:t>প্রয়োজনীয়</a:t>
            </a:r>
            <a:r>
              <a:rPr lang="en-US" sz="3600" b="0" i="0" dirty="0">
                <a:solidFill>
                  <a:srgbClr val="000000"/>
                </a:solidFill>
                <a:effectLst/>
                <a:latin typeface="Calibri" panose="020F0502020204030204" pitchFamily="34" charset="0"/>
              </a:rPr>
              <a:t>) for folk music; </a:t>
            </a:r>
            <a:endParaRPr lang="en-US" sz="3600" dirty="0">
              <a:solidFill>
                <a:srgbClr val="000000"/>
              </a:solidFill>
              <a:latin typeface="Calibri" panose="020F0502020204030204" pitchFamily="34" charset="0"/>
            </a:endParaRPr>
          </a:p>
          <a:p>
            <a:pPr marL="571500" indent="-571500" algn="just">
              <a:buAutoNum type="romanLcParenBoth"/>
            </a:pPr>
            <a:r>
              <a:rPr lang="en-US" sz="3600" b="0" i="0" dirty="0">
                <a:solidFill>
                  <a:srgbClr val="000000"/>
                </a:solidFill>
                <a:effectLst/>
                <a:latin typeface="Calibri" panose="020F0502020204030204" pitchFamily="34" charset="0"/>
              </a:rPr>
              <a:t>It is composed and performed by illiterate (</a:t>
            </a:r>
            <a:r>
              <a:rPr lang="as-IN" sz="3600" b="0" i="0" dirty="0">
                <a:solidFill>
                  <a:srgbClr val="000000"/>
                </a:solidFill>
                <a:effectLst/>
                <a:latin typeface="Calibri" panose="020F0502020204030204" pitchFamily="34" charset="0"/>
              </a:rPr>
              <a:t>নিরক্ষর</a:t>
            </a:r>
            <a:r>
              <a:rPr lang="en-US" sz="3600" b="0" i="0" dirty="0">
                <a:solidFill>
                  <a:srgbClr val="000000"/>
                </a:solidFill>
                <a:effectLst/>
                <a:latin typeface="Calibri" panose="020F0502020204030204" pitchFamily="34" charset="0"/>
              </a:rPr>
              <a:t>) or semi-literate people; </a:t>
            </a:r>
            <a:endParaRPr lang="en-US" sz="3600" dirty="0"/>
          </a:p>
        </p:txBody>
      </p:sp>
    </p:spTree>
    <p:extLst>
      <p:ext uri="{BB962C8B-B14F-4D97-AF65-F5344CB8AC3E}">
        <p14:creationId xmlns:p14="http://schemas.microsoft.com/office/powerpoint/2010/main" val="1854031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ditional Bangladesh music">
            <a:extLst>
              <a:ext uri="{FF2B5EF4-FFF2-40B4-BE49-F238E27FC236}">
                <a16:creationId xmlns:a16="http://schemas.microsoft.com/office/drawing/2014/main" id="{F10FE6AC-F796-3AF1-5A09-60784B95CF96}"/>
              </a:ext>
            </a:extLst>
          </p:cNvPr>
          <p:cNvPicPr>
            <a:picLocks noChangeAspect="1"/>
          </p:cNvPicPr>
          <p:nvPr/>
        </p:nvPicPr>
        <p:blipFill>
          <a:blip r:embed="rId2"/>
          <a:stretch>
            <a:fillRect/>
          </a:stretch>
        </p:blipFill>
        <p:spPr>
          <a:xfrm>
            <a:off x="-1" y="0"/>
            <a:ext cx="12192001" cy="6905234"/>
          </a:xfrm>
          <a:prstGeom prst="rect">
            <a:avLst/>
          </a:prstGeom>
        </p:spPr>
      </p:pic>
    </p:spTree>
    <p:extLst>
      <p:ext uri="{BB962C8B-B14F-4D97-AF65-F5344CB8AC3E}">
        <p14:creationId xmlns:p14="http://schemas.microsoft.com/office/powerpoint/2010/main" val="1831091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14C5EE-A3BD-0212-CC6B-9866065D29C9}"/>
              </a:ext>
            </a:extLst>
          </p:cNvPr>
          <p:cNvSpPr txBox="1"/>
          <p:nvPr/>
        </p:nvSpPr>
        <p:spPr>
          <a:xfrm>
            <a:off x="390740" y="312968"/>
            <a:ext cx="11239786" cy="5632311"/>
          </a:xfrm>
          <a:prstGeom prst="rect">
            <a:avLst/>
          </a:prstGeom>
          <a:noFill/>
        </p:spPr>
        <p:txBody>
          <a:bodyPr wrap="square">
            <a:spAutoFit/>
          </a:bodyPr>
          <a:lstStyle/>
          <a:p>
            <a:r>
              <a:rPr lang="en-US" sz="3600" b="0" i="0" dirty="0">
                <a:solidFill>
                  <a:srgbClr val="000000"/>
                </a:solidFill>
                <a:effectLst/>
                <a:latin typeface="Calibri" panose="020F0502020204030204" pitchFamily="34" charset="0"/>
              </a:rPr>
              <a:t>(vi) It is a spontaneous (</a:t>
            </a:r>
            <a:r>
              <a:rPr lang="as-IN" sz="3600" b="0" i="0" dirty="0">
                <a:solidFill>
                  <a:srgbClr val="000000"/>
                </a:solidFill>
                <a:effectLst/>
                <a:latin typeface="Calibri" panose="020F0502020204030204" pitchFamily="34" charset="0"/>
              </a:rPr>
              <a:t>স্বতঃস্ফূর্ত</a:t>
            </a:r>
            <a:r>
              <a:rPr lang="en-US" sz="3600" b="0" i="0" dirty="0">
                <a:solidFill>
                  <a:srgbClr val="000000"/>
                </a:solidFill>
                <a:effectLst/>
                <a:latin typeface="Calibri" panose="020F0502020204030204" pitchFamily="34" charset="0"/>
              </a:rPr>
              <a:t>) expression in easy language, local dialect (</a:t>
            </a:r>
            <a:r>
              <a:rPr lang="as-IN" sz="3600" b="0" i="0" dirty="0">
                <a:solidFill>
                  <a:srgbClr val="000000"/>
                </a:solidFill>
                <a:effectLst/>
                <a:latin typeface="Calibri" panose="020F0502020204030204" pitchFamily="34" charset="0"/>
              </a:rPr>
              <a:t>স্থানীয় ভাষা</a:t>
            </a:r>
            <a:r>
              <a:rPr lang="en-US" sz="3600" b="0" i="0" dirty="0">
                <a:solidFill>
                  <a:srgbClr val="000000"/>
                </a:solidFill>
                <a:effectLst/>
                <a:latin typeface="Calibri" panose="020F0502020204030204" pitchFamily="34" charset="0"/>
              </a:rPr>
              <a:t>), and simple tune; </a:t>
            </a:r>
          </a:p>
          <a:p>
            <a:r>
              <a:rPr lang="en-US" sz="3600" b="0" i="0" dirty="0">
                <a:solidFill>
                  <a:srgbClr val="000000"/>
                </a:solidFill>
                <a:effectLst/>
                <a:latin typeface="Calibri" panose="020F0502020204030204" pitchFamily="34" charset="0"/>
              </a:rPr>
              <a:t>(vii) Both words and tune are appealing (</a:t>
            </a:r>
            <a:r>
              <a:rPr lang="as-IN" sz="3600" b="0" i="0" dirty="0">
                <a:solidFill>
                  <a:srgbClr val="000000"/>
                </a:solidFill>
                <a:effectLst/>
                <a:latin typeface="Calibri" panose="020F0502020204030204" pitchFamily="34" charset="0"/>
              </a:rPr>
              <a:t>আবেদনময়</a:t>
            </a:r>
            <a:r>
              <a:rPr lang="en-US" sz="3600" b="0" i="0" dirty="0">
                <a:solidFill>
                  <a:srgbClr val="000000"/>
                </a:solidFill>
                <a:effectLst/>
                <a:latin typeface="Calibri" panose="020F0502020204030204" pitchFamily="34" charset="0"/>
              </a:rPr>
              <a:t>); </a:t>
            </a:r>
          </a:p>
          <a:p>
            <a:r>
              <a:rPr lang="en-US" sz="3600" b="0" i="0" dirty="0">
                <a:solidFill>
                  <a:srgbClr val="000000"/>
                </a:solidFill>
                <a:effectLst/>
                <a:latin typeface="Calibri" panose="020F0502020204030204" pitchFamily="34" charset="0"/>
              </a:rPr>
              <a:t>(viii) despite its universal appeal it uses local dialect; </a:t>
            </a:r>
          </a:p>
          <a:p>
            <a:r>
              <a:rPr lang="en-US" sz="3600" b="0" i="0" dirty="0">
                <a:solidFill>
                  <a:srgbClr val="000000"/>
                </a:solidFill>
                <a:effectLst/>
                <a:latin typeface="Calibri" panose="020F0502020204030204" pitchFamily="34" charset="0"/>
              </a:rPr>
              <a:t>(ix) It depends upon nature and the rural environment; </a:t>
            </a:r>
          </a:p>
          <a:p>
            <a:r>
              <a:rPr lang="en-US" sz="3600" b="0" i="0" dirty="0">
                <a:solidFill>
                  <a:srgbClr val="000000"/>
                </a:solidFill>
                <a:effectLst/>
                <a:latin typeface="Calibri" panose="020F0502020204030204" pitchFamily="34" charset="0"/>
              </a:rPr>
              <a:t>(x) It is an explicit manifestation (</a:t>
            </a:r>
            <a:r>
              <a:rPr lang="as-IN" sz="3600" b="0" i="0" dirty="0">
                <a:solidFill>
                  <a:srgbClr val="000000"/>
                </a:solidFill>
                <a:effectLst/>
                <a:latin typeface="Calibri" panose="020F0502020204030204" pitchFamily="34" charset="0"/>
              </a:rPr>
              <a:t>অভিব্যক্তি</a:t>
            </a:r>
            <a:r>
              <a:rPr lang="en-US" sz="3600" b="0" i="0" dirty="0">
                <a:solidFill>
                  <a:srgbClr val="000000"/>
                </a:solidFill>
                <a:effectLst/>
                <a:latin typeface="Calibri" panose="020F0502020204030204" pitchFamily="34" charset="0"/>
              </a:rPr>
              <a:t>) of the joys and sorrows of daily life; </a:t>
            </a:r>
          </a:p>
          <a:p>
            <a:r>
              <a:rPr lang="en-US" sz="3600" b="0" i="0" dirty="0">
                <a:solidFill>
                  <a:srgbClr val="000000"/>
                </a:solidFill>
                <a:effectLst/>
                <a:latin typeface="Calibri" panose="020F0502020204030204" pitchFamily="34" charset="0"/>
              </a:rPr>
              <a:t>(xi) It uses simple and natural rhythms (</a:t>
            </a:r>
            <a:r>
              <a:rPr lang="as-IN" sz="3600" b="0" i="0" dirty="0">
                <a:solidFill>
                  <a:srgbClr val="000000"/>
                </a:solidFill>
                <a:effectLst/>
                <a:latin typeface="Calibri" panose="020F0502020204030204" pitchFamily="34" charset="0"/>
              </a:rPr>
              <a:t>ছন্দ</a:t>
            </a:r>
            <a:r>
              <a:rPr lang="en-US" sz="3600" b="0" i="0" dirty="0">
                <a:solidFill>
                  <a:srgbClr val="000000"/>
                </a:solidFill>
                <a:effectLst/>
                <a:latin typeface="Calibri" panose="020F0502020204030204" pitchFamily="34" charset="0"/>
              </a:rPr>
              <a:t>); </a:t>
            </a:r>
          </a:p>
          <a:p>
            <a:r>
              <a:rPr lang="en-US" sz="3600" b="0" i="0" dirty="0">
                <a:solidFill>
                  <a:srgbClr val="000000"/>
                </a:solidFill>
                <a:effectLst/>
                <a:latin typeface="Calibri" panose="020F0502020204030204" pitchFamily="34" charset="0"/>
              </a:rPr>
              <a:t>(xii) It contains a strong emotive expression of human love and separation (</a:t>
            </a:r>
            <a:r>
              <a:rPr lang="as-IN" sz="3600" b="0" i="0" dirty="0">
                <a:solidFill>
                  <a:srgbClr val="000000"/>
                </a:solidFill>
                <a:effectLst/>
                <a:latin typeface="Calibri" panose="020F0502020204030204" pitchFamily="34" charset="0"/>
              </a:rPr>
              <a:t>বিচ্ছেদ</a:t>
            </a:r>
            <a:r>
              <a:rPr lang="en-US" sz="3600" b="0" i="0" dirty="0">
                <a:solidFill>
                  <a:srgbClr val="000000"/>
                </a:solidFill>
                <a:effectLst/>
                <a:latin typeface="Calibri" panose="020F0502020204030204" pitchFamily="34" charset="0"/>
              </a:rPr>
              <a:t>).</a:t>
            </a:r>
            <a:endParaRPr lang="en-US" sz="3600" dirty="0"/>
          </a:p>
        </p:txBody>
      </p:sp>
    </p:spTree>
    <p:extLst>
      <p:ext uri="{BB962C8B-B14F-4D97-AF65-F5344CB8AC3E}">
        <p14:creationId xmlns:p14="http://schemas.microsoft.com/office/powerpoint/2010/main" val="1844999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E63E98-09FD-248A-A22C-440F87EE65B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211291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CF064-0AD9-2D3B-C399-9D85BD5C6F78}"/>
              </a:ext>
            </a:extLst>
          </p:cNvPr>
          <p:cNvSpPr txBox="1"/>
          <p:nvPr/>
        </p:nvSpPr>
        <p:spPr>
          <a:xfrm>
            <a:off x="482885" y="892412"/>
            <a:ext cx="11085816" cy="5078313"/>
          </a:xfrm>
          <a:prstGeom prst="rect">
            <a:avLst/>
          </a:prstGeom>
          <a:noFill/>
        </p:spPr>
        <p:txBody>
          <a:bodyPr wrap="square">
            <a:spAutoFit/>
          </a:bodyPr>
          <a:lstStyle/>
          <a:p>
            <a:pPr algn="just"/>
            <a:r>
              <a:rPr lang="en-US" sz="3600" b="0" i="0" dirty="0">
                <a:solidFill>
                  <a:srgbClr val="000000"/>
                </a:solidFill>
                <a:effectLst/>
                <a:latin typeface="Calibri" panose="020F0502020204030204" pitchFamily="34" charset="0"/>
              </a:rPr>
              <a:t>In Bangladesh folk music has great variety (</a:t>
            </a:r>
            <a:r>
              <a:rPr lang="as-IN" sz="3600" b="0" i="0" dirty="0">
                <a:solidFill>
                  <a:srgbClr val="000000"/>
                </a:solidFill>
                <a:effectLst/>
                <a:latin typeface="Calibri" panose="020F0502020204030204" pitchFamily="34" charset="0"/>
              </a:rPr>
              <a:t>বৈচিত্র্য</a:t>
            </a:r>
            <a:r>
              <a:rPr lang="en-US" sz="3600" b="0" i="0" dirty="0">
                <a:solidFill>
                  <a:srgbClr val="000000"/>
                </a:solidFill>
                <a:effectLst/>
                <a:latin typeface="Calibri" panose="020F0502020204030204" pitchFamily="34" charset="0"/>
              </a:rPr>
              <a:t>), with songs being composed on the culture, festivals, views of life, natural beauty, rivers and rural and riverine (</a:t>
            </a:r>
            <a:r>
              <a:rPr lang="as-IN" sz="3600" b="0" i="0" dirty="0">
                <a:solidFill>
                  <a:srgbClr val="000000"/>
                </a:solidFill>
                <a:effectLst/>
                <a:latin typeface="Calibri" panose="020F0502020204030204" pitchFamily="34" charset="0"/>
              </a:rPr>
              <a:t>নদীপথ</a:t>
            </a:r>
            <a:r>
              <a:rPr lang="en-US" sz="3600" b="0" i="0" dirty="0">
                <a:solidFill>
                  <a:srgbClr val="000000"/>
                </a:solidFill>
                <a:effectLst/>
                <a:latin typeface="Calibri" panose="020F0502020204030204" pitchFamily="34" charset="0"/>
              </a:rPr>
              <a:t>) life. These songs are also about social inequality and poverty, about the material world and the supernatural (</a:t>
            </a:r>
            <a:r>
              <a:rPr lang="as-IN" sz="3600" b="0" i="0" dirty="0">
                <a:solidFill>
                  <a:srgbClr val="000000"/>
                </a:solidFill>
                <a:effectLst/>
                <a:latin typeface="Calibri" panose="020F0502020204030204" pitchFamily="34" charset="0"/>
              </a:rPr>
              <a:t>অতিপ্রাকৃত</a:t>
            </a:r>
            <a:r>
              <a:rPr lang="en-US" sz="3600" b="0" i="0" dirty="0">
                <a:solidFill>
                  <a:srgbClr val="000000"/>
                </a:solidFill>
                <a:effectLst/>
                <a:latin typeface="Calibri" panose="020F0502020204030204" pitchFamily="34" charset="0"/>
              </a:rPr>
              <a:t>). Mystical (</a:t>
            </a:r>
            <a:r>
              <a:rPr lang="as-IN" sz="3600" b="0" i="0" dirty="0">
                <a:solidFill>
                  <a:srgbClr val="000000"/>
                </a:solidFill>
                <a:effectLst/>
                <a:latin typeface="Calibri" panose="020F0502020204030204" pitchFamily="34" charset="0"/>
              </a:rPr>
              <a:t>রহস্যময়</a:t>
            </a:r>
            <a:r>
              <a:rPr lang="en-US" sz="3600" b="0" i="0" dirty="0">
                <a:solidFill>
                  <a:srgbClr val="000000"/>
                </a:solidFill>
                <a:effectLst/>
                <a:latin typeface="Calibri" panose="020F0502020204030204" pitchFamily="34" charset="0"/>
              </a:rPr>
              <a:t>) songs have been composed using the metaphors (</a:t>
            </a:r>
            <a:r>
              <a:rPr lang="as-IN" sz="3600" b="0" i="0" dirty="0">
                <a:solidFill>
                  <a:srgbClr val="000000"/>
                </a:solidFill>
                <a:effectLst/>
                <a:latin typeface="Calibri" panose="020F0502020204030204" pitchFamily="34" charset="0"/>
              </a:rPr>
              <a:t>রূপক</a:t>
            </a:r>
            <a:r>
              <a:rPr lang="en-US" sz="3600" b="0" i="0" dirty="0">
                <a:solidFill>
                  <a:srgbClr val="000000"/>
                </a:solidFill>
                <a:effectLst/>
                <a:latin typeface="Calibri" panose="020F0502020204030204" pitchFamily="34" charset="0"/>
              </a:rPr>
              <a:t>) of rivers and boats. Since the country is basically riverine, the </a:t>
            </a:r>
            <a:r>
              <a:rPr lang="en-US" sz="3600" b="0" i="0" dirty="0" err="1">
                <a:solidFill>
                  <a:srgbClr val="000000"/>
                </a:solidFill>
                <a:effectLst/>
                <a:latin typeface="Calibri" panose="020F0502020204030204" pitchFamily="34" charset="0"/>
              </a:rPr>
              <a:t>Bhatiyali</a:t>
            </a:r>
            <a:r>
              <a:rPr lang="en-US" sz="3600" b="0" i="0" dirty="0">
                <a:solidFill>
                  <a:srgbClr val="000000"/>
                </a:solidFill>
                <a:effectLst/>
                <a:latin typeface="Calibri" panose="020F0502020204030204" pitchFamily="34" charset="0"/>
              </a:rPr>
              <a:t> forms an important genre (</a:t>
            </a:r>
            <a:r>
              <a:rPr lang="as-IN" sz="3600" b="0" i="0" dirty="0">
                <a:solidFill>
                  <a:srgbClr val="000000"/>
                </a:solidFill>
                <a:effectLst/>
                <a:latin typeface="Calibri" panose="020F0502020204030204" pitchFamily="34" charset="0"/>
              </a:rPr>
              <a:t>ধরন</a:t>
            </a:r>
            <a:r>
              <a:rPr lang="en-US" sz="3600" b="0" i="0" dirty="0">
                <a:solidFill>
                  <a:srgbClr val="000000"/>
                </a:solidFill>
                <a:effectLst/>
                <a:latin typeface="Calibri" panose="020F0502020204030204" pitchFamily="34" charset="0"/>
              </a:rPr>
              <a:t>)  of folk music. </a:t>
            </a:r>
            <a:endParaRPr lang="en-US" sz="3600" dirty="0"/>
          </a:p>
        </p:txBody>
      </p:sp>
    </p:spTree>
    <p:extLst>
      <p:ext uri="{BB962C8B-B14F-4D97-AF65-F5344CB8AC3E}">
        <p14:creationId xmlns:p14="http://schemas.microsoft.com/office/powerpoint/2010/main" val="3905228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A87743-CF6A-FCF1-F89D-502A3899CED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7128125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E84DA5-53A3-0BDF-DC5A-D9AEA8424780}"/>
              </a:ext>
            </a:extLst>
          </p:cNvPr>
          <p:cNvPicPr>
            <a:picLocks noChangeAspect="1"/>
          </p:cNvPicPr>
          <p:nvPr/>
        </p:nvPicPr>
        <p:blipFill>
          <a:blip r:embed="rId2"/>
          <a:stretch>
            <a:fillRect/>
          </a:stretch>
        </p:blipFill>
        <p:spPr>
          <a:xfrm>
            <a:off x="114364" y="124624"/>
            <a:ext cx="11785344" cy="6425031"/>
          </a:xfrm>
          <a:prstGeom prst="rect">
            <a:avLst/>
          </a:prstGeom>
        </p:spPr>
      </p:pic>
    </p:spTree>
    <p:extLst>
      <p:ext uri="{BB962C8B-B14F-4D97-AF65-F5344CB8AC3E}">
        <p14:creationId xmlns:p14="http://schemas.microsoft.com/office/powerpoint/2010/main" val="3377146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a:extLst>
              <a:ext uri="{FF2B5EF4-FFF2-40B4-BE49-F238E27FC236}">
                <a16:creationId xmlns:a16="http://schemas.microsoft.com/office/drawing/2014/main" id="{28FAE3A0-25C5-AC39-CED7-2D3B08F295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76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933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247E62-5906-AA6A-34B2-3AEDA59B0BAB}"/>
              </a:ext>
            </a:extLst>
          </p:cNvPr>
          <p:cNvSpPr txBox="1"/>
          <p:nvPr/>
        </p:nvSpPr>
        <p:spPr>
          <a:xfrm>
            <a:off x="505022" y="662161"/>
            <a:ext cx="7054727" cy="5632311"/>
          </a:xfrm>
          <a:prstGeom prst="rect">
            <a:avLst/>
          </a:prstGeom>
          <a:noFill/>
        </p:spPr>
        <p:txBody>
          <a:bodyPr wrap="square">
            <a:spAutoFit/>
          </a:bodyPr>
          <a:lstStyle/>
          <a:p>
            <a:pPr algn="just"/>
            <a:r>
              <a:rPr lang="en-US" sz="3600" b="0" i="0" dirty="0">
                <a:solidFill>
                  <a:srgbClr val="000000"/>
                </a:solidFill>
                <a:effectLst/>
                <a:latin typeface="Calibri" panose="020F0502020204030204" pitchFamily="34" charset="0"/>
              </a:rPr>
              <a:t>The culture and the lifestyle (</a:t>
            </a:r>
            <a:r>
              <a:rPr lang="as-IN" sz="3600" b="0" i="0" dirty="0">
                <a:solidFill>
                  <a:srgbClr val="000000"/>
                </a:solidFill>
                <a:effectLst/>
                <a:latin typeface="Calibri" panose="020F0502020204030204" pitchFamily="34" charset="0"/>
              </a:rPr>
              <a:t>জীবনধারা</a:t>
            </a:r>
            <a:r>
              <a:rPr lang="en-US" sz="3600" b="0" i="0" dirty="0">
                <a:solidFill>
                  <a:srgbClr val="000000"/>
                </a:solidFill>
                <a:effectLst/>
                <a:latin typeface="Calibri" panose="020F0502020204030204" pitchFamily="34" charset="0"/>
              </a:rPr>
              <a:t>) of the different tribes have also influenced folk music. Tribes like the Santal, Garo, </a:t>
            </a:r>
            <a:r>
              <a:rPr lang="en-US" sz="3600" b="0" i="0" dirty="0" err="1">
                <a:solidFill>
                  <a:srgbClr val="000000"/>
                </a:solidFill>
                <a:effectLst/>
                <a:latin typeface="Calibri" panose="020F0502020204030204" pitchFamily="34" charset="0"/>
              </a:rPr>
              <a:t>Hajong</a:t>
            </a:r>
            <a:r>
              <a:rPr lang="en-US" sz="3600" b="0" i="0" dirty="0">
                <a:solidFill>
                  <a:srgbClr val="000000"/>
                </a:solidFill>
                <a:effectLst/>
                <a:latin typeface="Calibri" panose="020F0502020204030204" pitchFamily="34" charset="0"/>
              </a:rPr>
              <a:t>, Chakma, Manipuri, Tripuri, Manna etc. have interacted (</a:t>
            </a:r>
            <a:r>
              <a:rPr lang="as-IN" sz="3600" b="0" i="0" dirty="0">
                <a:solidFill>
                  <a:srgbClr val="000000"/>
                </a:solidFill>
                <a:effectLst/>
                <a:latin typeface="Calibri" panose="020F0502020204030204" pitchFamily="34" charset="0"/>
              </a:rPr>
              <a:t>মিথস্ক্রিয়া</a:t>
            </a:r>
            <a:r>
              <a:rPr lang="en-US" sz="3600" b="0" i="0" dirty="0">
                <a:solidFill>
                  <a:srgbClr val="000000"/>
                </a:solidFill>
                <a:effectLst/>
                <a:latin typeface="Calibri" panose="020F0502020204030204" pitchFamily="34" charset="0"/>
              </a:rPr>
              <a:t>) with ethnic (</a:t>
            </a:r>
            <a:r>
              <a:rPr lang="as-IN" sz="3600" b="0" i="0" dirty="0">
                <a:solidFill>
                  <a:srgbClr val="000000"/>
                </a:solidFill>
                <a:effectLst/>
                <a:latin typeface="Calibri" panose="020F0502020204030204" pitchFamily="34" charset="0"/>
              </a:rPr>
              <a:t>জাতিগত</a:t>
            </a:r>
            <a:r>
              <a:rPr lang="en-US" sz="3600" b="0" i="0" dirty="0">
                <a:solidFill>
                  <a:srgbClr val="000000"/>
                </a:solidFill>
                <a:effectLst/>
                <a:latin typeface="Calibri" panose="020F0502020204030204" pitchFamily="34" charset="0"/>
              </a:rPr>
              <a:t>) Bengali culture and lifestyle over the years. The interaction has been clearly reflected in the richness of folk music.</a:t>
            </a:r>
          </a:p>
        </p:txBody>
      </p:sp>
      <p:pic>
        <p:nvPicPr>
          <p:cNvPr id="4" name="Picture 3" descr="Instruments in Bangladesh">
            <a:extLst>
              <a:ext uri="{FF2B5EF4-FFF2-40B4-BE49-F238E27FC236}">
                <a16:creationId xmlns:a16="http://schemas.microsoft.com/office/drawing/2014/main" id="{A21A24CE-040F-7EC9-CABD-49B5069FE8C0}"/>
              </a:ext>
            </a:extLst>
          </p:cNvPr>
          <p:cNvPicPr>
            <a:picLocks noChangeAspect="1"/>
          </p:cNvPicPr>
          <p:nvPr/>
        </p:nvPicPr>
        <p:blipFill>
          <a:blip r:embed="rId2"/>
          <a:stretch>
            <a:fillRect/>
          </a:stretch>
        </p:blipFill>
        <p:spPr>
          <a:xfrm>
            <a:off x="7869184" y="750925"/>
            <a:ext cx="3432134" cy="5143499"/>
          </a:xfrm>
          <a:prstGeom prst="rect">
            <a:avLst/>
          </a:prstGeom>
        </p:spPr>
      </p:pic>
    </p:spTree>
    <p:extLst>
      <p:ext uri="{BB962C8B-B14F-4D97-AF65-F5344CB8AC3E}">
        <p14:creationId xmlns:p14="http://schemas.microsoft.com/office/powerpoint/2010/main" val="3895496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DC9098-E96E-32EA-191A-E00FD2DE190E}"/>
              </a:ext>
            </a:extLst>
          </p:cNvPr>
          <p:cNvPicPr>
            <a:picLocks noChangeAspect="1"/>
          </p:cNvPicPr>
          <p:nvPr/>
        </p:nvPicPr>
        <p:blipFill>
          <a:blip r:embed="rId2"/>
          <a:stretch>
            <a:fillRect/>
          </a:stretch>
        </p:blipFill>
        <p:spPr>
          <a:xfrm>
            <a:off x="0" y="-1"/>
            <a:ext cx="12192000" cy="6871389"/>
          </a:xfrm>
          <a:prstGeom prst="rect">
            <a:avLst/>
          </a:prstGeom>
        </p:spPr>
      </p:pic>
    </p:spTree>
    <p:extLst>
      <p:ext uri="{BB962C8B-B14F-4D97-AF65-F5344CB8AC3E}">
        <p14:creationId xmlns:p14="http://schemas.microsoft.com/office/powerpoint/2010/main" val="36096314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53484F-8B72-7948-E7E2-942347CBD297}"/>
              </a:ext>
            </a:extLst>
          </p:cNvPr>
          <p:cNvSpPr txBox="1"/>
          <p:nvPr/>
        </p:nvSpPr>
        <p:spPr>
          <a:xfrm>
            <a:off x="392705" y="364166"/>
            <a:ext cx="6369602" cy="6186309"/>
          </a:xfrm>
          <a:prstGeom prst="rect">
            <a:avLst/>
          </a:prstGeom>
          <a:noFill/>
        </p:spPr>
        <p:txBody>
          <a:bodyPr wrap="square">
            <a:spAutoFit/>
          </a:bodyPr>
          <a:lstStyle/>
          <a:p>
            <a:pPr algn="just"/>
            <a:r>
              <a:rPr lang="en-US" sz="3600" b="0" i="0" dirty="0">
                <a:solidFill>
                  <a:srgbClr val="000000"/>
                </a:solidFill>
                <a:effectLst/>
                <a:latin typeface="Calibri" panose="020F0502020204030204" pitchFamily="34" charset="0"/>
              </a:rPr>
              <a:t>Folk songs may be sung individually or in chorus (</a:t>
            </a:r>
            <a:r>
              <a:rPr lang="as-IN" sz="3600" b="0" i="0" dirty="0">
                <a:solidFill>
                  <a:srgbClr val="000000"/>
                </a:solidFill>
                <a:effectLst/>
                <a:latin typeface="Calibri" panose="020F0502020204030204" pitchFamily="34" charset="0"/>
              </a:rPr>
              <a:t>গায়কদল</a:t>
            </a:r>
            <a:r>
              <a:rPr lang="en-US" sz="3600" b="0" i="0" dirty="0">
                <a:solidFill>
                  <a:srgbClr val="000000"/>
                </a:solidFill>
                <a:effectLst/>
                <a:latin typeface="Calibri" panose="020F0502020204030204" pitchFamily="34" charset="0"/>
              </a:rPr>
              <a:t>). Folk songs sung individually include </a:t>
            </a:r>
            <a:r>
              <a:rPr lang="en-US" sz="3600" b="0" i="0" dirty="0" err="1">
                <a:solidFill>
                  <a:srgbClr val="000000"/>
                </a:solidFill>
                <a:effectLst/>
                <a:latin typeface="Calibri" panose="020F0502020204030204" pitchFamily="34" charset="0"/>
              </a:rPr>
              <a:t>Baul</a:t>
            </a:r>
            <a:r>
              <a:rPr lang="en-US" sz="3600" b="0" i="0" dirty="0">
                <a:solidFill>
                  <a:srgbClr val="000000"/>
                </a:solidFill>
                <a:effectLst/>
                <a:latin typeface="Calibri" panose="020F0502020204030204" pitchFamily="34" charset="0"/>
              </a:rPr>
              <a:t>, </a:t>
            </a:r>
            <a:r>
              <a:rPr lang="en-US" sz="3600" b="0" i="0" dirty="0" err="1">
                <a:solidFill>
                  <a:srgbClr val="000000"/>
                </a:solidFill>
                <a:effectLst/>
                <a:latin typeface="Calibri" panose="020F0502020204030204" pitchFamily="34" charset="0"/>
              </a:rPr>
              <a:t>Bhatiyali</a:t>
            </a:r>
            <a:r>
              <a:rPr lang="en-US" sz="3600" b="0" i="0" dirty="0">
                <a:solidFill>
                  <a:srgbClr val="000000"/>
                </a:solidFill>
                <a:effectLst/>
                <a:latin typeface="Calibri" panose="020F0502020204030204" pitchFamily="34" charset="0"/>
              </a:rPr>
              <a:t>, </a:t>
            </a:r>
            <a:r>
              <a:rPr lang="en-US" sz="3600" b="0" i="0" dirty="0" err="1">
                <a:solidFill>
                  <a:srgbClr val="000000"/>
                </a:solidFill>
                <a:effectLst/>
                <a:latin typeface="Calibri" panose="020F0502020204030204" pitchFamily="34" charset="0"/>
              </a:rPr>
              <a:t>Murshidi</a:t>
            </a:r>
            <a:r>
              <a:rPr lang="en-US" sz="3600" b="0" i="0" dirty="0">
                <a:solidFill>
                  <a:srgbClr val="000000"/>
                </a:solidFill>
                <a:effectLst/>
                <a:latin typeface="Calibri" panose="020F0502020204030204" pitchFamily="34" charset="0"/>
              </a:rPr>
              <a:t> and </a:t>
            </a:r>
            <a:r>
              <a:rPr lang="en-US" sz="3600" b="0" i="0" dirty="0" err="1">
                <a:solidFill>
                  <a:srgbClr val="000000"/>
                </a:solidFill>
                <a:effectLst/>
                <a:latin typeface="Calibri" panose="020F0502020204030204" pitchFamily="34" charset="0"/>
              </a:rPr>
              <a:t>Marfati</a:t>
            </a:r>
            <a:r>
              <a:rPr lang="en-US" sz="3600" b="0" i="0" dirty="0">
                <a:solidFill>
                  <a:srgbClr val="000000"/>
                </a:solidFill>
                <a:effectLst/>
                <a:latin typeface="Calibri" panose="020F0502020204030204" pitchFamily="34" charset="0"/>
              </a:rPr>
              <a:t>, while songs sung in chorus include </a:t>
            </a:r>
            <a:r>
              <a:rPr lang="en-US" sz="3600" b="0" i="0" dirty="0" err="1">
                <a:solidFill>
                  <a:srgbClr val="000000"/>
                </a:solidFill>
                <a:effectLst/>
                <a:latin typeface="Calibri" panose="020F0502020204030204" pitchFamily="34" charset="0"/>
              </a:rPr>
              <a:t>Kabigan</a:t>
            </a:r>
            <a:r>
              <a:rPr lang="en-US" sz="3600" b="0" i="0" dirty="0">
                <a:solidFill>
                  <a:srgbClr val="000000"/>
                </a:solidFill>
                <a:effectLst/>
                <a:latin typeface="Calibri" panose="020F0502020204030204" pitchFamily="34" charset="0"/>
              </a:rPr>
              <a:t>, Leto, </a:t>
            </a:r>
            <a:r>
              <a:rPr lang="en-US" sz="3600" b="0" i="0" dirty="0" err="1">
                <a:solidFill>
                  <a:srgbClr val="000000"/>
                </a:solidFill>
                <a:effectLst/>
                <a:latin typeface="Calibri" panose="020F0502020204030204" pitchFamily="34" charset="0"/>
              </a:rPr>
              <a:t>Alkap</a:t>
            </a:r>
            <a:r>
              <a:rPr lang="en-US" sz="3600" b="0" i="0" dirty="0">
                <a:solidFill>
                  <a:srgbClr val="000000"/>
                </a:solidFill>
                <a:effectLst/>
                <a:latin typeface="Calibri" panose="020F0502020204030204" pitchFamily="34" charset="0"/>
              </a:rPr>
              <a:t> and </a:t>
            </a:r>
            <a:r>
              <a:rPr lang="en-US" sz="3600" b="0" i="0" dirty="0" err="1">
                <a:solidFill>
                  <a:srgbClr val="000000"/>
                </a:solidFill>
                <a:effectLst/>
                <a:latin typeface="Calibri" panose="020F0502020204030204" pitchFamily="34" charset="0"/>
              </a:rPr>
              <a:t>Gambhira</a:t>
            </a:r>
            <a:r>
              <a:rPr lang="en-US" sz="3600" b="0" i="0" dirty="0">
                <a:solidFill>
                  <a:srgbClr val="000000"/>
                </a:solidFill>
                <a:effectLst/>
                <a:latin typeface="Calibri" panose="020F0502020204030204" pitchFamily="34" charset="0"/>
              </a:rPr>
              <a:t>. Some songs are regional in character, but others are common to both Bangladesh and West Bengal. </a:t>
            </a:r>
            <a:endParaRPr lang="en-US" sz="3600" dirty="0"/>
          </a:p>
        </p:txBody>
      </p:sp>
      <p:pic>
        <p:nvPicPr>
          <p:cNvPr id="2" name="Picture 1" descr="Bangla Folk Music Society (@100063802566219) - Mentions | Facebook">
            <a:extLst>
              <a:ext uri="{FF2B5EF4-FFF2-40B4-BE49-F238E27FC236}">
                <a16:creationId xmlns:a16="http://schemas.microsoft.com/office/drawing/2014/main" id="{C8218995-15FE-A43F-FF3B-376F0F23695E}"/>
              </a:ext>
            </a:extLst>
          </p:cNvPr>
          <p:cNvPicPr>
            <a:picLocks noChangeAspect="1"/>
          </p:cNvPicPr>
          <p:nvPr/>
        </p:nvPicPr>
        <p:blipFill>
          <a:blip r:embed="rId2"/>
          <a:stretch>
            <a:fillRect/>
          </a:stretch>
        </p:blipFill>
        <p:spPr>
          <a:xfrm>
            <a:off x="7242322" y="559539"/>
            <a:ext cx="4735777" cy="5738922"/>
          </a:xfrm>
          <a:prstGeom prst="rect">
            <a:avLst/>
          </a:prstGeom>
        </p:spPr>
      </p:pic>
    </p:spTree>
    <p:extLst>
      <p:ext uri="{BB962C8B-B14F-4D97-AF65-F5344CB8AC3E}">
        <p14:creationId xmlns:p14="http://schemas.microsoft.com/office/powerpoint/2010/main" val="105421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 BANGLADESHI MUSIC AND DANCE – Group 9 English">
            <a:extLst>
              <a:ext uri="{FF2B5EF4-FFF2-40B4-BE49-F238E27FC236}">
                <a16:creationId xmlns:a16="http://schemas.microsoft.com/office/drawing/2014/main" id="{FD9866D9-5C98-EFA2-EF4F-201B8B7F890A}"/>
              </a:ext>
            </a:extLst>
          </p:cNvPr>
          <p:cNvPicPr>
            <a:picLocks noChangeAspect="1"/>
          </p:cNvPicPr>
          <p:nvPr/>
        </p:nvPicPr>
        <p:blipFill>
          <a:blip r:embed="rId2"/>
          <a:stretch>
            <a:fillRect/>
          </a:stretch>
        </p:blipFill>
        <p:spPr>
          <a:xfrm>
            <a:off x="0" y="0"/>
            <a:ext cx="12192000" cy="6849438"/>
          </a:xfrm>
          <a:prstGeom prst="rect">
            <a:avLst/>
          </a:prstGeom>
        </p:spPr>
      </p:pic>
    </p:spTree>
    <p:extLst>
      <p:ext uri="{BB962C8B-B14F-4D97-AF65-F5344CB8AC3E}">
        <p14:creationId xmlns:p14="http://schemas.microsoft.com/office/powerpoint/2010/main" val="11649355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27865E-1717-ABAE-A646-E572F07EBE13}"/>
              </a:ext>
            </a:extLst>
          </p:cNvPr>
          <p:cNvPicPr>
            <a:picLocks noChangeAspect="1"/>
          </p:cNvPicPr>
          <p:nvPr/>
        </p:nvPicPr>
        <p:blipFill>
          <a:blip r:embed="rId2"/>
          <a:stretch>
            <a:fillRect/>
          </a:stretch>
        </p:blipFill>
        <p:spPr>
          <a:xfrm>
            <a:off x="199363" y="145881"/>
            <a:ext cx="11794163" cy="6646383"/>
          </a:xfrm>
          <a:prstGeom prst="rect">
            <a:avLst/>
          </a:prstGeom>
        </p:spPr>
      </p:pic>
    </p:spTree>
    <p:extLst>
      <p:ext uri="{BB962C8B-B14F-4D97-AF65-F5344CB8AC3E}">
        <p14:creationId xmlns:p14="http://schemas.microsoft.com/office/powerpoint/2010/main" val="2724893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চাঁপাইনবাবগঞ্জে গম্ভীরা-আলকাপ উৎসব শুরু">
            <a:extLst>
              <a:ext uri="{FF2B5EF4-FFF2-40B4-BE49-F238E27FC236}">
                <a16:creationId xmlns:a16="http://schemas.microsoft.com/office/drawing/2014/main" id="{6C497B4F-4F47-872E-8AAE-73304680FF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3360" cy="69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4120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9BD01E-8A39-E480-3B1E-BD6AD3E30C7F}"/>
              </a:ext>
            </a:extLst>
          </p:cNvPr>
          <p:cNvSpPr txBox="1"/>
          <p:nvPr/>
        </p:nvSpPr>
        <p:spPr>
          <a:xfrm>
            <a:off x="497930" y="527154"/>
            <a:ext cx="10941978" cy="5262979"/>
          </a:xfrm>
          <a:prstGeom prst="rect">
            <a:avLst/>
          </a:prstGeom>
          <a:noFill/>
        </p:spPr>
        <p:txBody>
          <a:bodyPr wrap="square">
            <a:spAutoFit/>
          </a:bodyPr>
          <a:lstStyle/>
          <a:p>
            <a:pPr algn="just"/>
            <a:r>
              <a:rPr lang="en-US" sz="2800" b="1" i="0" dirty="0">
                <a:solidFill>
                  <a:srgbClr val="000000"/>
                </a:solidFill>
                <a:effectLst/>
                <a:latin typeface="Calibri" panose="020F0502020204030204" pitchFamily="34" charset="0"/>
              </a:rPr>
              <a:t>Different folk songs belonging to different regions of Bangladesh are listed below:</a:t>
            </a:r>
            <a:endParaRPr lang="en-US" sz="2800" b="0" i="0" dirty="0">
              <a:solidFill>
                <a:srgbClr val="000000"/>
              </a:solidFill>
              <a:effectLst/>
              <a:latin typeface="Calibri" panose="020F0502020204030204" pitchFamily="34" charset="0"/>
            </a:endParaRPr>
          </a:p>
          <a:p>
            <a:pPr algn="just"/>
            <a:r>
              <a:rPr lang="en-US" sz="2800" b="0" i="0" dirty="0" err="1">
                <a:solidFill>
                  <a:srgbClr val="000000"/>
                </a:solidFill>
                <a:effectLst/>
                <a:latin typeface="Calibri" panose="020F0502020204030204" pitchFamily="34" charset="0"/>
              </a:rPr>
              <a:t>Baul</a:t>
            </a:r>
            <a:r>
              <a:rPr lang="en-US" sz="2800" b="0" i="0" dirty="0">
                <a:solidFill>
                  <a:srgbClr val="000000"/>
                </a:solidFill>
                <a:effectLst/>
                <a:latin typeface="Calibri" panose="020F0502020204030204" pitchFamily="34" charset="0"/>
              </a:rPr>
              <a:t> songs 		: Birbhum and </a:t>
            </a:r>
            <a:r>
              <a:rPr lang="en-US" sz="2800" b="0" i="0" dirty="0" err="1">
                <a:solidFill>
                  <a:srgbClr val="000000"/>
                </a:solidFill>
                <a:effectLst/>
                <a:latin typeface="Calibri" panose="020F0502020204030204" pitchFamily="34" charset="0"/>
              </a:rPr>
              <a:t>Kushtia</a:t>
            </a:r>
            <a:endParaRPr lang="en-US" sz="2800" b="0" i="0" dirty="0">
              <a:solidFill>
                <a:srgbClr val="000000"/>
              </a:solidFill>
              <a:effectLst/>
              <a:latin typeface="Calibri" panose="020F0502020204030204" pitchFamily="34" charset="0"/>
            </a:endParaRPr>
          </a:p>
          <a:p>
            <a:pPr algn="just"/>
            <a:r>
              <a:rPr lang="en-US" sz="2800" b="0" i="0" dirty="0">
                <a:solidFill>
                  <a:srgbClr val="000000"/>
                </a:solidFill>
                <a:effectLst/>
                <a:latin typeface="Calibri" panose="020F0502020204030204" pitchFamily="34" charset="0"/>
              </a:rPr>
              <a:t>Spiritual songs 	: Birbhum and </a:t>
            </a:r>
            <a:r>
              <a:rPr lang="en-US" sz="2800" b="0" i="0" dirty="0" err="1">
                <a:solidFill>
                  <a:srgbClr val="000000"/>
                </a:solidFill>
                <a:effectLst/>
                <a:latin typeface="Calibri" panose="020F0502020204030204" pitchFamily="34" charset="0"/>
              </a:rPr>
              <a:t>Kushtia</a:t>
            </a:r>
            <a:endParaRPr lang="en-US" sz="2800" b="0" i="0" dirty="0">
              <a:solidFill>
                <a:srgbClr val="000000"/>
              </a:solidFill>
              <a:effectLst/>
              <a:latin typeface="Calibri" panose="020F0502020204030204" pitchFamily="34" charset="0"/>
            </a:endParaRPr>
          </a:p>
          <a:p>
            <a:pPr algn="just"/>
            <a:r>
              <a:rPr lang="en-US" sz="2800" b="0" i="0" dirty="0" err="1">
                <a:solidFill>
                  <a:srgbClr val="000000"/>
                </a:solidFill>
                <a:effectLst/>
                <a:latin typeface="Calibri" panose="020F0502020204030204" pitchFamily="34" charset="0"/>
              </a:rPr>
              <a:t>Jarigan</a:t>
            </a:r>
            <a:r>
              <a:rPr lang="en-US" sz="2800" b="0" i="0" dirty="0">
                <a:solidFill>
                  <a:srgbClr val="000000"/>
                </a:solidFill>
                <a:effectLst/>
                <a:latin typeface="Calibri" panose="020F0502020204030204" pitchFamily="34" charset="0"/>
              </a:rPr>
              <a:t>         		: Dhaka, Mymensingh, Sylhet, Faridpur, Murshidabad.</a:t>
            </a:r>
          </a:p>
          <a:p>
            <a:pPr algn="just"/>
            <a:r>
              <a:rPr lang="en-US" sz="2800" b="0" i="0" dirty="0" err="1">
                <a:solidFill>
                  <a:srgbClr val="000000"/>
                </a:solidFill>
                <a:effectLst/>
                <a:latin typeface="Calibri" panose="020F0502020204030204" pitchFamily="34" charset="0"/>
              </a:rPr>
              <a:t>Bhawaiya</a:t>
            </a:r>
            <a:r>
              <a:rPr lang="en-US" sz="2800" b="0" i="0" dirty="0">
                <a:solidFill>
                  <a:srgbClr val="000000"/>
                </a:solidFill>
                <a:effectLst/>
                <a:latin typeface="Calibri" panose="020F0502020204030204" pitchFamily="34" charset="0"/>
              </a:rPr>
              <a:t>         	: Cooch Bihar, </a:t>
            </a:r>
            <a:r>
              <a:rPr lang="en-US" sz="2800" b="0" i="0" dirty="0" err="1">
                <a:solidFill>
                  <a:srgbClr val="000000"/>
                </a:solidFill>
                <a:effectLst/>
                <a:latin typeface="Calibri" panose="020F0502020204030204" pitchFamily="34" charset="0"/>
              </a:rPr>
              <a:t>Rajshahi</a:t>
            </a:r>
            <a:r>
              <a:rPr lang="en-US" sz="2800" b="0" i="0" dirty="0">
                <a:solidFill>
                  <a:srgbClr val="000000"/>
                </a:solidFill>
                <a:effectLst/>
                <a:latin typeface="Calibri" panose="020F0502020204030204" pitchFamily="34" charset="0"/>
              </a:rPr>
              <a:t>, Dinajpur, Rangpur, Pabna.</a:t>
            </a:r>
          </a:p>
          <a:p>
            <a:pPr algn="just"/>
            <a:r>
              <a:rPr lang="en-US" sz="2800" b="0" i="0" dirty="0" err="1">
                <a:solidFill>
                  <a:srgbClr val="000000"/>
                </a:solidFill>
                <a:effectLst/>
                <a:latin typeface="Calibri" panose="020F0502020204030204" pitchFamily="34" charset="0"/>
              </a:rPr>
              <a:t>Gambhira</a:t>
            </a:r>
            <a:r>
              <a:rPr lang="en-US" sz="2800" b="0" i="0" dirty="0">
                <a:solidFill>
                  <a:srgbClr val="000000"/>
                </a:solidFill>
                <a:effectLst/>
                <a:latin typeface="Calibri" panose="020F0502020204030204" pitchFamily="34" charset="0"/>
              </a:rPr>
              <a:t>         	: </a:t>
            </a:r>
            <a:r>
              <a:rPr lang="en-US" sz="2800" b="0" i="0" dirty="0" err="1">
                <a:solidFill>
                  <a:srgbClr val="000000"/>
                </a:solidFill>
                <a:effectLst/>
                <a:latin typeface="Calibri" panose="020F0502020204030204" pitchFamily="34" charset="0"/>
              </a:rPr>
              <a:t>Rajshahi</a:t>
            </a:r>
            <a:r>
              <a:rPr lang="en-US" sz="2800" b="0" i="0" dirty="0">
                <a:solidFill>
                  <a:srgbClr val="000000"/>
                </a:solidFill>
                <a:effectLst/>
                <a:latin typeface="Calibri" panose="020F0502020204030204" pitchFamily="34" charset="0"/>
              </a:rPr>
              <a:t>, </a:t>
            </a:r>
            <a:r>
              <a:rPr lang="en-US" sz="2800" b="0" i="0" dirty="0" err="1">
                <a:solidFill>
                  <a:srgbClr val="000000"/>
                </a:solidFill>
                <a:effectLst/>
                <a:latin typeface="Calibri" panose="020F0502020204030204" pitchFamily="34" charset="0"/>
              </a:rPr>
              <a:t>Malda</a:t>
            </a:r>
            <a:r>
              <a:rPr lang="en-US" sz="2800" b="0" i="0" dirty="0">
                <a:solidFill>
                  <a:srgbClr val="000000"/>
                </a:solidFill>
                <a:effectLst/>
                <a:latin typeface="Calibri" panose="020F0502020204030204" pitchFamily="34" charset="0"/>
              </a:rPr>
              <a:t>.</a:t>
            </a:r>
          </a:p>
          <a:p>
            <a:pPr algn="just"/>
            <a:r>
              <a:rPr lang="en-US" sz="2800" b="0" i="0" dirty="0">
                <a:solidFill>
                  <a:srgbClr val="000000"/>
                </a:solidFill>
                <a:effectLst/>
                <a:latin typeface="Calibri" panose="020F0502020204030204" pitchFamily="34" charset="0"/>
              </a:rPr>
              <a:t>Wedding songs 	: all regions.</a:t>
            </a:r>
          </a:p>
          <a:p>
            <a:pPr algn="just"/>
            <a:r>
              <a:rPr lang="en-US" sz="2800" b="0" i="0" dirty="0">
                <a:solidFill>
                  <a:srgbClr val="000000"/>
                </a:solidFill>
                <a:effectLst/>
                <a:latin typeface="Calibri" panose="020F0502020204030204" pitchFamily="34" charset="0"/>
              </a:rPr>
              <a:t>Roof-beating songs: the northern regions of Bangladesh.</a:t>
            </a:r>
          </a:p>
          <a:p>
            <a:pPr algn="just"/>
            <a:r>
              <a:rPr lang="en-US" sz="2800" b="0" i="0" dirty="0">
                <a:solidFill>
                  <a:srgbClr val="000000"/>
                </a:solidFill>
                <a:effectLst/>
                <a:latin typeface="Calibri" panose="020F0502020204030204" pitchFamily="34" charset="0"/>
              </a:rPr>
              <a:t>Sari                 	: the lower marshy regions of Sylhet and Mymensingh.</a:t>
            </a:r>
          </a:p>
          <a:p>
            <a:pPr algn="just"/>
            <a:r>
              <a:rPr lang="en-US" sz="2800" b="0" i="0" dirty="0" err="1">
                <a:solidFill>
                  <a:srgbClr val="000000"/>
                </a:solidFill>
                <a:effectLst/>
                <a:latin typeface="Calibri" panose="020F0502020204030204" pitchFamily="34" charset="0"/>
              </a:rPr>
              <a:t>Bhatiyali</a:t>
            </a:r>
            <a:r>
              <a:rPr lang="en-US" sz="2800" b="0" i="0" dirty="0">
                <a:solidFill>
                  <a:srgbClr val="000000"/>
                </a:solidFill>
                <a:effectLst/>
                <a:latin typeface="Calibri" panose="020F0502020204030204" pitchFamily="34" charset="0"/>
              </a:rPr>
              <a:t>          	: nearly all regions of Bangladesh.</a:t>
            </a:r>
          </a:p>
          <a:p>
            <a:pPr algn="just"/>
            <a:r>
              <a:rPr lang="en-US" sz="2800" b="0" i="0" dirty="0">
                <a:solidFill>
                  <a:srgbClr val="000000"/>
                </a:solidFill>
                <a:effectLst/>
                <a:latin typeface="Calibri" panose="020F0502020204030204" pitchFamily="34" charset="0"/>
              </a:rPr>
              <a:t>Pastoral songs         : Dhaka, Mymensingh, Faridpur, Sylhet, </a:t>
            </a:r>
            <a:r>
              <a:rPr lang="en-US" sz="2800" b="0" i="0" dirty="0" err="1">
                <a:solidFill>
                  <a:srgbClr val="000000"/>
                </a:solidFill>
                <a:effectLst/>
                <a:latin typeface="Calibri" panose="020F0502020204030204" pitchFamily="34" charset="0"/>
              </a:rPr>
              <a:t>Habiganj</a:t>
            </a:r>
            <a:r>
              <a:rPr lang="en-US" sz="2800" b="0" i="0" dirty="0">
                <a:solidFill>
                  <a:srgbClr val="000000"/>
                </a:solidFill>
                <a:effectLst/>
                <a:latin typeface="Calibri" panose="020F0502020204030204" pitchFamily="34" charset="0"/>
              </a:rPr>
              <a:t>.</a:t>
            </a:r>
          </a:p>
        </p:txBody>
      </p:sp>
    </p:spTree>
    <p:extLst>
      <p:ext uri="{BB962C8B-B14F-4D97-AF65-F5344CB8AC3E}">
        <p14:creationId xmlns:p14="http://schemas.microsoft.com/office/powerpoint/2010/main" val="2357307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omvira: Folk skit about accountability in emergencies | AIM Standing Team">
            <a:extLst>
              <a:ext uri="{FF2B5EF4-FFF2-40B4-BE49-F238E27FC236}">
                <a16:creationId xmlns:a16="http://schemas.microsoft.com/office/drawing/2014/main" id="{01B5E92A-D18E-BE21-9DD2-289A9D7F17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08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399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29ACA-4728-3E90-A6D2-DC55EB492B0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347AB72-C35D-8305-14C4-2E07E8160C3E}"/>
              </a:ext>
            </a:extLst>
          </p:cNvPr>
          <p:cNvSpPr/>
          <p:nvPr/>
        </p:nvSpPr>
        <p:spPr>
          <a:xfrm>
            <a:off x="0" y="-1842"/>
            <a:ext cx="12192000" cy="17435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3600" b="1" dirty="0"/>
          </a:p>
        </p:txBody>
      </p:sp>
      <p:sp>
        <p:nvSpPr>
          <p:cNvPr id="2" name="TextBox 1">
            <a:extLst>
              <a:ext uri="{FF2B5EF4-FFF2-40B4-BE49-F238E27FC236}">
                <a16:creationId xmlns:a16="http://schemas.microsoft.com/office/drawing/2014/main" id="{8969952F-D67E-EE87-ED87-5CAD998ADF88}"/>
              </a:ext>
            </a:extLst>
          </p:cNvPr>
          <p:cNvSpPr txBox="1"/>
          <p:nvPr/>
        </p:nvSpPr>
        <p:spPr>
          <a:xfrm>
            <a:off x="642257" y="413658"/>
            <a:ext cx="10961914" cy="1107996"/>
          </a:xfrm>
          <a:prstGeom prst="rect">
            <a:avLst/>
          </a:prstGeom>
          <a:noFill/>
        </p:spPr>
        <p:txBody>
          <a:bodyPr wrap="square" rtlCol="0">
            <a:spAutoFit/>
          </a:bodyPr>
          <a:lstStyle/>
          <a:p>
            <a:pPr algn="ctr"/>
            <a:r>
              <a:rPr lang="en-US" sz="6600" b="1" spc="50" dirty="0">
                <a:ln w="9525" cmpd="sng">
                  <a:solidFill>
                    <a:schemeClr val="accent1"/>
                  </a:solidFill>
                  <a:prstDash val="solid"/>
                </a:ln>
                <a:solidFill>
                  <a:srgbClr val="70AD47">
                    <a:tint val="1000"/>
                  </a:srgbClr>
                </a:solidFill>
                <a:effectLst>
                  <a:glow rad="38100">
                    <a:schemeClr val="accent1">
                      <a:alpha val="40000"/>
                    </a:schemeClr>
                  </a:glow>
                </a:effectLst>
              </a:rPr>
              <a:t>GROUP DISCUSSION</a:t>
            </a:r>
          </a:p>
        </p:txBody>
      </p:sp>
      <p:sp>
        <p:nvSpPr>
          <p:cNvPr id="4" name="TextBox 3">
            <a:extLst>
              <a:ext uri="{FF2B5EF4-FFF2-40B4-BE49-F238E27FC236}">
                <a16:creationId xmlns:a16="http://schemas.microsoft.com/office/drawing/2014/main" id="{6B3FA335-4A35-50F1-6C36-B5B35417E431}"/>
              </a:ext>
            </a:extLst>
          </p:cNvPr>
          <p:cNvSpPr txBox="1"/>
          <p:nvPr/>
        </p:nvSpPr>
        <p:spPr>
          <a:xfrm>
            <a:off x="285751" y="3428999"/>
            <a:ext cx="11634107" cy="2308324"/>
          </a:xfrm>
          <a:prstGeom prst="rect">
            <a:avLst/>
          </a:prstGeom>
          <a:noFill/>
        </p:spPr>
        <p:txBody>
          <a:bodyPr wrap="square">
            <a:spAutoFit/>
          </a:bodyPr>
          <a:lstStyle/>
          <a:p>
            <a:pPr algn="ctr"/>
            <a:r>
              <a:rPr lang="en-US" sz="7200" b="1" dirty="0"/>
              <a:t>What type of folk music present in your locality?  </a:t>
            </a:r>
          </a:p>
        </p:txBody>
      </p:sp>
    </p:spTree>
    <p:extLst>
      <p:ext uri="{BB962C8B-B14F-4D97-AF65-F5344CB8AC3E}">
        <p14:creationId xmlns:p14="http://schemas.microsoft.com/office/powerpoint/2010/main" val="3108933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073CBB-76CE-340D-208B-E3E03EF78149}"/>
              </a:ext>
            </a:extLst>
          </p:cNvPr>
          <p:cNvPicPr>
            <a:picLocks noChangeAspect="1"/>
          </p:cNvPicPr>
          <p:nvPr/>
        </p:nvPicPr>
        <p:blipFill>
          <a:blip r:embed="rId2"/>
          <a:stretch>
            <a:fillRect/>
          </a:stretch>
        </p:blipFill>
        <p:spPr>
          <a:xfrm>
            <a:off x="3203347" y="0"/>
            <a:ext cx="4677910" cy="3110810"/>
          </a:xfrm>
          <a:prstGeom prst="rect">
            <a:avLst/>
          </a:prstGeom>
        </p:spPr>
      </p:pic>
      <p:sp>
        <p:nvSpPr>
          <p:cNvPr id="5" name="TextBox 4">
            <a:extLst>
              <a:ext uri="{FF2B5EF4-FFF2-40B4-BE49-F238E27FC236}">
                <a16:creationId xmlns:a16="http://schemas.microsoft.com/office/drawing/2014/main" id="{73D78A2B-0085-E664-A2BA-3B1C2F447369}"/>
              </a:ext>
            </a:extLst>
          </p:cNvPr>
          <p:cNvSpPr txBox="1"/>
          <p:nvPr/>
        </p:nvSpPr>
        <p:spPr>
          <a:xfrm>
            <a:off x="740231" y="3429000"/>
            <a:ext cx="10667998" cy="3046988"/>
          </a:xfrm>
          <a:prstGeom prst="rect">
            <a:avLst/>
          </a:prstGeom>
          <a:noFill/>
        </p:spPr>
        <p:txBody>
          <a:bodyPr wrap="square">
            <a:spAutoFit/>
          </a:bodyPr>
          <a:lstStyle/>
          <a:p>
            <a:pPr marL="514350" indent="-514350" algn="just">
              <a:buFontTx/>
              <a:buAutoNum type="alphaLcPeriod"/>
            </a:pPr>
            <a:r>
              <a:rPr lang="en-US" sz="3200" dirty="0">
                <a:solidFill>
                  <a:srgbClr val="000000"/>
                </a:solidFill>
                <a:latin typeface="Calibri" panose="020F0502020204030204" pitchFamily="34" charset="0"/>
              </a:rPr>
              <a:t>What are the characteristics of folk music?</a:t>
            </a:r>
          </a:p>
          <a:p>
            <a:pPr marL="514350" indent="-514350" algn="just">
              <a:buFontTx/>
              <a:buAutoNum type="alphaLcPeriod"/>
            </a:pPr>
            <a:r>
              <a:rPr lang="en-US" sz="3200" i="1" dirty="0"/>
              <a:t> </a:t>
            </a:r>
            <a:r>
              <a:rPr lang="en-US" sz="3200" dirty="0"/>
              <a:t>What does folk music consist of?</a:t>
            </a:r>
          </a:p>
          <a:p>
            <a:pPr marL="514350" indent="-514350" algn="just">
              <a:buFontTx/>
              <a:buAutoNum type="alphaLcPeriod"/>
            </a:pPr>
            <a:r>
              <a:rPr lang="en-US" sz="3200" i="1" dirty="0"/>
              <a:t> </a:t>
            </a:r>
            <a:r>
              <a:rPr lang="en-US" sz="3200" dirty="0"/>
              <a:t>What kind of folk music does Bangladesh have?</a:t>
            </a:r>
          </a:p>
          <a:p>
            <a:pPr marL="514350" indent="-514350" algn="just">
              <a:buFontTx/>
              <a:buAutoNum type="alphaLcPeriod"/>
            </a:pPr>
            <a:r>
              <a:rPr lang="en-US" sz="3200" i="1" dirty="0"/>
              <a:t>  </a:t>
            </a:r>
            <a:r>
              <a:rPr lang="en-US" sz="3200" dirty="0"/>
              <a:t>How can folk music be described?</a:t>
            </a:r>
          </a:p>
          <a:p>
            <a:pPr marL="514350" indent="-514350" algn="just">
              <a:buFontTx/>
              <a:buAutoNum type="alphaLcPeriod"/>
            </a:pPr>
            <a:r>
              <a:rPr lang="en-US" sz="3200" i="1" dirty="0"/>
              <a:t> </a:t>
            </a:r>
            <a:r>
              <a:rPr lang="en-US" sz="3200" dirty="0"/>
              <a:t>What may be described as music?</a:t>
            </a:r>
          </a:p>
          <a:p>
            <a:pPr marL="514350" indent="-514350" algn="just">
              <a:buFontTx/>
              <a:buAutoNum type="alphaLcPeriod"/>
            </a:pPr>
            <a:r>
              <a:rPr lang="en-US" sz="3200" i="1" dirty="0"/>
              <a:t> </a:t>
            </a:r>
            <a:r>
              <a:rPr lang="en-US" sz="3200" dirty="0"/>
              <a:t>What may be called folk music? Describe with examples</a:t>
            </a:r>
          </a:p>
        </p:txBody>
      </p:sp>
    </p:spTree>
    <p:extLst>
      <p:ext uri="{BB962C8B-B14F-4D97-AF65-F5344CB8AC3E}">
        <p14:creationId xmlns:p14="http://schemas.microsoft.com/office/powerpoint/2010/main" val="2518810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1F176F-03FA-75C3-0888-C6445F453D42}"/>
              </a:ext>
            </a:extLst>
          </p:cNvPr>
          <p:cNvSpPr txBox="1"/>
          <p:nvPr/>
        </p:nvSpPr>
        <p:spPr>
          <a:xfrm>
            <a:off x="859971" y="533790"/>
            <a:ext cx="10580915" cy="1107996"/>
          </a:xfrm>
          <a:prstGeom prst="rect">
            <a:avLst/>
          </a:prstGeom>
          <a:noFill/>
        </p:spPr>
        <p:txBody>
          <a:bodyPr wrap="square">
            <a:spAutoFit/>
          </a:bodyPr>
          <a:lstStyle/>
          <a:p>
            <a:pPr algn="ctr"/>
            <a:r>
              <a:rPr lang="en-US" sz="6600" b="1" i="0" dirty="0">
                <a:solidFill>
                  <a:srgbClr val="FF0000"/>
                </a:solidFill>
                <a:effectLst/>
                <a:latin typeface="Calibri" panose="020F0502020204030204" pitchFamily="34" charset="0"/>
              </a:rPr>
              <a:t>Choose the best Answer</a:t>
            </a:r>
            <a:endParaRPr lang="en-US" sz="6600" b="1" dirty="0">
              <a:solidFill>
                <a:srgbClr val="FF0000"/>
              </a:solidFill>
            </a:endParaRPr>
          </a:p>
        </p:txBody>
      </p:sp>
      <p:sp>
        <p:nvSpPr>
          <p:cNvPr id="4" name="TextBox 3">
            <a:extLst>
              <a:ext uri="{FF2B5EF4-FFF2-40B4-BE49-F238E27FC236}">
                <a16:creationId xmlns:a16="http://schemas.microsoft.com/office/drawing/2014/main" id="{E7E97B6C-18C2-B83F-3787-D34A12BD7568}"/>
              </a:ext>
            </a:extLst>
          </p:cNvPr>
          <p:cNvSpPr txBox="1"/>
          <p:nvPr/>
        </p:nvSpPr>
        <p:spPr>
          <a:xfrm>
            <a:off x="500743" y="2059706"/>
            <a:ext cx="11160426" cy="4154984"/>
          </a:xfrm>
          <a:prstGeom prst="rect">
            <a:avLst/>
          </a:prstGeom>
          <a:noFill/>
        </p:spPr>
        <p:txBody>
          <a:bodyPr wrap="square">
            <a:spAutoFit/>
          </a:bodyPr>
          <a:lstStyle/>
          <a:p>
            <a:pPr algn="just" fontAlgn="base">
              <a:buNone/>
            </a:pPr>
            <a:r>
              <a:rPr lang="en-US" sz="4400" b="1" dirty="0">
                <a:solidFill>
                  <a:srgbClr val="000000"/>
                </a:solidFill>
              </a:rPr>
              <a:t>1. </a:t>
            </a:r>
            <a:r>
              <a:rPr lang="en-US" sz="4400" b="1" dirty="0">
                <a:solidFill>
                  <a:srgbClr val="000000"/>
                </a:solidFill>
                <a:effectLst/>
              </a:rPr>
              <a:t>The word </a:t>
            </a:r>
            <a:r>
              <a:rPr lang="en-US" sz="4400" b="1" dirty="0">
                <a:solidFill>
                  <a:srgbClr val="FF0000"/>
                </a:solidFill>
                <a:effectLst/>
              </a:rPr>
              <a:t>sophisticated</a:t>
            </a:r>
            <a:r>
              <a:rPr lang="en-US" sz="4400" b="1" dirty="0">
                <a:solidFill>
                  <a:srgbClr val="000000"/>
                </a:solidFill>
                <a:effectLst/>
              </a:rPr>
              <a:t> mentioned in the passage means.</a:t>
            </a:r>
          </a:p>
          <a:p>
            <a:pPr lvl="1" algn="just" fontAlgn="base"/>
            <a:r>
              <a:rPr lang="en-US" sz="4400" b="0" dirty="0">
                <a:solidFill>
                  <a:srgbClr val="000000"/>
                </a:solidFill>
                <a:effectLst/>
              </a:rPr>
              <a:t>(</a:t>
            </a:r>
            <a:r>
              <a:rPr lang="en-US" sz="4400" b="0" dirty="0" err="1">
                <a:solidFill>
                  <a:srgbClr val="000000"/>
                </a:solidFill>
                <a:effectLst/>
              </a:rPr>
              <a:t>i</a:t>
            </a:r>
            <a:r>
              <a:rPr lang="en-US" sz="4400" b="0" dirty="0">
                <a:solidFill>
                  <a:srgbClr val="000000"/>
                </a:solidFill>
                <a:effectLst/>
              </a:rPr>
              <a:t>)  uncultured   (ii) rustic     </a:t>
            </a:r>
          </a:p>
          <a:p>
            <a:pPr lvl="1" algn="just" fontAlgn="base"/>
            <a:r>
              <a:rPr lang="en-US" sz="4400" b="0" dirty="0">
                <a:solidFill>
                  <a:srgbClr val="000000"/>
                </a:solidFill>
                <a:effectLst/>
              </a:rPr>
              <a:t>(iii) indigenous (iv) refined</a:t>
            </a:r>
          </a:p>
          <a:p>
            <a:pPr lvl="1" algn="just" fontAlgn="base"/>
            <a:endParaRPr lang="en-US" sz="4400" dirty="0">
              <a:solidFill>
                <a:srgbClr val="000000"/>
              </a:solidFill>
            </a:endParaRPr>
          </a:p>
          <a:p>
            <a:pPr lvl="1" algn="just" fontAlgn="base"/>
            <a:r>
              <a:rPr lang="en-US" sz="4400" b="0" dirty="0">
                <a:solidFill>
                  <a:srgbClr val="000000"/>
                </a:solidFill>
                <a:effectLst/>
              </a:rPr>
              <a:t>Ans</a:t>
            </a:r>
            <a:r>
              <a:rPr lang="en-US" sz="4400" dirty="0">
                <a:solidFill>
                  <a:srgbClr val="000000"/>
                </a:solidFill>
              </a:rPr>
              <a:t>. (iv) refined</a:t>
            </a:r>
          </a:p>
        </p:txBody>
      </p:sp>
    </p:spTree>
    <p:extLst>
      <p:ext uri="{BB962C8B-B14F-4D97-AF65-F5344CB8AC3E}">
        <p14:creationId xmlns:p14="http://schemas.microsoft.com/office/powerpoint/2010/main" val="1414885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E4469F-4BBF-39CF-25B9-7E426B688844}"/>
              </a:ext>
            </a:extLst>
          </p:cNvPr>
          <p:cNvSpPr txBox="1"/>
          <p:nvPr/>
        </p:nvSpPr>
        <p:spPr>
          <a:xfrm>
            <a:off x="718456" y="950463"/>
            <a:ext cx="10570029" cy="3785652"/>
          </a:xfrm>
          <a:prstGeom prst="rect">
            <a:avLst/>
          </a:prstGeom>
          <a:noFill/>
        </p:spPr>
        <p:txBody>
          <a:bodyPr wrap="square">
            <a:spAutoFit/>
          </a:bodyPr>
          <a:lstStyle/>
          <a:p>
            <a:pPr algn="just" fontAlgn="base">
              <a:buNone/>
            </a:pPr>
            <a:r>
              <a:rPr lang="en-US" sz="4000" b="1" dirty="0">
                <a:solidFill>
                  <a:srgbClr val="000000"/>
                </a:solidFill>
                <a:latin typeface="avenir-lt-w01_35-light1475496"/>
              </a:rPr>
              <a:t>2. </a:t>
            </a:r>
            <a:r>
              <a:rPr lang="en-US" sz="4000" b="1" dirty="0">
                <a:solidFill>
                  <a:srgbClr val="000000"/>
                </a:solidFill>
                <a:effectLst/>
                <a:latin typeface="avenir-lt-w01_35-light1475496"/>
              </a:rPr>
              <a:t>The word </a:t>
            </a:r>
            <a:r>
              <a:rPr lang="en-US" sz="4000" b="1" dirty="0">
                <a:solidFill>
                  <a:srgbClr val="FF0000"/>
                </a:solidFill>
                <a:effectLst/>
                <a:latin typeface="avenir-lt-w01_35-light1475496"/>
              </a:rPr>
              <a:t>community</a:t>
            </a:r>
            <a:r>
              <a:rPr lang="en-US" sz="4000" b="1" dirty="0">
                <a:solidFill>
                  <a:srgbClr val="000000"/>
                </a:solidFill>
                <a:effectLst/>
                <a:latin typeface="avenir-lt-w01_35-light1475496"/>
              </a:rPr>
              <a:t> mentioned in the passage means.</a:t>
            </a:r>
          </a:p>
          <a:p>
            <a:pPr lvl="1" algn="just" fontAlgn="base"/>
            <a:r>
              <a:rPr lang="en-US" sz="4000" b="0" dirty="0">
                <a:solidFill>
                  <a:srgbClr val="000000"/>
                </a:solidFill>
                <a:effectLst/>
                <a:latin typeface="avenir-lt-w01_35-light1475496"/>
              </a:rPr>
              <a:t>(</a:t>
            </a:r>
            <a:r>
              <a:rPr lang="en-US" sz="4000" b="0" dirty="0" err="1">
                <a:solidFill>
                  <a:srgbClr val="000000"/>
                </a:solidFill>
                <a:effectLst/>
                <a:latin typeface="avenir-lt-w01_35-light1475496"/>
              </a:rPr>
              <a:t>i</a:t>
            </a:r>
            <a:r>
              <a:rPr lang="en-US" sz="4000" b="0" dirty="0">
                <a:solidFill>
                  <a:srgbClr val="000000"/>
                </a:solidFill>
                <a:effectLst/>
                <a:latin typeface="avenir-lt-w01_35-light1475496"/>
              </a:rPr>
              <a:t>)  individual (ii) society </a:t>
            </a:r>
          </a:p>
          <a:p>
            <a:pPr lvl="1" algn="just" fontAlgn="base"/>
            <a:r>
              <a:rPr lang="en-US" sz="4000" b="0" dirty="0">
                <a:solidFill>
                  <a:srgbClr val="000000"/>
                </a:solidFill>
                <a:effectLst/>
                <a:latin typeface="avenir-lt-w01_35-light1475496"/>
              </a:rPr>
              <a:t>(iii) singular (iv) singleton</a:t>
            </a:r>
          </a:p>
          <a:p>
            <a:pPr lvl="1" algn="just" fontAlgn="base"/>
            <a:endParaRPr lang="en-US" sz="4000" dirty="0">
              <a:solidFill>
                <a:srgbClr val="000000"/>
              </a:solidFill>
              <a:latin typeface="avenir-lt-w01_35-light1475496"/>
            </a:endParaRPr>
          </a:p>
          <a:p>
            <a:pPr lvl="1" algn="just" fontAlgn="base"/>
            <a:r>
              <a:rPr lang="en-US" sz="4000" b="0" dirty="0">
                <a:solidFill>
                  <a:srgbClr val="000000"/>
                </a:solidFill>
                <a:effectLst/>
                <a:latin typeface="avenir-lt-w01_35-light1475496"/>
              </a:rPr>
              <a:t>Ans</a:t>
            </a:r>
            <a:r>
              <a:rPr lang="en-US" sz="4000" dirty="0">
                <a:solidFill>
                  <a:srgbClr val="000000"/>
                </a:solidFill>
                <a:latin typeface="avenir-lt-w01_35-light1475496"/>
              </a:rPr>
              <a:t>. (ii) society </a:t>
            </a:r>
          </a:p>
        </p:txBody>
      </p:sp>
    </p:spTree>
    <p:extLst>
      <p:ext uri="{BB962C8B-B14F-4D97-AF65-F5344CB8AC3E}">
        <p14:creationId xmlns:p14="http://schemas.microsoft.com/office/powerpoint/2010/main" val="4236840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76CCFD-2536-9FB0-566F-E06B6DD03142}"/>
              </a:ext>
            </a:extLst>
          </p:cNvPr>
          <p:cNvSpPr txBox="1"/>
          <p:nvPr/>
        </p:nvSpPr>
        <p:spPr>
          <a:xfrm>
            <a:off x="674915" y="811963"/>
            <a:ext cx="10744199" cy="3785652"/>
          </a:xfrm>
          <a:prstGeom prst="rect">
            <a:avLst/>
          </a:prstGeom>
          <a:noFill/>
        </p:spPr>
        <p:txBody>
          <a:bodyPr wrap="square">
            <a:spAutoFit/>
          </a:bodyPr>
          <a:lstStyle/>
          <a:p>
            <a:pPr algn="just" fontAlgn="base">
              <a:buNone/>
            </a:pPr>
            <a:r>
              <a:rPr lang="en-US" sz="4000" b="1" dirty="0">
                <a:solidFill>
                  <a:srgbClr val="000000"/>
                </a:solidFill>
                <a:latin typeface="avenir-lt-w01_35-light1475496"/>
              </a:rPr>
              <a:t>3. </a:t>
            </a:r>
            <a:r>
              <a:rPr lang="en-US" sz="4000" b="1" dirty="0">
                <a:solidFill>
                  <a:srgbClr val="000000"/>
                </a:solidFill>
                <a:effectLst/>
                <a:latin typeface="avenir-lt-w01_35-light1475496"/>
              </a:rPr>
              <a:t>The word </a:t>
            </a:r>
            <a:r>
              <a:rPr lang="en-US" sz="4000" b="1" dirty="0">
                <a:solidFill>
                  <a:srgbClr val="FF0000"/>
                </a:solidFill>
                <a:effectLst/>
                <a:latin typeface="avenir-lt-w01_35-light1475496"/>
              </a:rPr>
              <a:t>characteristic</a:t>
            </a:r>
            <a:r>
              <a:rPr lang="en-US" sz="4000" b="1" dirty="0">
                <a:solidFill>
                  <a:srgbClr val="000000"/>
                </a:solidFill>
                <a:effectLst/>
                <a:latin typeface="avenir-lt-w01_35-light1475496"/>
              </a:rPr>
              <a:t> mentioned in the passage means.</a:t>
            </a:r>
          </a:p>
          <a:p>
            <a:pPr lvl="1" algn="just" fontAlgn="base"/>
            <a:r>
              <a:rPr lang="en-US" sz="4000" b="0" dirty="0">
                <a:solidFill>
                  <a:srgbClr val="000000"/>
                </a:solidFill>
                <a:effectLst/>
                <a:latin typeface="avenir-lt-w01_35-light1475496"/>
              </a:rPr>
              <a:t>(</a:t>
            </a:r>
            <a:r>
              <a:rPr lang="en-US" sz="4000" b="0" dirty="0" err="1">
                <a:solidFill>
                  <a:srgbClr val="000000"/>
                </a:solidFill>
                <a:effectLst/>
                <a:latin typeface="avenir-lt-w01_35-light1475496"/>
              </a:rPr>
              <a:t>i</a:t>
            </a:r>
            <a:r>
              <a:rPr lang="en-US" sz="4000" b="0" dirty="0">
                <a:solidFill>
                  <a:srgbClr val="000000"/>
                </a:solidFill>
                <a:effectLst/>
                <a:latin typeface="avenir-lt-w01_35-light1475496"/>
              </a:rPr>
              <a:t>)  untypical      (ii) theme    </a:t>
            </a:r>
          </a:p>
          <a:p>
            <a:pPr lvl="1" algn="just" fontAlgn="base"/>
            <a:r>
              <a:rPr lang="en-US" sz="4000" b="0" dirty="0">
                <a:solidFill>
                  <a:srgbClr val="000000"/>
                </a:solidFill>
                <a:effectLst/>
                <a:latin typeface="avenir-lt-w01_35-light1475496"/>
              </a:rPr>
              <a:t>(iii) idea              (iv) feature</a:t>
            </a:r>
          </a:p>
          <a:p>
            <a:pPr lvl="1" algn="just" fontAlgn="base"/>
            <a:endParaRPr lang="en-US" sz="4000" dirty="0">
              <a:solidFill>
                <a:srgbClr val="000000"/>
              </a:solidFill>
              <a:latin typeface="avenir-lt-w01_35-light1475496"/>
            </a:endParaRPr>
          </a:p>
          <a:p>
            <a:pPr lvl="1" algn="just" fontAlgn="base"/>
            <a:r>
              <a:rPr lang="en-US" sz="4000" dirty="0">
                <a:solidFill>
                  <a:srgbClr val="000000"/>
                </a:solidFill>
                <a:latin typeface="avenir-lt-w01_35-light1475496"/>
              </a:rPr>
              <a:t>Ans. (iv) feature</a:t>
            </a:r>
            <a:endParaRPr lang="en-US" sz="4000" b="0" dirty="0">
              <a:solidFill>
                <a:srgbClr val="000000"/>
              </a:solidFill>
              <a:effectLst/>
              <a:latin typeface="avenir-lt-w01_35-light1475496"/>
            </a:endParaRPr>
          </a:p>
        </p:txBody>
      </p:sp>
    </p:spTree>
    <p:extLst>
      <p:ext uri="{BB962C8B-B14F-4D97-AF65-F5344CB8AC3E}">
        <p14:creationId xmlns:p14="http://schemas.microsoft.com/office/powerpoint/2010/main" val="3251860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3309F5-9369-76A1-34F3-31E05019C5BE}"/>
              </a:ext>
            </a:extLst>
          </p:cNvPr>
          <p:cNvSpPr txBox="1"/>
          <p:nvPr/>
        </p:nvSpPr>
        <p:spPr>
          <a:xfrm>
            <a:off x="664029" y="721864"/>
            <a:ext cx="10591800" cy="3785652"/>
          </a:xfrm>
          <a:prstGeom prst="rect">
            <a:avLst/>
          </a:prstGeom>
          <a:noFill/>
        </p:spPr>
        <p:txBody>
          <a:bodyPr wrap="square">
            <a:spAutoFit/>
          </a:bodyPr>
          <a:lstStyle/>
          <a:p>
            <a:pPr algn="just" fontAlgn="base">
              <a:buNone/>
            </a:pPr>
            <a:r>
              <a:rPr lang="en-US" sz="4000" b="1" dirty="0">
                <a:solidFill>
                  <a:srgbClr val="000000"/>
                </a:solidFill>
                <a:effectLst/>
                <a:latin typeface="avenir-lt-w01_35-light1475496"/>
              </a:rPr>
              <a:t>4. The word </a:t>
            </a:r>
            <a:r>
              <a:rPr lang="en-US" sz="4000" b="1" dirty="0">
                <a:solidFill>
                  <a:srgbClr val="FF0000"/>
                </a:solidFill>
                <a:effectLst/>
                <a:latin typeface="avenir-lt-w01_35-light1475496"/>
              </a:rPr>
              <a:t>influence</a:t>
            </a:r>
            <a:r>
              <a:rPr lang="en-US" sz="4000" b="1" dirty="0">
                <a:solidFill>
                  <a:srgbClr val="000000"/>
                </a:solidFill>
                <a:effectLst/>
                <a:latin typeface="avenir-lt-w01_35-light1475496"/>
              </a:rPr>
              <a:t> mentioned in the passage means.</a:t>
            </a:r>
          </a:p>
          <a:p>
            <a:pPr lvl="1" algn="just" fontAlgn="base"/>
            <a:r>
              <a:rPr lang="en-US" sz="4000" b="0" dirty="0">
                <a:solidFill>
                  <a:srgbClr val="000000"/>
                </a:solidFill>
                <a:effectLst/>
                <a:latin typeface="avenir-lt-w01_35-light1475496"/>
              </a:rPr>
              <a:t>(</a:t>
            </a:r>
            <a:r>
              <a:rPr lang="en-US" sz="4000" b="0" dirty="0" err="1">
                <a:solidFill>
                  <a:srgbClr val="000000"/>
                </a:solidFill>
                <a:effectLst/>
                <a:latin typeface="avenir-lt-w01_35-light1475496"/>
              </a:rPr>
              <a:t>i</a:t>
            </a:r>
            <a:r>
              <a:rPr lang="en-US" sz="4000" b="0" dirty="0">
                <a:solidFill>
                  <a:srgbClr val="000000"/>
                </a:solidFill>
                <a:effectLst/>
                <a:latin typeface="avenir-lt-w01_35-light1475496"/>
              </a:rPr>
              <a:t>)  impact       	(ii) limit          </a:t>
            </a:r>
          </a:p>
          <a:p>
            <a:pPr lvl="1" algn="just" fontAlgn="base"/>
            <a:r>
              <a:rPr lang="en-US" sz="4000" b="0" dirty="0">
                <a:solidFill>
                  <a:srgbClr val="000000"/>
                </a:solidFill>
                <a:effectLst/>
                <a:latin typeface="avenir-lt-w01_35-light1475496"/>
              </a:rPr>
              <a:t>(iii) restrain 	(iv) rule</a:t>
            </a:r>
          </a:p>
          <a:p>
            <a:pPr lvl="1" algn="just" fontAlgn="base"/>
            <a:endParaRPr lang="en-US" sz="4000" dirty="0">
              <a:solidFill>
                <a:srgbClr val="000000"/>
              </a:solidFill>
              <a:latin typeface="avenir-lt-w01_35-light1475496"/>
            </a:endParaRPr>
          </a:p>
          <a:p>
            <a:pPr lvl="1" algn="just" fontAlgn="base"/>
            <a:r>
              <a:rPr lang="en-US" sz="4000" b="0" dirty="0">
                <a:solidFill>
                  <a:srgbClr val="000000"/>
                </a:solidFill>
                <a:effectLst/>
                <a:latin typeface="avenir-lt-w01_35-light1475496"/>
              </a:rPr>
              <a:t>Ans</a:t>
            </a:r>
            <a:r>
              <a:rPr lang="en-US" sz="4000" dirty="0">
                <a:solidFill>
                  <a:srgbClr val="000000"/>
                </a:solidFill>
                <a:latin typeface="avenir-lt-w01_35-light1475496"/>
              </a:rPr>
              <a:t>. (</a:t>
            </a:r>
            <a:r>
              <a:rPr lang="en-US" sz="4000" dirty="0" err="1">
                <a:solidFill>
                  <a:srgbClr val="000000"/>
                </a:solidFill>
                <a:latin typeface="avenir-lt-w01_35-light1475496"/>
              </a:rPr>
              <a:t>i</a:t>
            </a:r>
            <a:r>
              <a:rPr lang="en-US" sz="4000" dirty="0">
                <a:solidFill>
                  <a:srgbClr val="000000"/>
                </a:solidFill>
                <a:latin typeface="avenir-lt-w01_35-light1475496"/>
              </a:rPr>
              <a:t>)  impact   </a:t>
            </a:r>
            <a:endParaRPr lang="en-US" sz="4000" b="0" dirty="0">
              <a:solidFill>
                <a:srgbClr val="000000"/>
              </a:solidFill>
              <a:effectLst/>
              <a:latin typeface="avenir-lt-w01_35-light1475496"/>
            </a:endParaRPr>
          </a:p>
        </p:txBody>
      </p:sp>
    </p:spTree>
    <p:extLst>
      <p:ext uri="{BB962C8B-B14F-4D97-AF65-F5344CB8AC3E}">
        <p14:creationId xmlns:p14="http://schemas.microsoft.com/office/powerpoint/2010/main" val="2000275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A21AB6-CC9A-5237-E4A6-A64B6779ED41}"/>
              </a:ext>
            </a:extLst>
          </p:cNvPr>
          <p:cNvSpPr txBox="1"/>
          <p:nvPr/>
        </p:nvSpPr>
        <p:spPr>
          <a:xfrm>
            <a:off x="664027" y="906920"/>
            <a:ext cx="10591801" cy="3477875"/>
          </a:xfrm>
          <a:prstGeom prst="rect">
            <a:avLst/>
          </a:prstGeom>
          <a:noFill/>
        </p:spPr>
        <p:txBody>
          <a:bodyPr wrap="square">
            <a:spAutoFit/>
          </a:bodyPr>
          <a:lstStyle/>
          <a:p>
            <a:pPr algn="just" fontAlgn="base">
              <a:buNone/>
            </a:pPr>
            <a:r>
              <a:rPr lang="en-US" sz="4400" b="1" dirty="0">
                <a:solidFill>
                  <a:srgbClr val="000000"/>
                </a:solidFill>
              </a:rPr>
              <a:t>5. </a:t>
            </a:r>
            <a:r>
              <a:rPr lang="en-US" sz="4400" b="1" dirty="0">
                <a:solidFill>
                  <a:srgbClr val="000000"/>
                </a:solidFill>
                <a:effectLst/>
              </a:rPr>
              <a:t>Folk music is the combination of……….</a:t>
            </a:r>
          </a:p>
          <a:p>
            <a:pPr lvl="1" algn="just" fontAlgn="base"/>
            <a:r>
              <a:rPr lang="en-US" sz="4400" b="0" dirty="0">
                <a:solidFill>
                  <a:srgbClr val="000000"/>
                </a:solidFill>
                <a:effectLst/>
              </a:rPr>
              <a:t>(</a:t>
            </a:r>
            <a:r>
              <a:rPr lang="en-US" sz="4400" b="0" dirty="0" err="1">
                <a:solidFill>
                  <a:srgbClr val="000000"/>
                </a:solidFill>
                <a:effectLst/>
              </a:rPr>
              <a:t>i</a:t>
            </a:r>
            <a:r>
              <a:rPr lang="en-US" sz="4400" b="0" dirty="0">
                <a:solidFill>
                  <a:srgbClr val="000000"/>
                </a:solidFill>
                <a:effectLst/>
              </a:rPr>
              <a:t>)  folk song 	(ii) folk dance </a:t>
            </a:r>
          </a:p>
          <a:p>
            <a:pPr lvl="1" algn="just" fontAlgn="base"/>
            <a:r>
              <a:rPr lang="en-US" sz="4400" b="0" dirty="0">
                <a:solidFill>
                  <a:srgbClr val="000000"/>
                </a:solidFill>
                <a:effectLst/>
              </a:rPr>
              <a:t>(iii) folk tune 	(iv) All of the above</a:t>
            </a:r>
          </a:p>
          <a:p>
            <a:pPr lvl="1" algn="just" fontAlgn="base"/>
            <a:endParaRPr lang="en-US" sz="4400" dirty="0">
              <a:solidFill>
                <a:srgbClr val="000000"/>
              </a:solidFill>
            </a:endParaRPr>
          </a:p>
          <a:p>
            <a:pPr lvl="1" algn="just" fontAlgn="base"/>
            <a:r>
              <a:rPr lang="en-US" sz="4400" dirty="0">
                <a:solidFill>
                  <a:srgbClr val="000000"/>
                </a:solidFill>
              </a:rPr>
              <a:t>Ans. (iv) All of the above</a:t>
            </a:r>
            <a:endParaRPr lang="en-US" sz="4400" b="0" dirty="0">
              <a:solidFill>
                <a:srgbClr val="000000"/>
              </a:solidFill>
              <a:effectLst/>
            </a:endParaRPr>
          </a:p>
        </p:txBody>
      </p:sp>
    </p:spTree>
    <p:extLst>
      <p:ext uri="{BB962C8B-B14F-4D97-AF65-F5344CB8AC3E}">
        <p14:creationId xmlns:p14="http://schemas.microsoft.com/office/powerpoint/2010/main" val="1616970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8,400+ Thank You Sign Stock Photos, Pictures &amp; Royalty-Free Images -  iStock | Holding thank you sign, Thank you sign coronavirus, Thank you sign  language">
            <a:extLst>
              <a:ext uri="{FF2B5EF4-FFF2-40B4-BE49-F238E27FC236}">
                <a16:creationId xmlns:a16="http://schemas.microsoft.com/office/drawing/2014/main" id="{02A3581D-BA8F-D464-3AAD-4F2222619F2C}"/>
              </a:ext>
            </a:extLst>
          </p:cNvPr>
          <p:cNvPicPr>
            <a:picLocks noChangeAspect="1"/>
          </p:cNvPicPr>
          <p:nvPr/>
        </p:nvPicPr>
        <p:blipFill>
          <a:blip r:embed="rId2"/>
          <a:stretch>
            <a:fillRect/>
          </a:stretch>
        </p:blipFill>
        <p:spPr>
          <a:xfrm>
            <a:off x="2730227" y="1496483"/>
            <a:ext cx="6233019" cy="2953555"/>
          </a:xfrm>
          <a:prstGeom prst="rect">
            <a:avLst/>
          </a:prstGeom>
        </p:spPr>
      </p:pic>
    </p:spTree>
    <p:extLst>
      <p:ext uri="{BB962C8B-B14F-4D97-AF65-F5344CB8AC3E}">
        <p14:creationId xmlns:p14="http://schemas.microsoft.com/office/powerpoint/2010/main" val="658908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1056</TotalTime>
  <Words>1045</Words>
  <Application>Microsoft Office PowerPoint</Application>
  <PresentationFormat>Widescreen</PresentationFormat>
  <Paragraphs>79</Paragraphs>
  <Slides>39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Arial Black</vt:lpstr>
      <vt:lpstr>avenir-lt-w01_35-light1475496</vt:lpstr>
      <vt:lpstr>Calibri</vt:lpstr>
      <vt:lpstr>Calibri Light</vt:lpstr>
      <vt:lpstr>Impact</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Roman Rahman</dc:creator>
  <cp:lastModifiedBy>Laptop &amp; Gadget</cp:lastModifiedBy>
  <cp:revision>202</cp:revision>
  <dcterms:created xsi:type="dcterms:W3CDTF">2023-10-11T13:44:57Z</dcterms:created>
  <dcterms:modified xsi:type="dcterms:W3CDTF">2026-07-05T09:05:27Z</dcterms:modified>
</cp:coreProperties>
</file>