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9"/>
  </p:notesMasterIdLst>
  <p:sldIdLst>
    <p:sldId id="333" r:id="rId2"/>
    <p:sldId id="321" r:id="rId3"/>
    <p:sldId id="334" r:id="rId4"/>
    <p:sldId id="349" r:id="rId5"/>
    <p:sldId id="348" r:id="rId6"/>
    <p:sldId id="350" r:id="rId7"/>
    <p:sldId id="341" r:id="rId8"/>
    <p:sldId id="351" r:id="rId9"/>
    <p:sldId id="342" r:id="rId10"/>
    <p:sldId id="352" r:id="rId11"/>
    <p:sldId id="345" r:id="rId12"/>
    <p:sldId id="335" r:id="rId13"/>
    <p:sldId id="340" r:id="rId14"/>
    <p:sldId id="336" r:id="rId15"/>
    <p:sldId id="337" r:id="rId16"/>
    <p:sldId id="338" r:id="rId17"/>
    <p:sldId id="32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A60"/>
    <a:srgbClr val="E6F2E4"/>
    <a:srgbClr val="709828"/>
    <a:srgbClr val="008000"/>
    <a:srgbClr val="3EC4F5"/>
    <a:srgbClr val="000099"/>
    <a:srgbClr val="00CC00"/>
    <a:srgbClr val="FF66FF"/>
    <a:srgbClr val="CC00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6745" autoAdjust="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7/4/2026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9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3.svg"/><Relationship Id="rId7" Type="http://schemas.openxmlformats.org/officeDocument/2006/relationships/image" Target="../../theme/media/image1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../theme/media/image15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7" y="83976"/>
            <a:ext cx="12008498" cy="6690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7A26D00E-3B98-20A7-2F19-530B9544A039}"/>
              </a:ext>
            </a:extLst>
          </p:cNvPr>
          <p:cNvSpPr/>
          <p:nvPr/>
        </p:nvSpPr>
        <p:spPr>
          <a:xfrm>
            <a:off x="3433666" y="1156470"/>
            <a:ext cx="6260840" cy="3876541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69" y="1842076"/>
            <a:ext cx="2165041" cy="21933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10397179" y="6247973"/>
            <a:ext cx="1704626" cy="610027"/>
            <a:chOff x="10106043" y="6228968"/>
            <a:chExt cx="1704626" cy="610027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 userDrawn="1"/>
        </p:nvSpPr>
        <p:spPr>
          <a:xfrm>
            <a:off x="3853310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xmlns="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85" y="5467546"/>
            <a:ext cx="880527" cy="9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365997" y="593246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43740" y="1356367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413729" cy="1016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445900" cy="10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4328321" y="447842"/>
            <a:ext cx="2647564" cy="8194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4400" b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06417" y="115626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8275" y="1267297"/>
            <a:ext cx="6241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এই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শেষে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শিক্ষার্থীরা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..........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359824" y="541252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81062" y="1494521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50423" y="466991"/>
            <a:ext cx="900003" cy="90000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5053" y="342876"/>
            <a:ext cx="1024118" cy="102411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36497" y="466991"/>
            <a:ext cx="910387" cy="91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1716885" y="635722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684525" y="1399594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934121" cy="9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2007803" y="780090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465116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392091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8" y="83976"/>
            <a:ext cx="12034296" cy="6680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36" y="258288"/>
            <a:ext cx="11957157" cy="295074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0367938" y="6247973"/>
            <a:ext cx="1704626" cy="610027"/>
            <a:chOff x="10106043" y="6228968"/>
            <a:chExt cx="1704626" cy="610027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 userDrawn="1"/>
        </p:nvSpPr>
        <p:spPr>
          <a:xfrm>
            <a:off x="3824069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8"/>
          <p:cNvSpPr txBox="1"/>
          <p:nvPr userDrawn="1"/>
        </p:nvSpPr>
        <p:spPr>
          <a:xfrm>
            <a:off x="3358404" y="4215726"/>
            <a:ext cx="7271494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8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ভালো থেকো সবাই</a:t>
            </a:r>
            <a:endParaRPr lang="en-US" sz="88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90152" y="0"/>
            <a:ext cx="11990231" cy="6729211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 userDrawn="1"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 userDrawn="1"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3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xmlns="" id="{B8E7872C-1867-4538-1453-42919C14ACF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3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 userDrawn="1"/>
        </p:nvSpPr>
        <p:spPr>
          <a:xfrm>
            <a:off x="3562174" y="6548987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4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Mujibism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771729" y="2859355"/>
            <a:ext cx="302708" cy="255071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472818" y="3578753"/>
            <a:ext cx="328156" cy="291912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352117" y="1997830"/>
            <a:ext cx="328156" cy="342263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6353274" y="2917518"/>
            <a:ext cx="1274800" cy="988207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Block Arc 9"/>
          <p:cNvSpPr/>
          <p:nvPr/>
        </p:nvSpPr>
        <p:spPr>
          <a:xfrm>
            <a:off x="4854104" y="2168961"/>
            <a:ext cx="1602546" cy="945465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rapezoid 10"/>
          <p:cNvSpPr/>
          <p:nvPr/>
        </p:nvSpPr>
        <p:spPr>
          <a:xfrm>
            <a:off x="7124617" y="3360236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818790" y="1301079"/>
            <a:ext cx="2103241" cy="3321692"/>
            <a:chOff x="6061512" y="1263371"/>
            <a:chExt cx="2087737" cy="3626695"/>
          </a:xfrm>
        </p:grpSpPr>
        <p:grpSp>
          <p:nvGrpSpPr>
            <p:cNvPr id="19" name="Group 18"/>
            <p:cNvGrpSpPr/>
            <p:nvPr/>
          </p:nvGrpSpPr>
          <p:grpSpPr>
            <a:xfrm>
              <a:off x="6061512" y="1263371"/>
              <a:ext cx="1716786" cy="3626695"/>
              <a:chOff x="6067509" y="1234865"/>
              <a:chExt cx="1716786" cy="3626695"/>
            </a:xfrm>
          </p:grpSpPr>
          <p:sp>
            <p:nvSpPr>
              <p:cNvPr id="6" name="Trapezoid 5"/>
              <p:cNvSpPr/>
              <p:nvPr/>
            </p:nvSpPr>
            <p:spPr>
              <a:xfrm>
                <a:off x="6067509" y="4337601"/>
                <a:ext cx="1139390" cy="523959"/>
              </a:xfrm>
              <a:prstGeom prst="trapezoid">
                <a:avLst>
                  <a:gd name="adj" fmla="val 46212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589229" y="1760061"/>
                <a:ext cx="95949" cy="25775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Block Arc 7"/>
              <p:cNvSpPr/>
              <p:nvPr/>
            </p:nvSpPr>
            <p:spPr>
              <a:xfrm>
                <a:off x="6598052" y="1234865"/>
                <a:ext cx="1186243" cy="1064820"/>
              </a:xfrm>
              <a:prstGeom prst="blockArc">
                <a:avLst>
                  <a:gd name="adj1" fmla="val 10800000"/>
                  <a:gd name="adj2" fmla="val 166313"/>
                  <a:gd name="adj3" fmla="val 668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2" name="Trapezoid 11"/>
            <p:cNvSpPr/>
            <p:nvPr/>
          </p:nvSpPr>
          <p:spPr>
            <a:xfrm>
              <a:off x="7183763" y="1767275"/>
              <a:ext cx="965486" cy="192848"/>
            </a:xfrm>
            <a:prstGeom prst="trapezoid">
              <a:avLst>
                <a:gd name="adj" fmla="val 677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Trapezoid 12"/>
          <p:cNvSpPr/>
          <p:nvPr/>
        </p:nvSpPr>
        <p:spPr>
          <a:xfrm>
            <a:off x="4450901" y="2663989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rapezoid 13"/>
          <p:cNvSpPr/>
          <p:nvPr/>
        </p:nvSpPr>
        <p:spPr>
          <a:xfrm>
            <a:off x="6660541" y="3613764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6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5" name="Trapezoid 14"/>
          <p:cNvSpPr/>
          <p:nvPr/>
        </p:nvSpPr>
        <p:spPr>
          <a:xfrm>
            <a:off x="6619733" y="1997830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7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endParaRPr lang="en-US" sz="8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rapezoid 15"/>
          <p:cNvSpPr/>
          <p:nvPr/>
        </p:nvSpPr>
        <p:spPr>
          <a:xfrm>
            <a:off x="3957152" y="2963982"/>
            <a:ext cx="1861638" cy="1018380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72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</a:p>
        </p:txBody>
      </p:sp>
    </p:spTree>
    <p:extLst>
      <p:ext uri="{BB962C8B-B14F-4D97-AF65-F5344CB8AC3E}">
        <p14:creationId xmlns:p14="http://schemas.microsoft.com/office/powerpoint/2010/main" val="61919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698291" y="3263533"/>
            <a:ext cx="15384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-১১, </a:t>
            </a:r>
          </a:p>
          <a:p>
            <a:pPr algn="ctr"/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একুশের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গান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পৃ</a:t>
            </a:r>
            <a:r>
              <a:rPr lang="as-IN" sz="2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ষ</a:t>
            </a:r>
            <a:r>
              <a:rPr lang="en-GB" sz="2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2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ঠ</a:t>
            </a:r>
            <a:r>
              <a:rPr lang="en-GB" sz="2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2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-২২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85541" y="2473139"/>
            <a:ext cx="3108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1201" y="3532073"/>
            <a:ext cx="31058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01710504502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642" y="1775805"/>
            <a:ext cx="3578889" cy="5082196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33219" t="18382" r="33561" b="4879"/>
          <a:stretch/>
        </p:blipFill>
        <p:spPr>
          <a:xfrm>
            <a:off x="6812997" y="2290713"/>
            <a:ext cx="2626067" cy="331823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803857" y="1644970"/>
            <a:ext cx="10440000" cy="1027062"/>
            <a:chOff x="618509" y="1211338"/>
            <a:chExt cx="10517919" cy="939600"/>
          </a:xfrm>
        </p:grpSpPr>
        <p:sp>
          <p:nvSpPr>
            <p:cNvPr id="24" name="Rectangle 23"/>
            <p:cNvSpPr/>
            <p:nvPr/>
          </p:nvSpPr>
          <p:spPr>
            <a:xfrm>
              <a:off x="3187628" y="1211338"/>
              <a:ext cx="7948800" cy="9396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en-US" sz="2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	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আনন্দের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সাথে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কবিতা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পড়তে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পারবো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।</a:t>
              </a:r>
              <a:r>
                <a:rPr lang="bn-BD" sz="2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28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 </a:t>
              </a:r>
              <a:endPara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18509" y="1211338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" name="Group 3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35" name="Oval 3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Oval 3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Oval 3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8" name="Rounded Rectangle 2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03857" y="4296023"/>
            <a:ext cx="10440000" cy="1026000"/>
            <a:chOff x="618509" y="3315690"/>
            <a:chExt cx="10517919" cy="949047"/>
          </a:xfrm>
        </p:grpSpPr>
        <p:grpSp>
          <p:nvGrpSpPr>
            <p:cNvPr id="69" name="Group 68"/>
            <p:cNvGrpSpPr/>
            <p:nvPr/>
          </p:nvGrpSpPr>
          <p:grpSpPr>
            <a:xfrm>
              <a:off x="618509" y="3315690"/>
              <a:ext cx="10517919" cy="949047"/>
              <a:chOff x="618509" y="3315690"/>
              <a:chExt cx="10517919" cy="949047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3187628" y="3315690"/>
                <a:ext cx="7948800" cy="93960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  <a:latin typeface="NikoshBAN"/>
                    <a:cs typeface="Times New Roman" panose="02020603050405020304" pitchFamily="18" charset="0"/>
                  </a:rPr>
                  <a:t>   </a:t>
                </a:r>
                <a:endParaRPr lang="en-US" sz="2000" dirty="0">
                  <a:solidFill>
                    <a:schemeClr val="tx1"/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18509" y="3325137"/>
                <a:ext cx="2395887" cy="9396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ctr">
                  <a:buFont typeface="Wingdings" panose="05000000000000000000" pitchFamily="2" charset="2"/>
                  <a:buChar char="q"/>
                </a:pP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2653044" y="3466924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78" name="Oval 77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" name="Oval 78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0" name="Oval 79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81" name="Group 80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82" name="Oval 81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3" name="Oval 82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4" name="Oval 83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75" name="Rounded Rectangle 74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Rounded Rectangle 75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Rounded Rectangle 76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70" name="Rectangle 69"/>
            <p:cNvSpPr/>
            <p:nvPr/>
          </p:nvSpPr>
          <p:spPr>
            <a:xfrm>
              <a:off x="3197125" y="3559121"/>
              <a:ext cx="7528204" cy="6896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	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ছড়া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>
                  <a:latin typeface="NikoshBAN" pitchFamily="2" charset="0"/>
                  <a:cs typeface="NikoshBAN" pitchFamily="2" charset="0"/>
                </a:rPr>
                <a:t>,</a:t>
              </a:r>
              <a:r>
                <a:rPr lang="en-US" sz="2800" dirty="0" err="1">
                  <a:latin typeface="NikoshBAN" pitchFamily="2" charset="0"/>
                  <a:cs typeface="NikoshBAN" pitchFamily="2" charset="0"/>
                </a:rPr>
                <a:t>কবিতা</a:t>
              </a:r>
              <a:r>
                <a:rPr lang="en-US" sz="28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atin typeface="NikoshBAN" pitchFamily="2" charset="0"/>
                  <a:cs typeface="NikoshBAN" pitchFamily="2" charset="0"/>
                </a:rPr>
                <a:t>পড়ে</a:t>
              </a:r>
              <a:r>
                <a:rPr lang="en-US" sz="28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atin typeface="NikoshBAN" pitchFamily="2" charset="0"/>
                  <a:cs typeface="NikoshBAN" pitchFamily="2" charset="0"/>
                </a:rPr>
                <a:t>বিষয়বস্তু</a:t>
              </a:r>
              <a:r>
                <a:rPr lang="en-US" sz="28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atin typeface="NikoshBAN" pitchFamily="2" charset="0"/>
                  <a:cs typeface="NikoshBAN" pitchFamily="2" charset="0"/>
                </a:rPr>
                <a:t>বলতে</a:t>
              </a:r>
              <a:r>
                <a:rPr lang="en-US" sz="28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atin typeface="NikoshBAN" pitchFamily="2" charset="0"/>
                  <a:cs typeface="NikoshBAN" pitchFamily="2" charset="0"/>
                </a:rPr>
                <a:t>পারবো</a:t>
              </a:r>
              <a:r>
                <a:rPr lang="en-US" sz="2800" dirty="0">
                  <a:latin typeface="NikoshBAN" pitchFamily="2" charset="0"/>
                  <a:cs typeface="NikoshBAN" pitchFamily="2" charset="0"/>
                </a:rPr>
                <a:t>।</a:t>
              </a: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803857" y="2977564"/>
            <a:ext cx="10440000" cy="1026000"/>
            <a:chOff x="618509" y="4352301"/>
            <a:chExt cx="10517919" cy="939600"/>
          </a:xfrm>
        </p:grpSpPr>
        <p:sp>
          <p:nvSpPr>
            <p:cNvPr id="142" name="Rectangle 141"/>
            <p:cNvSpPr/>
            <p:nvPr/>
          </p:nvSpPr>
          <p:spPr>
            <a:xfrm>
              <a:off x="3187628" y="4352301"/>
              <a:ext cx="7948800" cy="9396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42950" lvl="0" indent="-742950">
                <a:buFont typeface="+mj-lt"/>
                <a:buAutoNum type="arabicPeriod"/>
              </a:pPr>
              <a:r>
                <a:rPr lang="en-US" sz="24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	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শুদ্ধ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ও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স্পষ্</a:t>
              </a:r>
              <a:r>
                <a:rPr lang="as-IN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ট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উচ্চারণে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কবিতা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বলতে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পারবো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।</a:t>
              </a: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18509" y="4352301"/>
              <a:ext cx="2395887" cy="939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44" name="Group 143"/>
            <p:cNvGrpSpPr/>
            <p:nvPr/>
          </p:nvGrpSpPr>
          <p:grpSpPr>
            <a:xfrm>
              <a:off x="2653044" y="4497048"/>
              <a:ext cx="907139" cy="581838"/>
              <a:chOff x="2758149" y="2437020"/>
              <a:chExt cx="907139" cy="581838"/>
            </a:xfrm>
          </p:grpSpPr>
          <p:grpSp>
            <p:nvGrpSpPr>
              <p:cNvPr id="145" name="Group 144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149" name="Oval 148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Oval 149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Oval 150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52" name="Group 151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153" name="Oval 152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" name="Oval 153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" name="Oval 154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46" name="Rounded Rectangle 145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Rounded Rectangle 146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Rounded Rectangle 147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5668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5400" y="6096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/>
              <a:t>এসো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কিছু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ছবি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দেখি</a:t>
            </a:r>
            <a:endParaRPr lang="en-US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76400"/>
            <a:ext cx="5384800" cy="403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676400"/>
            <a:ext cx="5384800" cy="403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9927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8297" y="659876"/>
            <a:ext cx="6438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চলো</a:t>
            </a:r>
            <a:r>
              <a:rPr lang="en-US" b="1" dirty="0" smtClean="0"/>
              <a:t> </a:t>
            </a:r>
            <a:r>
              <a:rPr lang="en-US" b="1" dirty="0" err="1" smtClean="0"/>
              <a:t>একটি</a:t>
            </a:r>
            <a:r>
              <a:rPr lang="en-US" b="1" dirty="0" smtClean="0"/>
              <a:t> </a:t>
            </a:r>
            <a:r>
              <a:rPr lang="en-US" b="1" dirty="0" err="1" smtClean="0"/>
              <a:t>ভিডিও</a:t>
            </a:r>
            <a:r>
              <a:rPr lang="en-US" b="1" dirty="0" smtClean="0"/>
              <a:t> </a:t>
            </a:r>
            <a:r>
              <a:rPr lang="en-US" b="1" dirty="0" err="1" smtClean="0"/>
              <a:t>দেখি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26854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arge red circle with a red circle behind it&#10;&#10;Description automatically generated">
            <a:extLst>
              <a:ext uri="{FF2B5EF4-FFF2-40B4-BE49-F238E27FC236}">
                <a16:creationId xmlns="" xmlns:a16="http://schemas.microsoft.com/office/drawing/2014/main" id="{89C6C2FA-6896-A087-87E4-E5BACFFE1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rcRect l="23529" r="17028" b="-1"/>
          <a:stretch>
            <a:fillRect/>
          </a:stretch>
        </p:blipFill>
        <p:spPr>
          <a:xfrm>
            <a:off x="0" y="0"/>
            <a:ext cx="6115733" cy="6456021"/>
          </a:xfrm>
          <a:custGeom>
            <a:avLst/>
            <a:gdLst/>
            <a:ahLst/>
            <a:cxnLst/>
            <a:rect l="l" t="t" r="r" b="b"/>
            <a:pathLst>
              <a:path w="6115733" h="6456021">
                <a:moveTo>
                  <a:pt x="2259477" y="433395"/>
                </a:moveTo>
                <a:cubicBezTo>
                  <a:pt x="4149632" y="433395"/>
                  <a:pt x="5681904" y="1964133"/>
                  <a:pt x="5681904" y="3852396"/>
                </a:cubicBezTo>
                <a:cubicBezTo>
                  <a:pt x="5681904" y="4796527"/>
                  <a:pt x="5298836" y="5651278"/>
                  <a:pt x="4679499" y="6269995"/>
                </a:cubicBezTo>
                <a:lnTo>
                  <a:pt x="4474613" y="6456021"/>
                </a:lnTo>
                <a:lnTo>
                  <a:pt x="44341" y="6456021"/>
                </a:lnTo>
                <a:lnTo>
                  <a:pt x="0" y="6415762"/>
                </a:lnTo>
                <a:lnTo>
                  <a:pt x="0" y="1289029"/>
                </a:lnTo>
                <a:lnTo>
                  <a:pt x="82495" y="1214128"/>
                </a:lnTo>
                <a:cubicBezTo>
                  <a:pt x="674092" y="726388"/>
                  <a:pt x="1432534" y="433395"/>
                  <a:pt x="2259477" y="433395"/>
                </a:cubicBezTo>
                <a:close/>
                <a:moveTo>
                  <a:pt x="2259477" y="0"/>
                </a:moveTo>
                <a:cubicBezTo>
                  <a:pt x="4389229" y="0"/>
                  <a:pt x="6115733" y="1724776"/>
                  <a:pt x="6115733" y="3852396"/>
                </a:cubicBezTo>
                <a:cubicBezTo>
                  <a:pt x="6115733" y="4783230"/>
                  <a:pt x="5785270" y="5636956"/>
                  <a:pt x="5235152" y="6302877"/>
                </a:cubicBezTo>
                <a:lnTo>
                  <a:pt x="5095826" y="6456021"/>
                </a:lnTo>
                <a:lnTo>
                  <a:pt x="4617788" y="6456021"/>
                </a:lnTo>
                <a:lnTo>
                  <a:pt x="4747668" y="6338096"/>
                </a:lnTo>
                <a:cubicBezTo>
                  <a:pt x="5384452" y="5701950"/>
                  <a:pt x="5778311" y="4823122"/>
                  <a:pt x="5778311" y="3852396"/>
                </a:cubicBezTo>
                <a:cubicBezTo>
                  <a:pt x="5778311" y="1910944"/>
                  <a:pt x="4202875" y="337085"/>
                  <a:pt x="2259477" y="337085"/>
                </a:cubicBezTo>
                <a:cubicBezTo>
                  <a:pt x="1409240" y="337085"/>
                  <a:pt x="629434" y="638331"/>
                  <a:pt x="21172" y="1139811"/>
                </a:cubicBezTo>
                <a:lnTo>
                  <a:pt x="0" y="1159034"/>
                </a:lnTo>
                <a:lnTo>
                  <a:pt x="0" y="735177"/>
                </a:lnTo>
                <a:lnTo>
                  <a:pt x="103407" y="657929"/>
                </a:lnTo>
                <a:cubicBezTo>
                  <a:pt x="718869" y="242547"/>
                  <a:pt x="1460820" y="0"/>
                  <a:pt x="2259477" y="0"/>
                </a:cubicBez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1604AF4-37A8-D8C5-B6C5-E8A77C22C9B1}"/>
              </a:ext>
            </a:extLst>
          </p:cNvPr>
          <p:cNvSpPr txBox="1"/>
          <p:nvPr/>
        </p:nvSpPr>
        <p:spPr>
          <a:xfrm>
            <a:off x="6437918" y="1892951"/>
            <a:ext cx="4907901" cy="63329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marR="0" lvl="0" indent="-182880" algn="ctr" defTabSz="9144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kumimoji="0" lang="en-US" sz="4800" b="0" i="0" u="none" strike="noStrike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kumimoji="0" lang="en-US" sz="4800" b="0" i="0" u="none" strike="noStrike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kumimoji="0" lang="en-US" sz="4800" b="0" i="0" u="none" strike="noStrike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দেখছো</a:t>
            </a:r>
            <a:r>
              <a:rPr kumimoji="0" lang="en-US" sz="4800" b="0" i="0" u="none" strike="noStrike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1604AF4-37A8-D8C5-B6C5-E8A77C22C9B1}"/>
              </a:ext>
            </a:extLst>
          </p:cNvPr>
          <p:cNvSpPr txBox="1"/>
          <p:nvPr/>
        </p:nvSpPr>
        <p:spPr>
          <a:xfrm>
            <a:off x="6172200" y="2937056"/>
            <a:ext cx="5277678" cy="6332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-182880" algn="ctr" defTabSz="9144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b="0" i="0" u="none" strike="noStrike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kumimoji="0" lang="en-US" sz="3600" b="0" i="0" u="none" strike="noStrike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ছবিটি</a:t>
            </a:r>
            <a:r>
              <a:rPr kumimoji="0" lang="en-US" sz="3600" b="0" i="0" u="none" strike="noStrike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3600" b="0" i="0" u="none" strike="noStrike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kumimoji="0" lang="en-US" sz="3600" b="0" i="0" u="none" strike="noStrike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3600" b="0" i="0" u="none" strike="noStrike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kumimoji="0" lang="en-US" sz="3600" b="0" i="0" u="none" strike="noStrike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3600" b="0" i="0" u="none" strike="noStrike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kumimoji="0" lang="en-US" sz="3600" b="0" i="0" u="none" strike="noStrike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3600" b="0" i="0" u="none" strike="noStrike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kumimoji="0" lang="en-US" sz="3600" b="0" i="0" u="none" strike="noStrike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3600" b="0" i="0" u="none" strike="noStrike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kumimoji="0" lang="en-US" sz="3600" b="0" i="0" u="none" strike="noStrike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3600" b="0" i="0" u="none" strike="noStrike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kumimoji="0" lang="en-US" sz="3600" b="0" i="0" u="none" strike="noStrike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86353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804" y="350856"/>
            <a:ext cx="8002004" cy="61442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8543257-3CFC-76B5-5937-7BF9883F2353}"/>
              </a:ext>
            </a:extLst>
          </p:cNvPr>
          <p:cNvSpPr txBox="1"/>
          <p:nvPr/>
        </p:nvSpPr>
        <p:spPr>
          <a:xfrm>
            <a:off x="3208872" y="3513841"/>
            <a:ext cx="686593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একুশের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endParaRPr lang="en-US" sz="4000" b="1" dirty="0" smtClean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14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ভাইয়ের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---------</a:t>
            </a:r>
            <a:r>
              <a:rPr lang="bn-BD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ভুলিতে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পারি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8543257-3CFC-76B5-5937-7BF9883F2353}"/>
              </a:ext>
            </a:extLst>
          </p:cNvPr>
          <p:cNvSpPr txBox="1"/>
          <p:nvPr/>
        </p:nvSpPr>
        <p:spPr>
          <a:xfrm>
            <a:off x="3093324" y="2314966"/>
            <a:ext cx="68659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563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723279B-376E-29F5-5A15-BA58C300AD71}"/>
              </a:ext>
            </a:extLst>
          </p:cNvPr>
          <p:cNvSpPr txBox="1"/>
          <p:nvPr/>
        </p:nvSpPr>
        <p:spPr>
          <a:xfrm>
            <a:off x="0" y="693335"/>
            <a:ext cx="7112000" cy="16605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fontAlgn="auto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5400" i="1" u="none" strike="noStrike" normalizeH="0" noProof="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একুশের</a:t>
            </a:r>
            <a:r>
              <a:rPr kumimoji="0" lang="en-US" sz="5400" i="1" u="none" strike="noStrike" normalizeH="0" noProof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i="1" u="none" strike="noStrike" normalizeH="0" noProof="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গান</a:t>
            </a:r>
            <a:endParaRPr kumimoji="0" lang="en-US" sz="5400" i="1" u="none" strike="noStrike" normalizeH="0" noProof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fontAlgn="auto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5400" i="1" u="none" strike="noStrike" normalizeH="0" noProof="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আবদুল</a:t>
            </a:r>
            <a:r>
              <a:rPr kumimoji="0" lang="en-US" sz="5400" i="1" u="none" strike="noStrike" normalizeH="0" noProof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i="1" u="none" strike="noStrike" normalizeH="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গাফ</a:t>
            </a:r>
            <a:r>
              <a:rPr lang="en-US" sz="5400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ফার</a:t>
            </a:r>
            <a:r>
              <a:rPr lang="en-US" sz="5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i="1" u="none" strike="noStrike" normalizeH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i="1" u="none" strike="noStrike" normalizeH="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চৌধুরী</a:t>
            </a:r>
            <a:r>
              <a:rPr kumimoji="0" lang="en-US" sz="5400" i="1" u="none" strike="noStrike" normalizeH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3" name="Oval 2"/>
          <p:cNvSpPr/>
          <p:nvPr/>
        </p:nvSpPr>
        <p:spPr>
          <a:xfrm>
            <a:off x="5704977" y="1719632"/>
            <a:ext cx="6383190" cy="4620878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42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RS ELECTRONIC\Desktop\portfolio\CraveCure  page\images\WhatsApp Image 2025-02-28 at 1.02.37 A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337" y="518475"/>
            <a:ext cx="4686400" cy="56278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18A3714-2A58-22C8-096D-1A348FFC1C05}"/>
              </a:ext>
            </a:extLst>
          </p:cNvPr>
          <p:cNvSpPr txBox="1"/>
          <p:nvPr/>
        </p:nvSpPr>
        <p:spPr>
          <a:xfrm>
            <a:off x="482325" y="0"/>
            <a:ext cx="4443986" cy="37656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fontAlgn="auto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6600" b="0" i="0" u="none" strike="noStrike" cap="all" spc="0" normalizeH="0" noProof="0" dirty="0" err="1">
                <a:ln>
                  <a:noFill/>
                </a:ln>
                <a:blipFill dpi="0" rotWithShape="1">
                  <a:blip r:embed="rId3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পাঠ্যবই</a:t>
            </a:r>
            <a:r>
              <a:rPr kumimoji="0" lang="en-US" sz="6600" b="0" i="0" u="none" strike="noStrike" cap="all" spc="0" normalizeH="0" noProof="0" dirty="0">
                <a:ln>
                  <a:noFill/>
                </a:ln>
                <a:blipFill dpi="0" rotWithShape="1">
                  <a:blip r:embed="rId3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6600" b="0" i="0" u="none" strike="noStrike" cap="all" spc="0" normalizeH="0" noProof="0" dirty="0" err="1">
                <a:ln>
                  <a:noFill/>
                </a:ln>
                <a:blipFill dpi="0" rotWithShape="1">
                  <a:blip r:embed="rId3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এর</a:t>
            </a:r>
            <a:r>
              <a:rPr kumimoji="0" lang="en-US" sz="6600" b="0" i="0" u="none" strike="noStrike" cap="all" spc="0" normalizeH="0" noProof="0" dirty="0">
                <a:ln>
                  <a:noFill/>
                </a:ln>
                <a:blipFill dpi="0" rotWithShape="1">
                  <a:blip r:embed="rId3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২২ </a:t>
            </a:r>
            <a:r>
              <a:rPr kumimoji="0" lang="en-US" sz="6600" b="0" i="0" u="none" strike="noStrike" cap="all" spc="0" normalizeH="0" noProof="0" dirty="0" err="1">
                <a:ln>
                  <a:noFill/>
                </a:ln>
                <a:blipFill dpi="0" rotWithShape="1">
                  <a:blip r:embed="rId3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পৃষ্ঠা</a:t>
            </a:r>
            <a:r>
              <a:rPr kumimoji="0" lang="en-US" sz="6600" b="0" i="0" u="none" strike="noStrike" cap="all" spc="0" normalizeH="0" noProof="0" dirty="0">
                <a:ln>
                  <a:noFill/>
                </a:ln>
                <a:blipFill dpi="0" rotWithShape="1">
                  <a:blip r:embed="rId3"/>
                  <a:srcRect/>
                  <a:tile tx="6350" ty="-127000" sx="65000" sy="64000" flip="none" algn="tl"/>
                </a:blip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6600" cap="all" noProof="0" dirty="0" err="1" smtClean="0">
                <a:blipFill dpi="0" rotWithShape="1">
                  <a:blip r:embed="rId3"/>
                  <a:srcRect/>
                  <a:tile tx="6350" ty="-127000" sx="65000" sy="64000" flip="none" algn="tl"/>
                </a:blip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খোল</a:t>
            </a:r>
            <a:r>
              <a:rPr lang="en-US" sz="6600" cap="all" noProof="0" dirty="0" smtClean="0">
                <a:blipFill dpi="0" rotWithShape="1">
                  <a:blip r:embed="rId3"/>
                  <a:srcRect/>
                  <a:tile tx="6350" ty="-127000" sx="65000" sy="64000" flip="none" algn="tl"/>
                </a:blip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।</a:t>
            </a:r>
            <a:endParaRPr kumimoji="0" lang="en-US" sz="6600" b="0" i="0" u="none" strike="noStrike" cap="all" spc="0" normalizeH="0" noProof="0" dirty="0">
              <a:ln>
                <a:noFill/>
              </a:ln>
              <a:blipFill dpi="0" rotWithShape="1">
                <a:blip r:embed="rId3"/>
                <a:srcRect/>
                <a:tile tx="6350" ty="-127000" sx="65000" sy="64000" flip="none" algn="tl"/>
              </a:blip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2511" y="655376"/>
            <a:ext cx="3635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u="sng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শিক্ষকের</a:t>
            </a:r>
            <a:r>
              <a:rPr lang="en-US" sz="44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u="sng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endParaRPr lang="en-US" sz="4400" b="1" u="sng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92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8D96C9D1-8534-7314-30E6-7D86C413E965}"/>
              </a:ext>
            </a:extLst>
          </p:cNvPr>
          <p:cNvSpPr/>
          <p:nvPr/>
        </p:nvSpPr>
        <p:spPr>
          <a:xfrm>
            <a:off x="518475" y="1947040"/>
            <a:ext cx="4279769" cy="259764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2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ভাইয়ের</a:t>
            </a:r>
            <a:r>
              <a:rPr lang="en-US" sz="2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রক্তে</a:t>
            </a:r>
            <a:r>
              <a:rPr lang="en-US" sz="2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রাঙানো</a:t>
            </a:r>
            <a:r>
              <a:rPr lang="en-US" sz="2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একুশে</a:t>
            </a:r>
            <a:r>
              <a:rPr lang="en-US" sz="2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ফেব্রুয়ারি</a:t>
            </a:r>
            <a:endParaRPr lang="en-US" sz="2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2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ভুলিতে</a:t>
            </a:r>
            <a:r>
              <a:rPr lang="en-US" sz="2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পারি</a:t>
            </a:r>
            <a:endParaRPr lang="en-US" sz="2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ছেলেহারা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মায়ের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অশ্রু-গড়া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ফেব্রুয়ারি</a:t>
            </a:r>
            <a:endParaRPr lang="en-US" sz="2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ভুলিতে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পারি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bn-BD" sz="2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সোনার</a:t>
            </a:r>
            <a:r>
              <a:rPr lang="en-US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bn-BD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রক্তে রাঙানো একুশে ফেব্রুয়ারি</a:t>
            </a:r>
            <a:endParaRPr lang="en-US" sz="2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ভুলিতে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পারি</a:t>
            </a:r>
            <a:r>
              <a:rPr lang="en-US" sz="2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।।</a:t>
            </a:r>
            <a:endParaRPr lang="en-US" sz="28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D4D56B3-47C0-6B0A-8F6C-E4BD0C9B28DB}"/>
              </a:ext>
            </a:extLst>
          </p:cNvPr>
          <p:cNvSpPr txBox="1"/>
          <p:nvPr/>
        </p:nvSpPr>
        <p:spPr>
          <a:xfrm>
            <a:off x="311085" y="385255"/>
            <a:ext cx="3768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315" y="999435"/>
            <a:ext cx="6412157" cy="44928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2582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568FDB6-1379-C345-1F7C-78598F8B8229}"/>
              </a:ext>
            </a:extLst>
          </p:cNvPr>
          <p:cNvSpPr txBox="1"/>
          <p:nvPr/>
        </p:nvSpPr>
        <p:spPr>
          <a:xfrm>
            <a:off x="2511010" y="1145324"/>
            <a:ext cx="7793552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6600" i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 শব্দ শিখি </a:t>
            </a:r>
            <a:endParaRPr lang="en-US" sz="6600" i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অশ্রু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চোখের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জল,পানি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রক্তে </a:t>
            </a:r>
            <a:r>
              <a:rPr kumimoji="0" lang="bn-BD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রাঙানো</a:t>
            </a:r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– রক্ত দিয়ে রঙিন করা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40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ফেব্রুয়ারি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ইংরেজি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বছরের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২য়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মাস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50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633B150-C1FE-3C31-3686-AD6D9221E6E1}"/>
              </a:ext>
            </a:extLst>
          </p:cNvPr>
          <p:cNvSpPr txBox="1"/>
          <p:nvPr/>
        </p:nvSpPr>
        <p:spPr>
          <a:xfrm>
            <a:off x="2224726" y="2855956"/>
            <a:ext cx="7496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বছর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একুশে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ফেব্রুয়ারির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প্রভাত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ফেরীতে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গাই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2800" dirty="0">
              <a:solidFill>
                <a:srgbClr val="236DA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97204" y="2149518"/>
            <a:ext cx="106051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এ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কখন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633B150-C1FE-3C31-3686-AD6D9221E6E1}"/>
              </a:ext>
            </a:extLst>
          </p:cNvPr>
          <p:cNvSpPr txBox="1"/>
          <p:nvPr/>
        </p:nvSpPr>
        <p:spPr>
          <a:xfrm>
            <a:off x="2224727" y="4204817"/>
            <a:ext cx="597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গানটি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ভাষা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শহিদের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স্মরণে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গাই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2800" dirty="0">
              <a:solidFill>
                <a:srgbClr val="236DA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97204" y="3484706"/>
            <a:ext cx="106051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গানটি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কাদের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স্মরণে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61159" y="2891952"/>
            <a:ext cx="933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উত্তরঃ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461159" y="4239985"/>
            <a:ext cx="933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উত্তরঃ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4365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48539" y="2273274"/>
            <a:ext cx="8113776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4800" dirty="0" err="1">
                <a:latin typeface="NikoshBAN" pitchFamily="2" charset="0"/>
                <a:cs typeface="NikoshBAN" pitchFamily="2" charset="0"/>
              </a:rPr>
              <a:t>শূন্যস্থান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পূরণ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করঃ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ক.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ভাইয়ের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 err="1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রক্তে</a:t>
            </a:r>
            <a:r>
              <a:rPr lang="en-US" sz="36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রাঙ্গানো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একুশে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ফেব্রুয়ারি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খ.আমি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 err="1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ভুলিতে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পারি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গ. </a:t>
            </a:r>
            <a:r>
              <a:rPr lang="en-US" sz="3600" u="sng" dirty="0" err="1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ছেলেহারা</a:t>
            </a:r>
            <a:r>
              <a:rPr lang="en-US" sz="3600" u="sng" dirty="0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শত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মায়ের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অশ্রু-গড়া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ফেব্রুয়ারি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ঘ.আমার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 err="1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সোনার</a:t>
            </a:r>
            <a:r>
              <a:rPr lang="en-US" sz="36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দেশের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রক্তে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রাঙ্গানো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88242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677998" y="161276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dirty="0">
                <a:latin typeface="NikoshBAN" pitchFamily="2" charset="0"/>
                <a:cs typeface="NikoshBAN" pitchFamily="2" charset="0"/>
              </a:rPr>
              <a:t> 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মিলে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কবিতাটি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আবৃত্তি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412" y="2270078"/>
            <a:ext cx="4267200" cy="380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625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633B150-C1FE-3C31-3686-AD6D9221E6E1}"/>
              </a:ext>
            </a:extLst>
          </p:cNvPr>
          <p:cNvSpPr txBox="1"/>
          <p:nvPr/>
        </p:nvSpPr>
        <p:spPr>
          <a:xfrm>
            <a:off x="1734532" y="2309201"/>
            <a:ext cx="1005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একুশের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লিখেছেন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আবদুল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গাফফার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চৌধুরী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2800" dirty="0">
              <a:solidFill>
                <a:srgbClr val="236DA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7010" y="1602763"/>
            <a:ext cx="106051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‘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একুশের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লিখেছেন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633B150-C1FE-3C31-3686-AD6D9221E6E1}"/>
              </a:ext>
            </a:extLst>
          </p:cNvPr>
          <p:cNvSpPr txBox="1"/>
          <p:nvPr/>
        </p:nvSpPr>
        <p:spPr>
          <a:xfrm>
            <a:off x="1734532" y="3658062"/>
            <a:ext cx="10605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অশ্রু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চোখের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2800" dirty="0">
              <a:solidFill>
                <a:srgbClr val="236DA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7010" y="2937951"/>
            <a:ext cx="106051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‘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অশ্রু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633B150-C1FE-3C31-3686-AD6D9221E6E1}"/>
              </a:ext>
            </a:extLst>
          </p:cNvPr>
          <p:cNvSpPr txBox="1"/>
          <p:nvPr/>
        </p:nvSpPr>
        <p:spPr>
          <a:xfrm>
            <a:off x="1734532" y="5143428"/>
            <a:ext cx="10605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সোনার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দেশ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2800" dirty="0" smtClean="0">
                <a:solidFill>
                  <a:srgbClr val="236DA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2800" dirty="0">
              <a:solidFill>
                <a:srgbClr val="236DA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7010" y="4574028"/>
            <a:ext cx="106051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‘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সোনার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দেশ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0965" y="2345197"/>
            <a:ext cx="933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উত্তরঃ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970965" y="3693230"/>
            <a:ext cx="933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উত্তরঃ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970965" y="5192091"/>
            <a:ext cx="933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উত্তরঃ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5284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33600" y="1904999"/>
            <a:ext cx="7376160" cy="416421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শব্দার্থ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শেখা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রক্ত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			- 	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লাল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রঙের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তরল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রাঙ্গানো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		-	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রঙ্গিন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একুশে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		-	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একুশ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তারিখে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অশ্রু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			- 	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চোখের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ছেলেহরা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		-	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সন্তানহারা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35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27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5458</TotalTime>
  <Words>261</Words>
  <Application>Microsoft Office PowerPoint</Application>
  <PresentationFormat>Widescreen</PresentationFormat>
  <Paragraphs>71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NikoshBAN</vt:lpstr>
      <vt:lpstr>SutonnyMJ</vt:lpstr>
      <vt:lpstr>Times New Roman</vt:lpstr>
      <vt:lpstr>Wingdings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Mohammadpur AG GPS</cp:lastModifiedBy>
  <cp:revision>430</cp:revision>
  <dcterms:created xsi:type="dcterms:W3CDTF">2021-07-26T10:09:43Z</dcterms:created>
  <dcterms:modified xsi:type="dcterms:W3CDTF">2026-07-04T05:16:39Z</dcterms:modified>
</cp:coreProperties>
</file>