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5D7D76-97A2-49E1-BA25-A38870FCCAD3}" type="doc">
      <dgm:prSet loTypeId="urn:microsoft.com/office/officeart/2005/8/layout/cycle3" loCatId="cycl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4FEEF46-C548-4A9D-BE3A-DC240B91B60E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GB" sz="1800" b="1" dirty="0" err="1" smtClean="0">
              <a:solidFill>
                <a:schemeClr val="tx1"/>
              </a:solidFill>
            </a:rPr>
            <a:t>বাইরের</a:t>
          </a:r>
          <a:r>
            <a:rPr lang="en-GB" sz="1800" b="1" dirty="0" smtClean="0">
              <a:solidFill>
                <a:schemeClr val="tx1"/>
              </a:solidFill>
            </a:rPr>
            <a:t> </a:t>
          </a:r>
          <a:r>
            <a:rPr lang="en-GB" sz="1800" b="1" dirty="0" err="1" smtClean="0">
              <a:solidFill>
                <a:schemeClr val="tx1"/>
              </a:solidFill>
            </a:rPr>
            <a:t>আবরণ</a:t>
          </a:r>
          <a:r>
            <a:rPr lang="en-GB" sz="1800" b="1" dirty="0" smtClean="0">
              <a:solidFill>
                <a:schemeClr val="tx1"/>
              </a:solidFill>
            </a:rPr>
            <a:t> </a:t>
          </a:r>
          <a:r>
            <a:rPr lang="en-GB" sz="1800" b="1" dirty="0" err="1" smtClean="0">
              <a:solidFill>
                <a:schemeClr val="tx1"/>
              </a:solidFill>
            </a:rPr>
            <a:t>গোলাকার</a:t>
          </a:r>
          <a:r>
            <a:rPr lang="en-GB" sz="1800" b="1" dirty="0" smtClean="0">
              <a:solidFill>
                <a:schemeClr val="tx1"/>
              </a:solidFill>
            </a:rPr>
            <a:t>, </a:t>
          </a:r>
          <a:r>
            <a:rPr lang="en-GB" sz="1800" b="1" dirty="0" err="1" smtClean="0">
              <a:solidFill>
                <a:schemeClr val="tx1"/>
              </a:solidFill>
            </a:rPr>
            <a:t>ভেতরের</a:t>
          </a:r>
          <a:r>
            <a:rPr lang="en-GB" sz="1800" b="1" dirty="0" smtClean="0">
              <a:solidFill>
                <a:schemeClr val="tx1"/>
              </a:solidFill>
            </a:rPr>
            <a:t> </a:t>
          </a:r>
          <a:r>
            <a:rPr lang="en-GB" sz="1800" b="1" dirty="0" err="1" smtClean="0">
              <a:solidFill>
                <a:schemeClr val="tx1"/>
              </a:solidFill>
            </a:rPr>
            <a:t>আবরণ</a:t>
          </a:r>
          <a:r>
            <a:rPr lang="en-GB" sz="1800" b="1" dirty="0" smtClean="0">
              <a:solidFill>
                <a:schemeClr val="tx1"/>
              </a:solidFill>
            </a:rPr>
            <a:t> </a:t>
          </a:r>
          <a:r>
            <a:rPr lang="en-GB" sz="1800" b="1" dirty="0" err="1" smtClean="0">
              <a:solidFill>
                <a:schemeClr val="tx1"/>
              </a:solidFill>
            </a:rPr>
            <a:t>ভাঁজ</a:t>
          </a:r>
          <a:r>
            <a:rPr lang="en-GB" sz="1800" b="1" dirty="0" smtClean="0">
              <a:solidFill>
                <a:schemeClr val="tx1"/>
              </a:solidFill>
            </a:rPr>
            <a:t> </a:t>
          </a:r>
          <a:r>
            <a:rPr lang="en-GB" sz="1800" b="1" dirty="0" err="1" smtClean="0">
              <a:solidFill>
                <a:schemeClr val="tx1"/>
              </a:solidFill>
            </a:rPr>
            <a:t>হয়ে</a:t>
          </a:r>
          <a:r>
            <a:rPr lang="en-GB" sz="1800" b="1" dirty="0" smtClean="0">
              <a:solidFill>
                <a:schemeClr val="tx1"/>
              </a:solidFill>
            </a:rPr>
            <a:t> </a:t>
          </a:r>
          <a:r>
            <a:rPr lang="en-GB" sz="1800" b="1" dirty="0" err="1" smtClean="0">
              <a:solidFill>
                <a:schemeClr val="tx1"/>
              </a:solidFill>
            </a:rPr>
            <a:t>আঙ্গুলের</a:t>
          </a:r>
          <a:r>
            <a:rPr lang="en-GB" sz="1800" b="1" dirty="0" smtClean="0">
              <a:solidFill>
                <a:schemeClr val="tx1"/>
              </a:solidFill>
            </a:rPr>
            <a:t> </a:t>
          </a:r>
          <a:r>
            <a:rPr lang="en-GB" sz="1800" b="1" dirty="0" err="1" smtClean="0">
              <a:solidFill>
                <a:schemeClr val="tx1"/>
              </a:solidFill>
            </a:rPr>
            <a:t>মতো</a:t>
          </a:r>
          <a:r>
            <a:rPr lang="en-GB" sz="1800" b="1" dirty="0" smtClean="0">
              <a:solidFill>
                <a:schemeClr val="tx1"/>
              </a:solidFill>
            </a:rPr>
            <a:t> </a:t>
          </a:r>
          <a:r>
            <a:rPr lang="en-GB" sz="1800" b="1" dirty="0" err="1" smtClean="0">
              <a:solidFill>
                <a:schemeClr val="tx1"/>
              </a:solidFill>
            </a:rPr>
            <a:t>অভিক্ষেপ</a:t>
          </a:r>
          <a:r>
            <a:rPr lang="en-GB" sz="1800" b="1" dirty="0" smtClean="0">
              <a:solidFill>
                <a:schemeClr val="tx1"/>
              </a:solidFill>
            </a:rPr>
            <a:t> </a:t>
          </a:r>
          <a:r>
            <a:rPr lang="en-GB" sz="1800" b="1" dirty="0" err="1" smtClean="0">
              <a:solidFill>
                <a:schemeClr val="tx1"/>
              </a:solidFill>
            </a:rPr>
            <a:t>সৃষ্টি</a:t>
          </a:r>
          <a:r>
            <a:rPr lang="en-GB" sz="1800" b="1" dirty="0" smtClean="0">
              <a:solidFill>
                <a:schemeClr val="tx1"/>
              </a:solidFill>
            </a:rPr>
            <a:t> </a:t>
          </a:r>
          <a:r>
            <a:rPr lang="en-GB" sz="1800" b="1" dirty="0" err="1" smtClean="0">
              <a:solidFill>
                <a:schemeClr val="tx1"/>
              </a:solidFill>
            </a:rPr>
            <a:t>করে</a:t>
          </a:r>
          <a:r>
            <a:rPr lang="en-GB" sz="1800" b="1" dirty="0" smtClean="0">
              <a:solidFill>
                <a:schemeClr val="tx1"/>
              </a:solidFill>
            </a:rPr>
            <a:t>।</a:t>
          </a:r>
          <a:endParaRPr lang="en-GB" sz="1800" b="1" dirty="0">
            <a:solidFill>
              <a:schemeClr val="tx1"/>
            </a:solidFill>
          </a:endParaRPr>
        </a:p>
      </dgm:t>
    </dgm:pt>
    <dgm:pt modelId="{E8AA9DA9-1BAD-4422-9576-5ACC6F9C149E}" type="parTrans" cxnId="{22D6480A-21CE-496F-8725-1AA652AD3EF2}">
      <dgm:prSet/>
      <dgm:spPr/>
      <dgm:t>
        <a:bodyPr/>
        <a:lstStyle/>
        <a:p>
          <a:endParaRPr lang="en-GB"/>
        </a:p>
      </dgm:t>
    </dgm:pt>
    <dgm:pt modelId="{C6247B66-6581-4038-8F2D-3E57B7D03BB8}" type="sibTrans" cxnId="{22D6480A-21CE-496F-8725-1AA652AD3EF2}">
      <dgm:prSet/>
      <dgm:spPr/>
      <dgm:t>
        <a:bodyPr/>
        <a:lstStyle/>
        <a:p>
          <a:endParaRPr lang="en-GB"/>
        </a:p>
      </dgm:t>
    </dgm:pt>
    <dgm:pt modelId="{D9F0477A-D027-4D23-9AC2-5D9BA19C4FEF}">
      <dgm:prSet phldrT="[Text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GB" b="1" dirty="0" err="1" smtClean="0">
              <a:solidFill>
                <a:schemeClr val="tx1"/>
              </a:solidFill>
            </a:rPr>
            <a:t>অভিক্ষেপটির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নাম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ক্রিস্টি</a:t>
          </a:r>
          <a:endParaRPr lang="en-GB" b="1" dirty="0">
            <a:solidFill>
              <a:schemeClr val="tx1"/>
            </a:solidFill>
          </a:endParaRPr>
        </a:p>
      </dgm:t>
    </dgm:pt>
    <dgm:pt modelId="{4FD713A4-BC81-4CAC-A9DE-67BB8A028E0C}" type="parTrans" cxnId="{D5262060-5537-4227-B6CB-519567A5FA16}">
      <dgm:prSet/>
      <dgm:spPr/>
      <dgm:t>
        <a:bodyPr/>
        <a:lstStyle/>
        <a:p>
          <a:endParaRPr lang="en-GB"/>
        </a:p>
      </dgm:t>
    </dgm:pt>
    <dgm:pt modelId="{B55E801E-FF64-4953-A2D1-5F352D55DEB3}" type="sibTrans" cxnId="{D5262060-5537-4227-B6CB-519567A5FA16}">
      <dgm:prSet/>
      <dgm:spPr/>
      <dgm:t>
        <a:bodyPr/>
        <a:lstStyle/>
        <a:p>
          <a:endParaRPr lang="en-GB"/>
        </a:p>
      </dgm:t>
    </dgm:pt>
    <dgm:pt modelId="{90F23449-E5A0-4713-AFD7-4F3764AFEBED}">
      <dgm:prSet phldrT="[Text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GB" b="1" dirty="0" err="1" smtClean="0">
              <a:solidFill>
                <a:schemeClr val="tx1"/>
              </a:solidFill>
            </a:rPr>
            <a:t>ক্রিস্টির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গায়ে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অক্সিজোম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লেগে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থাকে</a:t>
          </a:r>
          <a:endParaRPr lang="en-GB" b="1" dirty="0" smtClean="0">
            <a:solidFill>
              <a:schemeClr val="tx1"/>
            </a:solidFill>
          </a:endParaRPr>
        </a:p>
        <a:p>
          <a:endParaRPr lang="en-GB" dirty="0"/>
        </a:p>
      </dgm:t>
    </dgm:pt>
    <dgm:pt modelId="{A94667FC-1E86-4661-9982-1DE5F9FE89A7}" type="parTrans" cxnId="{58CE5813-A25E-48F2-9B02-F53480D6AFAA}">
      <dgm:prSet/>
      <dgm:spPr/>
      <dgm:t>
        <a:bodyPr/>
        <a:lstStyle/>
        <a:p>
          <a:endParaRPr lang="en-GB"/>
        </a:p>
      </dgm:t>
    </dgm:pt>
    <dgm:pt modelId="{CE9BD174-0C6B-4673-AC5F-2D6E477EDF90}" type="sibTrans" cxnId="{58CE5813-A25E-48F2-9B02-F53480D6AFAA}">
      <dgm:prSet/>
      <dgm:spPr/>
      <dgm:t>
        <a:bodyPr/>
        <a:lstStyle/>
        <a:p>
          <a:endParaRPr lang="en-GB"/>
        </a:p>
      </dgm:t>
    </dgm:pt>
    <dgm:pt modelId="{5CB5C633-70C0-49CF-82D4-1D2373B0C966}">
      <dgm:prSet phldrT="[Text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GB" b="1" dirty="0" err="1" smtClean="0">
              <a:solidFill>
                <a:schemeClr val="tx1"/>
              </a:solidFill>
            </a:rPr>
            <a:t>মাইটোকন্ড্রিয়ার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ধাত্র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কে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ম্যাট্রিক্স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বলে</a:t>
          </a:r>
          <a:r>
            <a:rPr lang="en-GB" b="1" dirty="0" smtClean="0">
              <a:solidFill>
                <a:schemeClr val="tx1"/>
              </a:solidFill>
            </a:rPr>
            <a:t> ।</a:t>
          </a:r>
        </a:p>
        <a:p>
          <a:endParaRPr lang="en-GB" dirty="0"/>
        </a:p>
      </dgm:t>
    </dgm:pt>
    <dgm:pt modelId="{34E74980-2E24-45D9-ACC1-89A0591ED230}" type="parTrans" cxnId="{4E01C4E5-1F25-4037-AE28-9F2CC00E947A}">
      <dgm:prSet/>
      <dgm:spPr/>
      <dgm:t>
        <a:bodyPr/>
        <a:lstStyle/>
        <a:p>
          <a:endParaRPr lang="en-GB"/>
        </a:p>
      </dgm:t>
    </dgm:pt>
    <dgm:pt modelId="{66C7BA56-B366-48EF-BD7E-73FE00F58EC9}" type="sibTrans" cxnId="{4E01C4E5-1F25-4037-AE28-9F2CC00E947A}">
      <dgm:prSet/>
      <dgm:spPr/>
      <dgm:t>
        <a:bodyPr/>
        <a:lstStyle/>
        <a:p>
          <a:endParaRPr lang="en-GB"/>
        </a:p>
      </dgm:t>
    </dgm:pt>
    <dgm:pt modelId="{0CE5175A-16AB-4BD5-821B-247A8E43C8DC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GB" sz="2000" b="1" dirty="0" err="1" smtClean="0">
              <a:solidFill>
                <a:schemeClr val="tx1"/>
              </a:solidFill>
            </a:rPr>
            <a:t>দ্বিস্তর</a:t>
          </a:r>
          <a:r>
            <a:rPr lang="en-GB" sz="2000" b="1" dirty="0" smtClean="0">
              <a:solidFill>
                <a:schemeClr val="tx1"/>
              </a:solidFill>
            </a:rPr>
            <a:t> </a:t>
          </a:r>
          <a:r>
            <a:rPr lang="en-GB" sz="2000" b="1" dirty="0" err="1" smtClean="0">
              <a:solidFill>
                <a:schemeClr val="tx1"/>
              </a:solidFill>
            </a:rPr>
            <a:t>বিশিষ্ট</a:t>
          </a:r>
          <a:r>
            <a:rPr lang="en-GB" sz="2000" b="1" dirty="0" smtClean="0">
              <a:solidFill>
                <a:schemeClr val="tx1"/>
              </a:solidFill>
            </a:rPr>
            <a:t> </a:t>
          </a:r>
          <a:r>
            <a:rPr lang="en-GB" sz="2000" b="1" dirty="0" err="1" smtClean="0">
              <a:solidFill>
                <a:schemeClr val="tx1"/>
              </a:solidFill>
            </a:rPr>
            <a:t>আবরণ</a:t>
          </a:r>
          <a:r>
            <a:rPr lang="en-GB" sz="1600" b="1" dirty="0" smtClean="0"/>
            <a:t>।</a:t>
          </a:r>
        </a:p>
        <a:p>
          <a:endParaRPr lang="en-GB" sz="1400" dirty="0" smtClean="0"/>
        </a:p>
      </dgm:t>
    </dgm:pt>
    <dgm:pt modelId="{D42254A1-EDBA-4BC4-9B37-0B748F7F3BFF}" type="sibTrans" cxnId="{E1C61A6D-05FD-49B8-B8BB-71E7682CA368}">
      <dgm:prSet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endParaRPr lang="en-GB"/>
        </a:p>
      </dgm:t>
    </dgm:pt>
    <dgm:pt modelId="{5220E1EA-00B8-4C55-B965-BE62AD56505B}" type="parTrans" cxnId="{E1C61A6D-05FD-49B8-B8BB-71E7682CA368}">
      <dgm:prSet/>
      <dgm:spPr/>
      <dgm:t>
        <a:bodyPr/>
        <a:lstStyle/>
        <a:p>
          <a:endParaRPr lang="en-GB"/>
        </a:p>
      </dgm:t>
    </dgm:pt>
    <dgm:pt modelId="{DDD63CF9-9E9B-49C2-A940-FFC3D0BA809E}" type="pres">
      <dgm:prSet presAssocID="{D65D7D76-97A2-49E1-BA25-A38870FCCAD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6CDC94B9-FC9D-4880-A889-5AEA7331B14D}" type="pres">
      <dgm:prSet presAssocID="{D65D7D76-97A2-49E1-BA25-A38870FCCAD3}" presName="cycle" presStyleCnt="0"/>
      <dgm:spPr/>
    </dgm:pt>
    <dgm:pt modelId="{A17295D1-C761-46DB-A62B-7677D409DE16}" type="pres">
      <dgm:prSet presAssocID="{0CE5175A-16AB-4BD5-821B-247A8E43C8DC}" presName="nodeFirstNode" presStyleLbl="node1" presStyleIdx="0" presStyleCnt="5" custScaleX="143010" custRadScaleRad="100164" custRadScaleInc="-545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757B881-544B-4DC0-B190-1F90843E15EA}" type="pres">
      <dgm:prSet presAssocID="{D42254A1-EDBA-4BC4-9B37-0B748F7F3BFF}" presName="sibTransFirstNode" presStyleLbl="bgShp" presStyleIdx="0" presStyleCnt="1" custLinFactNeighborX="3067" custLinFactNeighborY="-1416"/>
      <dgm:spPr/>
      <dgm:t>
        <a:bodyPr/>
        <a:lstStyle/>
        <a:p>
          <a:endParaRPr lang="en-GB"/>
        </a:p>
      </dgm:t>
    </dgm:pt>
    <dgm:pt modelId="{19F7DA78-B1D5-4918-8485-91564A80D03D}" type="pres">
      <dgm:prSet presAssocID="{A4FEEF46-C548-4A9D-BE3A-DC240B91B60E}" presName="nodeFollowingNodes" presStyleLbl="node1" presStyleIdx="1" presStyleCnt="5" custScaleX="151874" custScaleY="108582" custRadScaleRad="108338" custRadScaleInc="885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C552D3F-0006-4AC5-87DA-A2FBB15FE36F}" type="pres">
      <dgm:prSet presAssocID="{D9F0477A-D027-4D23-9AC2-5D9BA19C4FEF}" presName="nodeFollowingNodes" presStyleLbl="node1" presStyleIdx="2" presStyleCnt="5" custScaleX="111509" custRadScaleRad="89902" custRadScaleInc="-2947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8E78DE3-B29D-4240-B7C1-A4A09EA9B2E6}" type="pres">
      <dgm:prSet presAssocID="{90F23449-E5A0-4713-AFD7-4F3764AFEBED}" presName="nodeFollowingNodes" presStyleLbl="node1" presStyleIdx="3" presStyleCnt="5" custScaleX="119556" custRadScaleRad="96706" custRadScaleInc="3282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DB55B84-B108-4FE6-B913-E42BA05F6D2D}" type="pres">
      <dgm:prSet presAssocID="{5CB5C633-70C0-49CF-82D4-1D2373B0C966}" presName="nodeFollowingNodes" presStyleLbl="node1" presStyleIdx="4" presStyleCnt="5" custScaleX="122606" custRadScaleRad="110156" custRadScaleInc="-576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1C61A6D-05FD-49B8-B8BB-71E7682CA368}" srcId="{D65D7D76-97A2-49E1-BA25-A38870FCCAD3}" destId="{0CE5175A-16AB-4BD5-821B-247A8E43C8DC}" srcOrd="0" destOrd="0" parTransId="{5220E1EA-00B8-4C55-B965-BE62AD56505B}" sibTransId="{D42254A1-EDBA-4BC4-9B37-0B748F7F3BFF}"/>
    <dgm:cxn modelId="{D7242E6D-EEDE-4B11-8D6A-4358EB316B1F}" type="presOf" srcId="{A4FEEF46-C548-4A9D-BE3A-DC240B91B60E}" destId="{19F7DA78-B1D5-4918-8485-91564A80D03D}" srcOrd="0" destOrd="0" presId="urn:microsoft.com/office/officeart/2005/8/layout/cycle3"/>
    <dgm:cxn modelId="{84FD345A-EFE0-4D17-B867-24C25D5B4186}" type="presOf" srcId="{D65D7D76-97A2-49E1-BA25-A38870FCCAD3}" destId="{DDD63CF9-9E9B-49C2-A940-FFC3D0BA809E}" srcOrd="0" destOrd="0" presId="urn:microsoft.com/office/officeart/2005/8/layout/cycle3"/>
    <dgm:cxn modelId="{D5262060-5537-4227-B6CB-519567A5FA16}" srcId="{D65D7D76-97A2-49E1-BA25-A38870FCCAD3}" destId="{D9F0477A-D027-4D23-9AC2-5D9BA19C4FEF}" srcOrd="2" destOrd="0" parTransId="{4FD713A4-BC81-4CAC-A9DE-67BB8A028E0C}" sibTransId="{B55E801E-FF64-4953-A2D1-5F352D55DEB3}"/>
    <dgm:cxn modelId="{A60BDF39-1D02-48CB-86A4-EE5215EE9CC7}" type="presOf" srcId="{D9F0477A-D027-4D23-9AC2-5D9BA19C4FEF}" destId="{BC552D3F-0006-4AC5-87DA-A2FBB15FE36F}" srcOrd="0" destOrd="0" presId="urn:microsoft.com/office/officeart/2005/8/layout/cycle3"/>
    <dgm:cxn modelId="{055083DF-9E16-4046-83A0-78CC7D99414B}" type="presOf" srcId="{0CE5175A-16AB-4BD5-821B-247A8E43C8DC}" destId="{A17295D1-C761-46DB-A62B-7677D409DE16}" srcOrd="0" destOrd="0" presId="urn:microsoft.com/office/officeart/2005/8/layout/cycle3"/>
    <dgm:cxn modelId="{6F779642-7A04-44C6-9F28-B88C7A337044}" type="presOf" srcId="{90F23449-E5A0-4713-AFD7-4F3764AFEBED}" destId="{08E78DE3-B29D-4240-B7C1-A4A09EA9B2E6}" srcOrd="0" destOrd="0" presId="urn:microsoft.com/office/officeart/2005/8/layout/cycle3"/>
    <dgm:cxn modelId="{FDA2F0FF-FDD9-4F24-B971-8DB04F80EE07}" type="presOf" srcId="{D42254A1-EDBA-4BC4-9B37-0B748F7F3BFF}" destId="{C757B881-544B-4DC0-B190-1F90843E15EA}" srcOrd="0" destOrd="0" presId="urn:microsoft.com/office/officeart/2005/8/layout/cycle3"/>
    <dgm:cxn modelId="{4E01C4E5-1F25-4037-AE28-9F2CC00E947A}" srcId="{D65D7D76-97A2-49E1-BA25-A38870FCCAD3}" destId="{5CB5C633-70C0-49CF-82D4-1D2373B0C966}" srcOrd="4" destOrd="0" parTransId="{34E74980-2E24-45D9-ACC1-89A0591ED230}" sibTransId="{66C7BA56-B366-48EF-BD7E-73FE00F58EC9}"/>
    <dgm:cxn modelId="{58CE5813-A25E-48F2-9B02-F53480D6AFAA}" srcId="{D65D7D76-97A2-49E1-BA25-A38870FCCAD3}" destId="{90F23449-E5A0-4713-AFD7-4F3764AFEBED}" srcOrd="3" destOrd="0" parTransId="{A94667FC-1E86-4661-9982-1DE5F9FE89A7}" sibTransId="{CE9BD174-0C6B-4673-AC5F-2D6E477EDF90}"/>
    <dgm:cxn modelId="{22D6480A-21CE-496F-8725-1AA652AD3EF2}" srcId="{D65D7D76-97A2-49E1-BA25-A38870FCCAD3}" destId="{A4FEEF46-C548-4A9D-BE3A-DC240B91B60E}" srcOrd="1" destOrd="0" parTransId="{E8AA9DA9-1BAD-4422-9576-5ACC6F9C149E}" sibTransId="{C6247B66-6581-4038-8F2D-3E57B7D03BB8}"/>
    <dgm:cxn modelId="{370DF436-43A8-4F50-A052-9C6A8574B39D}" type="presOf" srcId="{5CB5C633-70C0-49CF-82D4-1D2373B0C966}" destId="{2DB55B84-B108-4FE6-B913-E42BA05F6D2D}" srcOrd="0" destOrd="0" presId="urn:microsoft.com/office/officeart/2005/8/layout/cycle3"/>
    <dgm:cxn modelId="{3396CA9A-0E71-4A85-B255-62DF6DC9F05C}" type="presParOf" srcId="{DDD63CF9-9E9B-49C2-A940-FFC3D0BA809E}" destId="{6CDC94B9-FC9D-4880-A889-5AEA7331B14D}" srcOrd="0" destOrd="0" presId="urn:microsoft.com/office/officeart/2005/8/layout/cycle3"/>
    <dgm:cxn modelId="{DCBEC35B-8E67-4E6D-9CEB-CDD8E8F81068}" type="presParOf" srcId="{6CDC94B9-FC9D-4880-A889-5AEA7331B14D}" destId="{A17295D1-C761-46DB-A62B-7677D409DE16}" srcOrd="0" destOrd="0" presId="urn:microsoft.com/office/officeart/2005/8/layout/cycle3"/>
    <dgm:cxn modelId="{363CF8D6-4135-4852-B47B-2EF010BAEFE0}" type="presParOf" srcId="{6CDC94B9-FC9D-4880-A889-5AEA7331B14D}" destId="{C757B881-544B-4DC0-B190-1F90843E15EA}" srcOrd="1" destOrd="0" presId="urn:microsoft.com/office/officeart/2005/8/layout/cycle3"/>
    <dgm:cxn modelId="{BC1309EE-1F99-4E24-9962-D5A2CA5245A1}" type="presParOf" srcId="{6CDC94B9-FC9D-4880-A889-5AEA7331B14D}" destId="{19F7DA78-B1D5-4918-8485-91564A80D03D}" srcOrd="2" destOrd="0" presId="urn:microsoft.com/office/officeart/2005/8/layout/cycle3"/>
    <dgm:cxn modelId="{153F2094-B3BF-474A-8C99-2C796D9A17BA}" type="presParOf" srcId="{6CDC94B9-FC9D-4880-A889-5AEA7331B14D}" destId="{BC552D3F-0006-4AC5-87DA-A2FBB15FE36F}" srcOrd="3" destOrd="0" presId="urn:microsoft.com/office/officeart/2005/8/layout/cycle3"/>
    <dgm:cxn modelId="{FC1EEDD5-0FE2-4507-B132-ED8B263BFC0F}" type="presParOf" srcId="{6CDC94B9-FC9D-4880-A889-5AEA7331B14D}" destId="{08E78DE3-B29D-4240-B7C1-A4A09EA9B2E6}" srcOrd="4" destOrd="0" presId="urn:microsoft.com/office/officeart/2005/8/layout/cycle3"/>
    <dgm:cxn modelId="{F2FBA2B3-6074-4DB1-B84A-EC51A8809F81}" type="presParOf" srcId="{6CDC94B9-FC9D-4880-A889-5AEA7331B14D}" destId="{2DB55B84-B108-4FE6-B913-E42BA05F6D2D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57B881-544B-4DC0-B190-1F90843E15EA}">
      <dsp:nvSpPr>
        <dsp:cNvPr id="0" name=""/>
        <dsp:cNvSpPr/>
      </dsp:nvSpPr>
      <dsp:spPr>
        <a:xfrm>
          <a:off x="1255543" y="-543851"/>
          <a:ext cx="5111400" cy="5111400"/>
        </a:xfrm>
        <a:prstGeom prst="circularArrow">
          <a:avLst>
            <a:gd name="adj1" fmla="val 5544"/>
            <a:gd name="adj2" fmla="val 330680"/>
            <a:gd name="adj3" fmla="val 12659960"/>
            <a:gd name="adj4" fmla="val 18109064"/>
            <a:gd name="adj5" fmla="val 5757"/>
          </a:avLst>
        </a:prstGeom>
        <a:solidFill>
          <a:schemeClr val="tx1">
            <a:lumMod val="75000"/>
            <a:lumOff val="2500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7295D1-C761-46DB-A62B-7677D409DE16}">
      <dsp:nvSpPr>
        <dsp:cNvPr id="0" name=""/>
        <dsp:cNvSpPr/>
      </dsp:nvSpPr>
      <dsp:spPr>
        <a:xfrm>
          <a:off x="1939616" y="2087"/>
          <a:ext cx="3429721" cy="1199119"/>
        </a:xfrm>
        <a:prstGeom prst="roundRect">
          <a:avLst/>
        </a:prstGeom>
        <a:solidFill>
          <a:schemeClr val="bg2">
            <a:lumMod val="5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err="1" smtClean="0">
              <a:solidFill>
                <a:schemeClr val="tx1"/>
              </a:solidFill>
            </a:rPr>
            <a:t>দ্বিস্তর</a:t>
          </a:r>
          <a:r>
            <a:rPr lang="en-GB" sz="2000" b="1" kern="1200" dirty="0" smtClean="0">
              <a:solidFill>
                <a:schemeClr val="tx1"/>
              </a:solidFill>
            </a:rPr>
            <a:t> </a:t>
          </a:r>
          <a:r>
            <a:rPr lang="en-GB" sz="2000" b="1" kern="1200" dirty="0" err="1" smtClean="0">
              <a:solidFill>
                <a:schemeClr val="tx1"/>
              </a:solidFill>
            </a:rPr>
            <a:t>বিশিষ্ট</a:t>
          </a:r>
          <a:r>
            <a:rPr lang="en-GB" sz="2000" b="1" kern="1200" dirty="0" smtClean="0">
              <a:solidFill>
                <a:schemeClr val="tx1"/>
              </a:solidFill>
            </a:rPr>
            <a:t> </a:t>
          </a:r>
          <a:r>
            <a:rPr lang="en-GB" sz="2000" b="1" kern="1200" dirty="0" err="1" smtClean="0">
              <a:solidFill>
                <a:schemeClr val="tx1"/>
              </a:solidFill>
            </a:rPr>
            <a:t>আবরণ</a:t>
          </a:r>
          <a:r>
            <a:rPr lang="en-GB" sz="1600" b="1" kern="1200" dirty="0" smtClean="0"/>
            <a:t>।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 dirty="0" smtClean="0"/>
        </a:p>
      </dsp:txBody>
      <dsp:txXfrm>
        <a:off x="1998152" y="60623"/>
        <a:ext cx="3312649" cy="1082047"/>
      </dsp:txXfrm>
    </dsp:sp>
    <dsp:sp modelId="{19F7DA78-B1D5-4918-8485-91564A80D03D}">
      <dsp:nvSpPr>
        <dsp:cNvPr id="0" name=""/>
        <dsp:cNvSpPr/>
      </dsp:nvSpPr>
      <dsp:spPr>
        <a:xfrm>
          <a:off x="4261765" y="1611813"/>
          <a:ext cx="3642301" cy="1302028"/>
        </a:xfrm>
        <a:prstGeom prst="roundRect">
          <a:avLst/>
        </a:prstGeom>
        <a:solidFill>
          <a:schemeClr val="bg2">
            <a:lumMod val="5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err="1" smtClean="0">
              <a:solidFill>
                <a:schemeClr val="tx1"/>
              </a:solidFill>
            </a:rPr>
            <a:t>বাইরের</a:t>
          </a:r>
          <a:r>
            <a:rPr lang="en-GB" sz="1800" b="1" kern="1200" dirty="0" smtClean="0">
              <a:solidFill>
                <a:schemeClr val="tx1"/>
              </a:solidFill>
            </a:rPr>
            <a:t> </a:t>
          </a:r>
          <a:r>
            <a:rPr lang="en-GB" sz="1800" b="1" kern="1200" dirty="0" err="1" smtClean="0">
              <a:solidFill>
                <a:schemeClr val="tx1"/>
              </a:solidFill>
            </a:rPr>
            <a:t>আবরণ</a:t>
          </a:r>
          <a:r>
            <a:rPr lang="en-GB" sz="1800" b="1" kern="1200" dirty="0" smtClean="0">
              <a:solidFill>
                <a:schemeClr val="tx1"/>
              </a:solidFill>
            </a:rPr>
            <a:t> </a:t>
          </a:r>
          <a:r>
            <a:rPr lang="en-GB" sz="1800" b="1" kern="1200" dirty="0" err="1" smtClean="0">
              <a:solidFill>
                <a:schemeClr val="tx1"/>
              </a:solidFill>
            </a:rPr>
            <a:t>গোলাকার</a:t>
          </a:r>
          <a:r>
            <a:rPr lang="en-GB" sz="1800" b="1" kern="1200" dirty="0" smtClean="0">
              <a:solidFill>
                <a:schemeClr val="tx1"/>
              </a:solidFill>
            </a:rPr>
            <a:t>, </a:t>
          </a:r>
          <a:r>
            <a:rPr lang="en-GB" sz="1800" b="1" kern="1200" dirty="0" err="1" smtClean="0">
              <a:solidFill>
                <a:schemeClr val="tx1"/>
              </a:solidFill>
            </a:rPr>
            <a:t>ভেতরের</a:t>
          </a:r>
          <a:r>
            <a:rPr lang="en-GB" sz="1800" b="1" kern="1200" dirty="0" smtClean="0">
              <a:solidFill>
                <a:schemeClr val="tx1"/>
              </a:solidFill>
            </a:rPr>
            <a:t> </a:t>
          </a:r>
          <a:r>
            <a:rPr lang="en-GB" sz="1800" b="1" kern="1200" dirty="0" err="1" smtClean="0">
              <a:solidFill>
                <a:schemeClr val="tx1"/>
              </a:solidFill>
            </a:rPr>
            <a:t>আবরণ</a:t>
          </a:r>
          <a:r>
            <a:rPr lang="en-GB" sz="1800" b="1" kern="1200" dirty="0" smtClean="0">
              <a:solidFill>
                <a:schemeClr val="tx1"/>
              </a:solidFill>
            </a:rPr>
            <a:t> </a:t>
          </a:r>
          <a:r>
            <a:rPr lang="en-GB" sz="1800" b="1" kern="1200" dirty="0" err="1" smtClean="0">
              <a:solidFill>
                <a:schemeClr val="tx1"/>
              </a:solidFill>
            </a:rPr>
            <a:t>ভাঁজ</a:t>
          </a:r>
          <a:r>
            <a:rPr lang="en-GB" sz="1800" b="1" kern="1200" dirty="0" smtClean="0">
              <a:solidFill>
                <a:schemeClr val="tx1"/>
              </a:solidFill>
            </a:rPr>
            <a:t> </a:t>
          </a:r>
          <a:r>
            <a:rPr lang="en-GB" sz="1800" b="1" kern="1200" dirty="0" err="1" smtClean="0">
              <a:solidFill>
                <a:schemeClr val="tx1"/>
              </a:solidFill>
            </a:rPr>
            <a:t>হয়ে</a:t>
          </a:r>
          <a:r>
            <a:rPr lang="en-GB" sz="1800" b="1" kern="1200" dirty="0" smtClean="0">
              <a:solidFill>
                <a:schemeClr val="tx1"/>
              </a:solidFill>
            </a:rPr>
            <a:t> </a:t>
          </a:r>
          <a:r>
            <a:rPr lang="en-GB" sz="1800" b="1" kern="1200" dirty="0" err="1" smtClean="0">
              <a:solidFill>
                <a:schemeClr val="tx1"/>
              </a:solidFill>
            </a:rPr>
            <a:t>আঙ্গুলের</a:t>
          </a:r>
          <a:r>
            <a:rPr lang="en-GB" sz="1800" b="1" kern="1200" dirty="0" smtClean="0">
              <a:solidFill>
                <a:schemeClr val="tx1"/>
              </a:solidFill>
            </a:rPr>
            <a:t> </a:t>
          </a:r>
          <a:r>
            <a:rPr lang="en-GB" sz="1800" b="1" kern="1200" dirty="0" err="1" smtClean="0">
              <a:solidFill>
                <a:schemeClr val="tx1"/>
              </a:solidFill>
            </a:rPr>
            <a:t>মতো</a:t>
          </a:r>
          <a:r>
            <a:rPr lang="en-GB" sz="1800" b="1" kern="1200" dirty="0" smtClean="0">
              <a:solidFill>
                <a:schemeClr val="tx1"/>
              </a:solidFill>
            </a:rPr>
            <a:t> </a:t>
          </a:r>
          <a:r>
            <a:rPr lang="en-GB" sz="1800" b="1" kern="1200" dirty="0" err="1" smtClean="0">
              <a:solidFill>
                <a:schemeClr val="tx1"/>
              </a:solidFill>
            </a:rPr>
            <a:t>অভিক্ষেপ</a:t>
          </a:r>
          <a:r>
            <a:rPr lang="en-GB" sz="1800" b="1" kern="1200" dirty="0" smtClean="0">
              <a:solidFill>
                <a:schemeClr val="tx1"/>
              </a:solidFill>
            </a:rPr>
            <a:t> </a:t>
          </a:r>
          <a:r>
            <a:rPr lang="en-GB" sz="1800" b="1" kern="1200" dirty="0" err="1" smtClean="0">
              <a:solidFill>
                <a:schemeClr val="tx1"/>
              </a:solidFill>
            </a:rPr>
            <a:t>সৃষ্টি</a:t>
          </a:r>
          <a:r>
            <a:rPr lang="en-GB" sz="1800" b="1" kern="1200" dirty="0" smtClean="0">
              <a:solidFill>
                <a:schemeClr val="tx1"/>
              </a:solidFill>
            </a:rPr>
            <a:t> </a:t>
          </a:r>
          <a:r>
            <a:rPr lang="en-GB" sz="1800" b="1" kern="1200" dirty="0" err="1" smtClean="0">
              <a:solidFill>
                <a:schemeClr val="tx1"/>
              </a:solidFill>
            </a:rPr>
            <a:t>করে</a:t>
          </a:r>
          <a:r>
            <a:rPr lang="en-GB" sz="1800" b="1" kern="1200" dirty="0" smtClean="0">
              <a:solidFill>
                <a:schemeClr val="tx1"/>
              </a:solidFill>
            </a:rPr>
            <a:t>।</a:t>
          </a:r>
          <a:endParaRPr lang="en-GB" sz="1800" b="1" kern="1200" dirty="0">
            <a:solidFill>
              <a:schemeClr val="tx1"/>
            </a:solidFill>
          </a:endParaRPr>
        </a:p>
      </dsp:txBody>
      <dsp:txXfrm>
        <a:off x="4325325" y="1675373"/>
        <a:ext cx="3515181" cy="1174908"/>
      </dsp:txXfrm>
    </dsp:sp>
    <dsp:sp modelId="{BC552D3F-0006-4AC5-87DA-A2FBB15FE36F}">
      <dsp:nvSpPr>
        <dsp:cNvPr id="0" name=""/>
        <dsp:cNvSpPr/>
      </dsp:nvSpPr>
      <dsp:spPr>
        <a:xfrm>
          <a:off x="4020920" y="3342389"/>
          <a:ext cx="2674252" cy="1199119"/>
        </a:xfrm>
        <a:prstGeom prst="roundRect">
          <a:avLst/>
        </a:prstGeom>
        <a:solidFill>
          <a:schemeClr val="bg2">
            <a:lumMod val="5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err="1" smtClean="0">
              <a:solidFill>
                <a:schemeClr val="tx1"/>
              </a:solidFill>
            </a:rPr>
            <a:t>অভিক্ষেপটির</a:t>
          </a:r>
          <a:r>
            <a:rPr lang="en-GB" sz="1800" b="1" kern="1200" dirty="0" smtClean="0">
              <a:solidFill>
                <a:schemeClr val="tx1"/>
              </a:solidFill>
            </a:rPr>
            <a:t> </a:t>
          </a:r>
          <a:r>
            <a:rPr lang="en-GB" sz="1800" b="1" kern="1200" dirty="0" err="1" smtClean="0">
              <a:solidFill>
                <a:schemeClr val="tx1"/>
              </a:solidFill>
            </a:rPr>
            <a:t>নাম</a:t>
          </a:r>
          <a:r>
            <a:rPr lang="en-GB" sz="1800" b="1" kern="1200" dirty="0" smtClean="0">
              <a:solidFill>
                <a:schemeClr val="tx1"/>
              </a:solidFill>
            </a:rPr>
            <a:t> </a:t>
          </a:r>
          <a:r>
            <a:rPr lang="en-GB" sz="1800" b="1" kern="1200" dirty="0" err="1" smtClean="0">
              <a:solidFill>
                <a:schemeClr val="tx1"/>
              </a:solidFill>
            </a:rPr>
            <a:t>ক্রিস্টি</a:t>
          </a:r>
          <a:endParaRPr lang="en-GB" sz="1800" b="1" kern="1200" dirty="0">
            <a:solidFill>
              <a:schemeClr val="tx1"/>
            </a:solidFill>
          </a:endParaRPr>
        </a:p>
      </dsp:txBody>
      <dsp:txXfrm>
        <a:off x="4079456" y="3400925"/>
        <a:ext cx="2557180" cy="1082047"/>
      </dsp:txXfrm>
    </dsp:sp>
    <dsp:sp modelId="{08E78DE3-B29D-4240-B7C1-A4A09EA9B2E6}">
      <dsp:nvSpPr>
        <dsp:cNvPr id="0" name=""/>
        <dsp:cNvSpPr/>
      </dsp:nvSpPr>
      <dsp:spPr>
        <a:xfrm>
          <a:off x="604304" y="3369886"/>
          <a:ext cx="2867238" cy="1199119"/>
        </a:xfrm>
        <a:prstGeom prst="roundRect">
          <a:avLst/>
        </a:prstGeom>
        <a:solidFill>
          <a:schemeClr val="bg2">
            <a:lumMod val="5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err="1" smtClean="0">
              <a:solidFill>
                <a:schemeClr val="tx1"/>
              </a:solidFill>
            </a:rPr>
            <a:t>ক্রিস্টির</a:t>
          </a:r>
          <a:r>
            <a:rPr lang="en-GB" sz="1800" b="1" kern="1200" dirty="0" smtClean="0">
              <a:solidFill>
                <a:schemeClr val="tx1"/>
              </a:solidFill>
            </a:rPr>
            <a:t> </a:t>
          </a:r>
          <a:r>
            <a:rPr lang="en-GB" sz="1800" b="1" kern="1200" dirty="0" err="1" smtClean="0">
              <a:solidFill>
                <a:schemeClr val="tx1"/>
              </a:solidFill>
            </a:rPr>
            <a:t>গায়ে</a:t>
          </a:r>
          <a:r>
            <a:rPr lang="en-GB" sz="1800" b="1" kern="1200" dirty="0" smtClean="0">
              <a:solidFill>
                <a:schemeClr val="tx1"/>
              </a:solidFill>
            </a:rPr>
            <a:t> </a:t>
          </a:r>
          <a:r>
            <a:rPr lang="en-GB" sz="1800" b="1" kern="1200" dirty="0" err="1" smtClean="0">
              <a:solidFill>
                <a:schemeClr val="tx1"/>
              </a:solidFill>
            </a:rPr>
            <a:t>অক্সিজোম</a:t>
          </a:r>
          <a:r>
            <a:rPr lang="en-GB" sz="1800" b="1" kern="1200" dirty="0" smtClean="0">
              <a:solidFill>
                <a:schemeClr val="tx1"/>
              </a:solidFill>
            </a:rPr>
            <a:t> </a:t>
          </a:r>
          <a:r>
            <a:rPr lang="en-GB" sz="1800" b="1" kern="1200" dirty="0" err="1" smtClean="0">
              <a:solidFill>
                <a:schemeClr val="tx1"/>
              </a:solidFill>
            </a:rPr>
            <a:t>লেগে</a:t>
          </a:r>
          <a:r>
            <a:rPr lang="en-GB" sz="1800" b="1" kern="1200" dirty="0" smtClean="0">
              <a:solidFill>
                <a:schemeClr val="tx1"/>
              </a:solidFill>
            </a:rPr>
            <a:t> </a:t>
          </a:r>
          <a:r>
            <a:rPr lang="en-GB" sz="1800" b="1" kern="1200" dirty="0" err="1" smtClean="0">
              <a:solidFill>
                <a:schemeClr val="tx1"/>
              </a:solidFill>
            </a:rPr>
            <a:t>থাকে</a:t>
          </a:r>
          <a:endParaRPr lang="en-GB" sz="1800" b="1" kern="1200" dirty="0" smtClean="0">
            <a:solidFill>
              <a:schemeClr val="tx1"/>
            </a:solidFill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 dirty="0"/>
        </a:p>
      </dsp:txBody>
      <dsp:txXfrm>
        <a:off x="662840" y="3428422"/>
        <a:ext cx="2750166" cy="1082047"/>
      </dsp:txXfrm>
    </dsp:sp>
    <dsp:sp modelId="{2DB55B84-B108-4FE6-B913-E42BA05F6D2D}">
      <dsp:nvSpPr>
        <dsp:cNvPr id="0" name=""/>
        <dsp:cNvSpPr/>
      </dsp:nvSpPr>
      <dsp:spPr>
        <a:xfrm>
          <a:off x="0" y="1578911"/>
          <a:ext cx="2940385" cy="1199119"/>
        </a:xfrm>
        <a:prstGeom prst="roundRect">
          <a:avLst/>
        </a:prstGeom>
        <a:solidFill>
          <a:schemeClr val="bg2">
            <a:lumMod val="5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 err="1" smtClean="0">
              <a:solidFill>
                <a:schemeClr val="tx1"/>
              </a:solidFill>
            </a:rPr>
            <a:t>মাইটোকন্ড্রিয়ার</a:t>
          </a:r>
          <a:r>
            <a:rPr lang="en-GB" sz="1800" b="1" kern="1200" dirty="0" smtClean="0">
              <a:solidFill>
                <a:schemeClr val="tx1"/>
              </a:solidFill>
            </a:rPr>
            <a:t> </a:t>
          </a:r>
          <a:r>
            <a:rPr lang="en-GB" sz="1800" b="1" kern="1200" dirty="0" err="1" smtClean="0">
              <a:solidFill>
                <a:schemeClr val="tx1"/>
              </a:solidFill>
            </a:rPr>
            <a:t>ধাত্র</a:t>
          </a:r>
          <a:r>
            <a:rPr lang="en-GB" sz="1800" b="1" kern="1200" dirty="0" smtClean="0">
              <a:solidFill>
                <a:schemeClr val="tx1"/>
              </a:solidFill>
            </a:rPr>
            <a:t> </a:t>
          </a:r>
          <a:r>
            <a:rPr lang="en-GB" sz="1800" b="1" kern="1200" dirty="0" err="1" smtClean="0">
              <a:solidFill>
                <a:schemeClr val="tx1"/>
              </a:solidFill>
            </a:rPr>
            <a:t>কে</a:t>
          </a:r>
          <a:r>
            <a:rPr lang="en-GB" sz="1800" b="1" kern="1200" dirty="0" smtClean="0">
              <a:solidFill>
                <a:schemeClr val="tx1"/>
              </a:solidFill>
            </a:rPr>
            <a:t> </a:t>
          </a:r>
          <a:r>
            <a:rPr lang="en-GB" sz="1800" b="1" kern="1200" dirty="0" err="1" smtClean="0">
              <a:solidFill>
                <a:schemeClr val="tx1"/>
              </a:solidFill>
            </a:rPr>
            <a:t>ম্যাট্রিক্স</a:t>
          </a:r>
          <a:r>
            <a:rPr lang="en-GB" sz="1800" b="1" kern="1200" dirty="0" smtClean="0">
              <a:solidFill>
                <a:schemeClr val="tx1"/>
              </a:solidFill>
            </a:rPr>
            <a:t> </a:t>
          </a:r>
          <a:r>
            <a:rPr lang="en-GB" sz="1800" b="1" kern="1200" dirty="0" err="1" smtClean="0">
              <a:solidFill>
                <a:schemeClr val="tx1"/>
              </a:solidFill>
            </a:rPr>
            <a:t>বলে</a:t>
          </a:r>
          <a:r>
            <a:rPr lang="en-GB" sz="1800" b="1" kern="1200" dirty="0" smtClean="0">
              <a:solidFill>
                <a:schemeClr val="tx1"/>
              </a:solidFill>
            </a:rPr>
            <a:t> ।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 dirty="0"/>
        </a:p>
      </dsp:txBody>
      <dsp:txXfrm>
        <a:off x="58536" y="1637447"/>
        <a:ext cx="2823313" cy="10820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B459-CCF7-4F00-9698-040E4B86749E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F11D57-E292-44CE-835E-E8F785A44E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134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B459-CCF7-4F00-9698-040E4B86749E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11D57-E292-44CE-835E-E8F785A44E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468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B459-CCF7-4F00-9698-040E4B86749E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F11D57-E292-44CE-835E-E8F785A44E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064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B459-CCF7-4F00-9698-040E4B86749E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F11D57-E292-44CE-835E-E8F785A44E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88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B459-CCF7-4F00-9698-040E4B86749E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F11D57-E292-44CE-835E-E8F785A44E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22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B459-CCF7-4F00-9698-040E4B86749E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11D57-E292-44CE-835E-E8F785A44E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7388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B459-CCF7-4F00-9698-040E4B86749E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11D57-E292-44CE-835E-E8F785A44E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5474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B459-CCF7-4F00-9698-040E4B86749E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11D57-E292-44CE-835E-E8F785A44E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8475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B459-CCF7-4F00-9698-040E4B86749E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F11D57-E292-44CE-835E-E8F785A44E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829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B459-CCF7-4F00-9698-040E4B86749E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F11D57-E292-44CE-835E-E8F785A44E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708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B459-CCF7-4F00-9698-040E4B86749E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F11D57-E292-44CE-835E-E8F785A44E2A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80284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B459-CCF7-4F00-9698-040E4B86749E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F11D57-E292-44CE-835E-E8F785A44E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2544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B459-CCF7-4F00-9698-040E4B86749E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F11D57-E292-44CE-835E-E8F785A44E2A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426250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B459-CCF7-4F00-9698-040E4B86749E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F11D57-E292-44CE-835E-E8F785A44E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523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B459-CCF7-4F00-9698-040E4B86749E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11D57-E292-44CE-835E-E8F785A44E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4244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2B459-CCF7-4F00-9698-040E4B86749E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11D57-E292-44CE-835E-E8F785A44E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4001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C2B459-CCF7-4F00-9698-040E4B86749E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F11D57-E292-44CE-835E-E8F785A44E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9605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fif"/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Sequential Access Storage 1"/>
          <p:cNvSpPr/>
          <p:nvPr/>
        </p:nvSpPr>
        <p:spPr>
          <a:xfrm>
            <a:off x="6652928" y="2711597"/>
            <a:ext cx="4763729" cy="3303639"/>
          </a:xfrm>
          <a:prstGeom prst="flowChartMagneticTape">
            <a:avLst/>
          </a:prstGeom>
          <a:ln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b="1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</a:t>
            </a:r>
            <a:r>
              <a:rPr lang="en-GB" sz="80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8000" b="1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GB" sz="80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387" y="0"/>
            <a:ext cx="5515897" cy="220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138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3333135" y="309716"/>
            <a:ext cx="7182465" cy="943897"/>
          </a:xfrm>
          <a:prstGeom prst="downArrowCallou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 smtClean="0">
                <a:solidFill>
                  <a:srgbClr val="FFC000"/>
                </a:solidFill>
              </a:rPr>
              <a:t>শিক্ষক</a:t>
            </a:r>
            <a:r>
              <a:rPr lang="en-GB" b="1" dirty="0" smtClean="0">
                <a:solidFill>
                  <a:srgbClr val="FFC000"/>
                </a:solidFill>
              </a:rPr>
              <a:t> </a:t>
            </a:r>
            <a:r>
              <a:rPr lang="en-GB" b="1" dirty="0" err="1" smtClean="0">
                <a:solidFill>
                  <a:srgbClr val="FFC000"/>
                </a:solidFill>
              </a:rPr>
              <a:t>পরিচিতি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830294" y="1083408"/>
            <a:ext cx="4087695" cy="3142603"/>
          </a:xfrm>
          <a:prstGeom prst="horizontalScroll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 smtClean="0">
                <a:solidFill>
                  <a:schemeClr val="tx1"/>
                </a:solidFill>
              </a:rPr>
              <a:t>সৌমিক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দে</a:t>
            </a:r>
            <a:endParaRPr lang="en-GB" b="1" dirty="0" smtClean="0">
              <a:solidFill>
                <a:schemeClr val="tx1"/>
              </a:solidFill>
            </a:endParaRPr>
          </a:p>
          <a:p>
            <a:pPr algn="ctr"/>
            <a:r>
              <a:rPr lang="en-GB" b="1" dirty="0" err="1" smtClean="0">
                <a:solidFill>
                  <a:schemeClr val="tx1"/>
                </a:solidFill>
              </a:rPr>
              <a:t>সহকারী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শিক্ষক</a:t>
            </a:r>
            <a:r>
              <a:rPr lang="en-GB" b="1" dirty="0" smtClean="0">
                <a:solidFill>
                  <a:schemeClr val="tx1"/>
                </a:solidFill>
              </a:rPr>
              <a:t> (</a:t>
            </a:r>
            <a:r>
              <a:rPr lang="en-GB" b="1" dirty="0" err="1" smtClean="0">
                <a:solidFill>
                  <a:schemeClr val="tx1"/>
                </a:solidFill>
              </a:rPr>
              <a:t>জীববিজ্ঞান</a:t>
            </a:r>
            <a:r>
              <a:rPr lang="en-GB" b="1" dirty="0" smtClean="0">
                <a:solidFill>
                  <a:schemeClr val="tx1"/>
                </a:solidFill>
              </a:rPr>
              <a:t>)</a:t>
            </a:r>
          </a:p>
          <a:p>
            <a:pPr algn="ctr"/>
            <a:r>
              <a:rPr lang="en-GB" b="1" dirty="0" err="1" smtClean="0">
                <a:solidFill>
                  <a:schemeClr val="tx1"/>
                </a:solidFill>
              </a:rPr>
              <a:t>কিশোরপুর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নাছির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উদ্দিন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আদর্শ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উচ্চ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বিদ্যালয়</a:t>
            </a:r>
            <a:endParaRPr lang="en-GB" b="1" dirty="0" smtClean="0">
              <a:solidFill>
                <a:schemeClr val="tx1"/>
              </a:solidFill>
            </a:endParaRPr>
          </a:p>
          <a:p>
            <a:pPr algn="ctr"/>
            <a:r>
              <a:rPr lang="en-GB" b="1" dirty="0" err="1" smtClean="0">
                <a:solidFill>
                  <a:schemeClr val="tx1"/>
                </a:solidFill>
              </a:rPr>
              <a:t>উলিপুর</a:t>
            </a:r>
            <a:r>
              <a:rPr lang="en-GB" b="1" dirty="0" smtClean="0">
                <a:solidFill>
                  <a:schemeClr val="tx1"/>
                </a:solidFill>
              </a:rPr>
              <a:t>, </a:t>
            </a:r>
            <a:r>
              <a:rPr lang="en-GB" b="1" dirty="0" err="1" smtClean="0">
                <a:solidFill>
                  <a:schemeClr val="tx1"/>
                </a:solidFill>
              </a:rPr>
              <a:t>কুড়িগ্রাম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5" name="6-Point Star 4"/>
          <p:cNvSpPr/>
          <p:nvPr/>
        </p:nvSpPr>
        <p:spPr>
          <a:xfrm>
            <a:off x="5128252" y="2862582"/>
            <a:ext cx="3864077" cy="3878826"/>
          </a:xfrm>
          <a:prstGeom prst="star6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 smtClean="0">
              <a:solidFill>
                <a:schemeClr val="tx1"/>
              </a:solidFill>
            </a:endParaRPr>
          </a:p>
          <a:p>
            <a:pPr algn="ctr"/>
            <a:r>
              <a:rPr lang="en-GB" b="1" dirty="0" err="1" smtClean="0">
                <a:solidFill>
                  <a:schemeClr val="tx1"/>
                </a:solidFill>
              </a:rPr>
              <a:t>শ্রেণিঃ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দশম</a:t>
            </a:r>
            <a:endParaRPr lang="en-GB" b="1" dirty="0" smtClean="0">
              <a:solidFill>
                <a:schemeClr val="tx1"/>
              </a:solidFill>
            </a:endParaRPr>
          </a:p>
          <a:p>
            <a:pPr algn="ctr"/>
            <a:r>
              <a:rPr lang="en-GB" b="1" dirty="0" err="1" smtClean="0">
                <a:solidFill>
                  <a:schemeClr val="tx1"/>
                </a:solidFill>
              </a:rPr>
              <a:t>বিষয়ঃ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জীব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বিজ্ঞান</a:t>
            </a:r>
            <a:endParaRPr lang="en-GB" b="1" dirty="0" smtClean="0">
              <a:solidFill>
                <a:schemeClr val="tx1"/>
              </a:solidFill>
            </a:endParaRPr>
          </a:p>
          <a:p>
            <a:pPr algn="ctr"/>
            <a:r>
              <a:rPr lang="en-GB" b="1" dirty="0" err="1" smtClean="0">
                <a:solidFill>
                  <a:schemeClr val="tx1"/>
                </a:solidFill>
              </a:rPr>
              <a:t>অধ্যায়ঃ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দ্বিতীয়</a:t>
            </a:r>
            <a:endParaRPr lang="en-GB" b="1" dirty="0" smtClean="0">
              <a:solidFill>
                <a:schemeClr val="tx1"/>
              </a:solidFill>
            </a:endParaRPr>
          </a:p>
          <a:p>
            <a:pPr algn="ctr"/>
            <a:r>
              <a:rPr lang="en-GB" b="1" dirty="0" err="1" smtClean="0">
                <a:solidFill>
                  <a:schemeClr val="tx1"/>
                </a:solidFill>
              </a:rPr>
              <a:t>পাঠঃ</a:t>
            </a:r>
            <a:r>
              <a:rPr lang="en-GB" b="1" dirty="0" smtClean="0">
                <a:solidFill>
                  <a:schemeClr val="tx1"/>
                </a:solidFill>
              </a:rPr>
              <a:t> ১,২</a:t>
            </a:r>
          </a:p>
          <a:p>
            <a:pPr algn="ctr"/>
            <a:r>
              <a:rPr lang="en-GB" b="1" dirty="0" err="1" smtClean="0">
                <a:solidFill>
                  <a:schemeClr val="tx1"/>
                </a:solidFill>
              </a:rPr>
              <a:t>তারিখঃ</a:t>
            </a:r>
            <a:r>
              <a:rPr lang="en-GB" b="1" dirty="0" smtClean="0">
                <a:solidFill>
                  <a:schemeClr val="tx1"/>
                </a:solidFill>
              </a:rPr>
              <a:t> ০৪/০৩/২০২৫</a:t>
            </a:r>
          </a:p>
          <a:p>
            <a:pPr algn="ctr"/>
            <a:endParaRPr lang="en-GB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012" y="1329148"/>
            <a:ext cx="3604770" cy="240259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295624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555" y="1590833"/>
            <a:ext cx="4591187" cy="29246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585" y="3234352"/>
            <a:ext cx="4176832" cy="2360818"/>
          </a:xfrm>
          <a:prstGeom prst="rect">
            <a:avLst/>
          </a:prstGeom>
        </p:spPr>
      </p:pic>
      <p:sp>
        <p:nvSpPr>
          <p:cNvPr id="3" name="Notched Right Arrow 2"/>
          <p:cNvSpPr/>
          <p:nvPr/>
        </p:nvSpPr>
        <p:spPr>
          <a:xfrm>
            <a:off x="3571103" y="-157436"/>
            <a:ext cx="3845179" cy="1422400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GB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GB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GB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GB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GB" sz="24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85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p Ribbon 1"/>
          <p:cNvSpPr/>
          <p:nvPr/>
        </p:nvSpPr>
        <p:spPr>
          <a:xfrm>
            <a:off x="3451123" y="103239"/>
            <a:ext cx="5928852" cy="929149"/>
          </a:xfrm>
          <a:prstGeom prst="ribbon2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err="1" smtClean="0">
                <a:solidFill>
                  <a:schemeClr val="tx1"/>
                </a:solidFill>
              </a:rPr>
              <a:t>পাঠ</a:t>
            </a:r>
            <a:r>
              <a:rPr lang="en-GB" sz="2800" b="1" dirty="0" smtClean="0">
                <a:solidFill>
                  <a:schemeClr val="tx1"/>
                </a:solidFill>
              </a:rPr>
              <a:t> </a:t>
            </a:r>
            <a:r>
              <a:rPr lang="en-GB" sz="2800" b="1" dirty="0" err="1" smtClean="0">
                <a:solidFill>
                  <a:schemeClr val="tx1"/>
                </a:solidFill>
              </a:rPr>
              <a:t>শিরোনাম</a:t>
            </a:r>
            <a:endParaRPr lang="en-GB" sz="2800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20609" y="2835479"/>
            <a:ext cx="830334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800" b="1" dirty="0" err="1" smtClean="0"/>
              <a:t>মাইটোকন্ড্রিয়া</a:t>
            </a:r>
            <a:endParaRPr lang="en-GB" sz="8800" b="1" dirty="0" smtClean="0"/>
          </a:p>
          <a:p>
            <a:endParaRPr lang="en-GB" sz="6000" b="1" dirty="0"/>
          </a:p>
          <a:p>
            <a:endParaRPr lang="en-GB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328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ave 1"/>
          <p:cNvSpPr/>
          <p:nvPr/>
        </p:nvSpPr>
        <p:spPr>
          <a:xfrm>
            <a:off x="3950677" y="246185"/>
            <a:ext cx="4243754" cy="621323"/>
          </a:xfrm>
          <a:prstGeom prst="wav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 smtClean="0">
                <a:solidFill>
                  <a:schemeClr val="tx1"/>
                </a:solidFill>
              </a:rPr>
              <a:t>শিখনফল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55743" y="2203938"/>
            <a:ext cx="93609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মাইটোকন্ড্রিয়ার</a:t>
            </a:r>
            <a:r>
              <a:rPr lang="en-GB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আবিষ্কারক</a:t>
            </a:r>
            <a:r>
              <a:rPr lang="en-GB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GB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নামকরণকারী</a:t>
            </a:r>
            <a:r>
              <a:rPr lang="en-GB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GB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জানবে</a:t>
            </a:r>
            <a:r>
              <a:rPr lang="en-GB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মাইটোকন্ড্রিয়ার</a:t>
            </a:r>
            <a:r>
              <a:rPr lang="en-GB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GB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GB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আকার,আকৃতি</a:t>
            </a:r>
            <a:r>
              <a:rPr lang="en-GB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GB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শিখবে</a:t>
            </a:r>
            <a:r>
              <a:rPr lang="en-GB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মাইটোকন্ড্রিয়ার</a:t>
            </a:r>
            <a:r>
              <a:rPr lang="en-GB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GB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GB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GB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GB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মাইটোকন্ড্রিয়ার</a:t>
            </a:r>
            <a:r>
              <a:rPr lang="en-GB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GB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GB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জানবে</a:t>
            </a:r>
            <a:r>
              <a:rPr lang="en-GB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66092" y="1406769"/>
            <a:ext cx="7678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 smtClean="0"/>
              <a:t>এই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পাঠে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শিক্ষার্থীরা</a:t>
            </a:r>
            <a:r>
              <a:rPr lang="en-GB" sz="2000" b="1" dirty="0"/>
              <a:t> </a:t>
            </a:r>
            <a:r>
              <a:rPr lang="en-GB" sz="2000" b="1" dirty="0" err="1" smtClean="0"/>
              <a:t>যা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যা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শিখতে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পারবে</a:t>
            </a:r>
            <a:r>
              <a:rPr lang="en-GB" sz="2000" b="1" dirty="0" smtClean="0"/>
              <a:t> -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4009379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579" y="609303"/>
            <a:ext cx="2509710" cy="33505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502" y="1691683"/>
            <a:ext cx="2478302" cy="34565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Up Arrow Callout 4"/>
          <p:cNvSpPr/>
          <p:nvPr/>
        </p:nvSpPr>
        <p:spPr>
          <a:xfrm>
            <a:off x="1544594" y="4120532"/>
            <a:ext cx="3337613" cy="1188367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err="1" smtClean="0">
                <a:solidFill>
                  <a:schemeClr val="bg1">
                    <a:lumMod val="9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রিচার্ড</a:t>
            </a:r>
            <a:r>
              <a:rPr lang="en-GB" sz="2400" b="1" dirty="0">
                <a:solidFill>
                  <a:schemeClr val="bg1">
                    <a:lumMod val="9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400" b="1" dirty="0" err="1" smtClean="0">
                <a:solidFill>
                  <a:schemeClr val="bg1">
                    <a:lumMod val="9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অল্টম্যান</a:t>
            </a:r>
            <a:r>
              <a:rPr lang="en-GB" sz="2400" b="1" dirty="0" smtClean="0">
                <a:solidFill>
                  <a:schemeClr val="bg1">
                    <a:lumMod val="9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GB" sz="2400" b="1" dirty="0" err="1" smtClean="0">
                <a:solidFill>
                  <a:schemeClr val="bg1">
                    <a:lumMod val="9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মাইটোকন্ড্রিয়ার</a:t>
            </a:r>
            <a:r>
              <a:rPr lang="en-GB" sz="2400" b="1" dirty="0" smtClean="0">
                <a:solidFill>
                  <a:schemeClr val="bg1">
                    <a:lumMod val="9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400" b="1" dirty="0" err="1" smtClean="0">
                <a:solidFill>
                  <a:schemeClr val="bg1">
                    <a:lumMod val="9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আবিষ্কারক</a:t>
            </a:r>
            <a:endParaRPr lang="en-GB" sz="2400" b="1" dirty="0">
              <a:solidFill>
                <a:schemeClr val="bg1">
                  <a:lumMod val="9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Up Arrow Callout 5"/>
          <p:cNvSpPr/>
          <p:nvPr/>
        </p:nvSpPr>
        <p:spPr>
          <a:xfrm>
            <a:off x="6536725" y="5308899"/>
            <a:ext cx="3175686" cy="1190755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err="1" smtClean="0"/>
              <a:t>বিজ্ঞানী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বেন্ডা</a:t>
            </a:r>
            <a:endParaRPr lang="en-GB" sz="1600" b="1" dirty="0" smtClean="0"/>
          </a:p>
          <a:p>
            <a:pPr algn="ctr"/>
            <a:r>
              <a:rPr lang="en-GB" sz="1600" b="1" dirty="0" err="1" smtClean="0"/>
              <a:t>মাইটোকন্ড্রিয়ার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নামকরণকারী</a:t>
            </a:r>
            <a:endParaRPr lang="en-GB" sz="1600" b="1" dirty="0"/>
          </a:p>
        </p:txBody>
      </p:sp>
      <p:sp>
        <p:nvSpPr>
          <p:cNvPr id="9" name="Up Ribbon 8"/>
          <p:cNvSpPr/>
          <p:nvPr/>
        </p:nvSpPr>
        <p:spPr>
          <a:xfrm>
            <a:off x="5128055" y="116223"/>
            <a:ext cx="6289588" cy="1263126"/>
          </a:xfrm>
          <a:prstGeom prst="ribbon2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 smtClean="0">
                <a:solidFill>
                  <a:schemeClr val="tx1"/>
                </a:solidFill>
              </a:rPr>
              <a:t>মাইটোকন্ড্রিয়ার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আবিষ্কারক</a:t>
            </a:r>
            <a:r>
              <a:rPr lang="en-GB" b="1" dirty="0" smtClean="0">
                <a:solidFill>
                  <a:schemeClr val="tx1"/>
                </a:solidFill>
              </a:rPr>
              <a:t> ও </a:t>
            </a:r>
            <a:r>
              <a:rPr lang="en-GB" b="1" dirty="0" err="1" smtClean="0">
                <a:solidFill>
                  <a:schemeClr val="tx1"/>
                </a:solidFill>
              </a:rPr>
              <a:t>নামকরনকারী</a:t>
            </a:r>
            <a:endParaRPr lang="en-GB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348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849" y="2265674"/>
            <a:ext cx="6771502" cy="3827372"/>
          </a:xfrm>
          <a:prstGeom prst="rect">
            <a:avLst/>
          </a:prstGeom>
        </p:spPr>
      </p:pic>
      <p:sp>
        <p:nvSpPr>
          <p:cNvPr id="3" name="Pentagon 2"/>
          <p:cNvSpPr/>
          <p:nvPr/>
        </p:nvSpPr>
        <p:spPr>
          <a:xfrm>
            <a:off x="3064476" y="642551"/>
            <a:ext cx="6451483" cy="938276"/>
          </a:xfrm>
          <a:prstGeom prst="homePlat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err="1" smtClean="0">
                <a:solidFill>
                  <a:schemeClr val="tx1"/>
                </a:solidFill>
              </a:rPr>
              <a:t>মাইটোকন্ড্রিয়ার</a:t>
            </a:r>
            <a:r>
              <a:rPr lang="en-GB" sz="2400" b="1" dirty="0" smtClean="0">
                <a:solidFill>
                  <a:schemeClr val="tx1"/>
                </a:solidFill>
              </a:rPr>
              <a:t> </a:t>
            </a:r>
            <a:r>
              <a:rPr lang="en-GB" sz="2400" b="1" dirty="0" err="1" smtClean="0">
                <a:solidFill>
                  <a:schemeClr val="tx1"/>
                </a:solidFill>
              </a:rPr>
              <a:t>চিত্র</a:t>
            </a:r>
            <a:r>
              <a:rPr lang="en-GB" sz="2400" b="1" dirty="0" smtClean="0">
                <a:solidFill>
                  <a:schemeClr val="tx1"/>
                </a:solidFill>
              </a:rPr>
              <a:t> ( </a:t>
            </a:r>
            <a:r>
              <a:rPr lang="en-GB" sz="2400" b="1" dirty="0" err="1" smtClean="0">
                <a:solidFill>
                  <a:schemeClr val="tx1"/>
                </a:solidFill>
              </a:rPr>
              <a:t>আকার</a:t>
            </a:r>
            <a:r>
              <a:rPr lang="en-GB" sz="2400" b="1" dirty="0" smtClean="0">
                <a:solidFill>
                  <a:schemeClr val="tx1"/>
                </a:solidFill>
              </a:rPr>
              <a:t> </a:t>
            </a:r>
            <a:r>
              <a:rPr lang="en-GB" sz="2400" b="1" dirty="0">
                <a:solidFill>
                  <a:schemeClr val="tx1"/>
                </a:solidFill>
              </a:rPr>
              <a:t>,</a:t>
            </a:r>
            <a:r>
              <a:rPr lang="en-GB" sz="2400" b="1" dirty="0" err="1" smtClean="0">
                <a:solidFill>
                  <a:schemeClr val="tx1"/>
                </a:solidFill>
              </a:rPr>
              <a:t>আকৃতি</a:t>
            </a:r>
            <a:r>
              <a:rPr lang="en-GB" sz="2400" b="1" dirty="0" smtClean="0">
                <a:solidFill>
                  <a:schemeClr val="tx1"/>
                </a:solidFill>
              </a:rPr>
              <a:t> ) </a:t>
            </a:r>
            <a:endParaRPr lang="en-GB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77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02782022"/>
              </p:ext>
            </p:extLst>
          </p:nvPr>
        </p:nvGraphicFramePr>
        <p:xfrm>
          <a:off x="2297325" y="1363851"/>
          <a:ext cx="7909169" cy="51464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own Arrow Callout 2"/>
          <p:cNvSpPr/>
          <p:nvPr/>
        </p:nvSpPr>
        <p:spPr>
          <a:xfrm>
            <a:off x="3083168" y="281353"/>
            <a:ext cx="6277807" cy="881020"/>
          </a:xfrm>
          <a:prstGeom prst="downArrow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 smtClean="0">
                <a:solidFill>
                  <a:schemeClr val="tx1"/>
                </a:solidFill>
              </a:rPr>
              <a:t>মাইটোকন্ড্রিয়ার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গঠন</a:t>
            </a:r>
            <a:endParaRPr lang="en-GB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813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17295D1-C761-46DB-A62B-7677D409DE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A17295D1-C761-46DB-A62B-7677D409DE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57B881-544B-4DC0-B190-1F90843E15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C757B881-544B-4DC0-B190-1F90843E15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F7DA78-B1D5-4918-8485-91564A80D0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19F7DA78-B1D5-4918-8485-91564A80D0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C552D3F-0006-4AC5-87DA-A2FBB15FE3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BC552D3F-0006-4AC5-87DA-A2FBB15FE3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8E78DE3-B29D-4240-B7C1-A4A09EA9B2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08E78DE3-B29D-4240-B7C1-A4A09EA9B2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DB55B84-B108-4FE6-B913-E42BA05F6D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2DB55B84-B108-4FE6-B913-E42BA05F6D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/>
        </p:bldSub>
      </p:bldGraphic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2250832" y="1195754"/>
            <a:ext cx="4314092" cy="1066800"/>
          </a:xfrm>
          <a:prstGeom prst="flowChartPunchedTap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err="1" smtClean="0">
                <a:solidFill>
                  <a:schemeClr val="tx1"/>
                </a:solidFill>
              </a:rPr>
              <a:t>মাইটোকন্ড্রিয়ার</a:t>
            </a:r>
            <a:r>
              <a:rPr lang="en-GB" sz="2800" b="1" dirty="0" smtClean="0">
                <a:solidFill>
                  <a:schemeClr val="tx1"/>
                </a:solidFill>
              </a:rPr>
              <a:t> </a:t>
            </a:r>
            <a:r>
              <a:rPr lang="en-GB" sz="2800" b="1" dirty="0" err="1" smtClean="0">
                <a:solidFill>
                  <a:schemeClr val="tx1"/>
                </a:solidFill>
              </a:rPr>
              <a:t>কাজ</a:t>
            </a:r>
            <a:endParaRPr lang="en-GB" sz="2800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50832" y="2761281"/>
            <a:ext cx="79315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শ্বসনে</a:t>
            </a:r>
            <a:r>
              <a:rPr lang="en-GB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গুরুত্বপূর্ণ</a:t>
            </a:r>
            <a:r>
              <a:rPr lang="en-GB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ভূমিকা</a:t>
            </a:r>
            <a:r>
              <a:rPr lang="en-GB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রাখে</a:t>
            </a:r>
            <a:r>
              <a:rPr lang="en-GB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শক্তি</a:t>
            </a:r>
            <a:r>
              <a:rPr lang="en-GB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উৎপন্ন</a:t>
            </a:r>
            <a:r>
              <a:rPr lang="en-GB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GB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ডিএনএ</a:t>
            </a:r>
            <a:r>
              <a:rPr lang="en-GB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GB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আরএনএ</a:t>
            </a:r>
            <a:r>
              <a:rPr lang="en-GB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তৈরিতে</a:t>
            </a:r>
            <a:r>
              <a:rPr lang="en-GB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ভূমিকা</a:t>
            </a:r>
            <a:r>
              <a:rPr lang="en-GB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রাখে</a:t>
            </a:r>
            <a:r>
              <a:rPr lang="en-GB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শুক্রানু</a:t>
            </a:r>
            <a:r>
              <a:rPr lang="en-GB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GB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ডিম্বানু</a:t>
            </a:r>
            <a:r>
              <a:rPr lang="en-GB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তৈরিতে</a:t>
            </a:r>
            <a:r>
              <a:rPr lang="en-GB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ভূমিকা</a:t>
            </a:r>
            <a:r>
              <a:rPr lang="en-GB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রাখে</a:t>
            </a:r>
            <a:r>
              <a:rPr lang="en-GB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GB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037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12757" y="2718487"/>
            <a:ext cx="878565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err="1" smtClean="0">
                <a:solidFill>
                  <a:srgbClr val="FF0000"/>
                </a:solidFill>
              </a:rPr>
              <a:t>বাড়ির</a:t>
            </a:r>
            <a:r>
              <a:rPr lang="en-GB" sz="3600" b="1" dirty="0" smtClean="0">
                <a:solidFill>
                  <a:srgbClr val="FF0000"/>
                </a:solidFill>
              </a:rPr>
              <a:t> </a:t>
            </a:r>
            <a:r>
              <a:rPr lang="en-GB" sz="3600" b="1" dirty="0" err="1" smtClean="0">
                <a:solidFill>
                  <a:srgbClr val="FF0000"/>
                </a:solidFill>
              </a:rPr>
              <a:t>কাজ</a:t>
            </a:r>
            <a:r>
              <a:rPr lang="en-GB" sz="3600" b="1" dirty="0" smtClean="0">
                <a:solidFill>
                  <a:srgbClr val="FF0000"/>
                </a:solidFill>
              </a:rPr>
              <a:t> </a:t>
            </a:r>
          </a:p>
          <a:p>
            <a:endParaRPr lang="en-GB" dirty="0"/>
          </a:p>
          <a:p>
            <a:r>
              <a:rPr lang="en-GB" sz="2800" b="1" dirty="0" err="1" smtClean="0">
                <a:solidFill>
                  <a:srgbClr val="002060"/>
                </a:solidFill>
              </a:rPr>
              <a:t>মাইটোকড্রিয়াকে</a:t>
            </a:r>
            <a:r>
              <a:rPr lang="en-GB" sz="2800" b="1" dirty="0" smtClean="0">
                <a:solidFill>
                  <a:srgbClr val="002060"/>
                </a:solidFill>
              </a:rPr>
              <a:t> </a:t>
            </a:r>
            <a:r>
              <a:rPr lang="en-GB" sz="2800" b="1" dirty="0" err="1" smtClean="0">
                <a:solidFill>
                  <a:srgbClr val="002060"/>
                </a:solidFill>
              </a:rPr>
              <a:t>কেন</a:t>
            </a:r>
            <a:r>
              <a:rPr lang="en-GB" sz="2800" b="1" dirty="0" smtClean="0">
                <a:solidFill>
                  <a:srgbClr val="002060"/>
                </a:solidFill>
              </a:rPr>
              <a:t> </a:t>
            </a:r>
            <a:r>
              <a:rPr lang="en-GB" sz="2800" b="1" dirty="0" err="1" smtClean="0">
                <a:solidFill>
                  <a:srgbClr val="002060"/>
                </a:solidFill>
              </a:rPr>
              <a:t>কোষের</a:t>
            </a:r>
            <a:r>
              <a:rPr lang="en-GB" sz="2800" b="1" dirty="0" smtClean="0">
                <a:solidFill>
                  <a:srgbClr val="002060"/>
                </a:solidFill>
              </a:rPr>
              <a:t> </a:t>
            </a:r>
            <a:r>
              <a:rPr lang="en-GB" sz="2800" b="1" dirty="0" err="1" smtClean="0">
                <a:solidFill>
                  <a:srgbClr val="002060"/>
                </a:solidFill>
              </a:rPr>
              <a:t>শক্তিঘর</a:t>
            </a:r>
            <a:r>
              <a:rPr lang="en-GB" sz="2800" b="1" dirty="0" smtClean="0">
                <a:solidFill>
                  <a:srgbClr val="002060"/>
                </a:solidFill>
              </a:rPr>
              <a:t> </a:t>
            </a:r>
            <a:r>
              <a:rPr lang="en-GB" sz="2800" b="1" dirty="0" err="1" smtClean="0">
                <a:solidFill>
                  <a:srgbClr val="002060"/>
                </a:solidFill>
              </a:rPr>
              <a:t>বা</a:t>
            </a:r>
            <a:r>
              <a:rPr lang="en-GB" sz="2800" b="1" dirty="0" smtClean="0">
                <a:solidFill>
                  <a:srgbClr val="002060"/>
                </a:solidFill>
              </a:rPr>
              <a:t> </a:t>
            </a:r>
            <a:r>
              <a:rPr lang="en-GB" sz="2800" b="1" dirty="0" err="1" smtClean="0">
                <a:solidFill>
                  <a:srgbClr val="002060"/>
                </a:solidFill>
              </a:rPr>
              <a:t>পাওয়ার</a:t>
            </a:r>
            <a:r>
              <a:rPr lang="en-GB" sz="2800" b="1" dirty="0" smtClean="0">
                <a:solidFill>
                  <a:srgbClr val="002060"/>
                </a:solidFill>
              </a:rPr>
              <a:t> </a:t>
            </a:r>
            <a:r>
              <a:rPr lang="en-GB" sz="2800" b="1" dirty="0" err="1" smtClean="0">
                <a:solidFill>
                  <a:srgbClr val="002060"/>
                </a:solidFill>
              </a:rPr>
              <a:t>হাউজ</a:t>
            </a:r>
            <a:r>
              <a:rPr lang="en-GB" sz="2800" b="1" dirty="0" smtClean="0">
                <a:solidFill>
                  <a:srgbClr val="002060"/>
                </a:solidFill>
              </a:rPr>
              <a:t> </a:t>
            </a:r>
            <a:r>
              <a:rPr lang="en-GB" sz="2800" b="1" dirty="0" err="1" smtClean="0">
                <a:solidFill>
                  <a:srgbClr val="002060"/>
                </a:solidFill>
              </a:rPr>
              <a:t>বলা</a:t>
            </a:r>
            <a:r>
              <a:rPr lang="en-GB" sz="2800" b="1" dirty="0" smtClean="0">
                <a:solidFill>
                  <a:srgbClr val="002060"/>
                </a:solidFill>
              </a:rPr>
              <a:t> </a:t>
            </a:r>
            <a:r>
              <a:rPr lang="en-GB" sz="2800" b="1" dirty="0" err="1" smtClean="0">
                <a:solidFill>
                  <a:srgbClr val="002060"/>
                </a:solidFill>
              </a:rPr>
              <a:t>হয়</a:t>
            </a:r>
            <a:r>
              <a:rPr lang="en-GB" sz="2800" b="1" dirty="0" smtClean="0">
                <a:solidFill>
                  <a:srgbClr val="002060"/>
                </a:solidFill>
              </a:rPr>
              <a:t> ?</a:t>
            </a:r>
          </a:p>
          <a:p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813" y="375852"/>
            <a:ext cx="3493925" cy="1769076"/>
          </a:xfrm>
          <a:prstGeom prst="rect">
            <a:avLst/>
          </a:prstGeom>
        </p:spPr>
      </p:pic>
      <p:sp>
        <p:nvSpPr>
          <p:cNvPr id="4" name="Cloud Callout 3"/>
          <p:cNvSpPr/>
          <p:nvPr/>
        </p:nvSpPr>
        <p:spPr>
          <a:xfrm>
            <a:off x="10231395" y="185352"/>
            <a:ext cx="1767015" cy="914690"/>
          </a:xfrm>
          <a:prstGeom prst="cloud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 smtClean="0"/>
              <a:t>Ba</a:t>
            </a:r>
            <a:r>
              <a:rPr lang="en-GB" b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বাড়ির</a:t>
            </a:r>
            <a:r>
              <a:rPr lang="en-GB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GB" b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কাজ</a:t>
            </a:r>
            <a:endParaRPr lang="en-GB" b="1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8847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ultidocument 1"/>
          <p:cNvSpPr/>
          <p:nvPr/>
        </p:nvSpPr>
        <p:spPr>
          <a:xfrm>
            <a:off x="3810000" y="1899138"/>
            <a:ext cx="5943600" cy="3552093"/>
          </a:xfrm>
          <a:prstGeom prst="flowChartMultidocumen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600" b="1" dirty="0" err="1" smtClean="0">
                <a:solidFill>
                  <a:schemeClr val="tx1"/>
                </a:solidFill>
              </a:rPr>
              <a:t>ধন্যবাদ</a:t>
            </a:r>
            <a:endParaRPr lang="en-GB" sz="9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675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272</TotalTime>
  <Words>166</Words>
  <Application>Microsoft Office PowerPoint</Application>
  <PresentationFormat>Widescreen</PresentationFormat>
  <Paragraphs>43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Century Gothic</vt:lpstr>
      <vt:lpstr>NikoshBAN</vt:lpstr>
      <vt:lpstr>Wingdings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User</cp:lastModifiedBy>
  <cp:revision>72</cp:revision>
  <dcterms:created xsi:type="dcterms:W3CDTF">2025-03-04T13:50:53Z</dcterms:created>
  <dcterms:modified xsi:type="dcterms:W3CDTF">2026-07-04T03:03:28Z</dcterms:modified>
</cp:coreProperties>
</file>