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Noto Sans Bengali" panose="020B0604020202020204" charset="0"/>
      <p:regular r:id="rId14"/>
      <p:bold r:id="rId15"/>
    </p:embeddedFont>
    <p:embeddedFont>
      <p:font typeface="Noto Sans Bengali Medium" panose="020B0604020202020204" charset="0"/>
      <p:regular r:id="rId16"/>
      <p:bold r:id="rId17"/>
    </p:embeddedFont>
    <p:embeddedFont>
      <p:font typeface="Noto Sans Bengali SemiBold" panose="020B060402020202020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EC9D99-4A2E-40F0-BB2E-9720FD6EC324}">
  <a:tblStyle styleId="{FFEC9D99-4A2E-40F0-BB2E-9720FD6EC32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4952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762375" y="2524125"/>
            <a:ext cx="466725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 b="1" i="0" u="none" strike="noStrike" cap="none">
                <a:solidFill>
                  <a:srgbClr val="FFFFF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পানি সেচ ও নিষ্কাশন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3824287" y="3400425"/>
            <a:ext cx="4543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EF08A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 কৃষি শিক্ষা ১ম পত্র (এইচএসসি প্রোগ্রাম)</a:t>
            </a:r>
            <a:endParaRPr sz="1800" b="0" i="0" u="none" strike="noStrike" cap="none">
              <a:solidFill>
                <a:srgbClr val="FEF08A"/>
              </a:solidFill>
              <a:latin typeface="Noto Sans Bengali Medium"/>
              <a:ea typeface="Noto Sans Bengali Medium"/>
              <a:cs typeface="Noto Sans Bengali Medium"/>
              <a:sym typeface="Noto Sans Bengali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EF08A"/>
              </a:solidFill>
              <a:latin typeface="Noto Sans Bengali Medium"/>
              <a:ea typeface="Noto Sans Bengali Medium"/>
              <a:cs typeface="Noto Sans Bengali Medium"/>
              <a:sym typeface="Noto Sans Bengali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EF08A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এস এম ওয়াকিলুজ্জামান</a:t>
            </a:r>
            <a:endParaRPr sz="1800">
              <a:solidFill>
                <a:srgbClr val="FEF08A"/>
              </a:solidFill>
              <a:latin typeface="Noto Sans Bengali Medium"/>
              <a:ea typeface="Noto Sans Bengali Medium"/>
              <a:cs typeface="Noto Sans Bengali Medium"/>
              <a:sym typeface="Noto Sans Bengali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EF08A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প্রভাষক, কৃষিবিজ্ঞান</a:t>
            </a:r>
            <a:endParaRPr sz="1800">
              <a:solidFill>
                <a:srgbClr val="FEF08A"/>
              </a:solidFill>
              <a:latin typeface="Noto Sans Bengali Medium"/>
              <a:ea typeface="Noto Sans Bengali Medium"/>
              <a:cs typeface="Noto Sans Bengali Medium"/>
              <a:sym typeface="Noto Sans Bengali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EF08A"/>
              </a:solidFill>
              <a:latin typeface="Noto Sans Bengali Medium"/>
              <a:ea typeface="Noto Sans Bengali Medium"/>
              <a:cs typeface="Noto Sans Bengali Medium"/>
              <a:sym typeface="Noto Sans Bengali Medium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6545375" y="4194675"/>
            <a:ext cx="5672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 t="-210" b="21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443311"/>
            <a:ext cx="5286375" cy="268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2443311"/>
            <a:ext cx="5286375" cy="268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91800" y="495300"/>
            <a:ext cx="9334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952500" y="2681436"/>
            <a:ext cx="50006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ভূমিকা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952500" y="3100536"/>
            <a:ext cx="47625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গাছের সুষ্ঠু বৃদ্ধির জন্য পানি অপরিহার্য, কারণ গাছ মূলের সাহায্যে মাটির পানি ও পানিতে দ্রবীভূত পুষ্টি উপাদান গ্রহণ করে।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952500" y="3702397"/>
            <a:ext cx="47625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ফসলের জমিতে পরিমিত পানি থাকা একান্ত প্রয়োজন। শুকনো মৌসুমে পানির অভাবে ফসলের বৃদ্ধি ব্যাহত হয়। তাই আধুনিক কৃষিতে টেকসই উৎপাদনের পূর্বশর্ত হলো পানি সেচ ও নিষ্কাশন ব্যবস্থা।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524625" y="2681436"/>
            <a:ext cx="500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মূল পাঠসমূহ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6524625" y="3100536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পাঠ ৩.১: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মৃত্তিকা পানি ও পানি সেচ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6524625" y="3458616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পাঠ ৩.২: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পানি সেচ পদ্ধতি ও ব্যবস্থাপনা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6524625" y="3816697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পাঠ ৩.৩: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ধানের পানি সেচ ব্যবস্থাপনা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524625" y="4174777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পাঠ ৩.৪: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পানি নিষ্কাশন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524625" y="4532858"/>
            <a:ext cx="476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পাঠ ৩.৫: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ব্যবহারিক (টবে জলাবদ্ধতা বনাম SRI)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ভূমিকা ও পাঠ পরিচিতি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422326"/>
            <a:ext cx="3492549" cy="272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422326"/>
            <a:ext cx="3492549" cy="272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849" y="2422326"/>
            <a:ext cx="3492549" cy="272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15600" y="495300"/>
            <a:ext cx="100965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27200" y="268902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1692860" y="3403401"/>
            <a:ext cx="144018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মহাকর্ষীয় পানি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866775" y="3822501"/>
            <a:ext cx="3092499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অধিক বৃষ্টি বা সেচের পর অতিরিক্ত পানি মাধ্যাকর্ষণ শক্তির টানে নিচে অপসারিত হয়। এটি উদ্ভিদের জন্য গ্রহণ উপযোগী নয় এবং পুষ্টি উপাদান ক্ষয় করে।</a:t>
            </a:r>
            <a:endParaRPr/>
          </a:p>
        </p:txBody>
      </p:sp>
      <p:pic>
        <p:nvPicPr>
          <p:cNvPr id="119" name="Google Shape;119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10250" y="268902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5475922" y="3403401"/>
            <a:ext cx="124015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কৈশিক পানি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4549824" y="3822501"/>
            <a:ext cx="3092499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অতিরিক্ত পানি অপসারিত হওয়ার পর মাটির সূক্ষ্ম রন্ধ্রে লেগে থাকা আস্তরণ। উদ্ভিদ তার প্রয়োজনীয় পুষ্টিসহ কেবল এই পানিই মাটি থেকে গ্রহণ করতে পারে।</a:t>
            </a:r>
            <a:endParaRPr/>
          </a:p>
        </p:txBody>
      </p:sp>
      <p:pic>
        <p:nvPicPr>
          <p:cNvPr id="122" name="Google Shape;122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493299" y="268902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9078962" y="3403401"/>
            <a:ext cx="14001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জলাকর্ষী পানি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8232874" y="3822501"/>
            <a:ext cx="3092499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শুকনো মাটি কণার সাথে অত্যন্ত শক্তভাবে প্রলেপের মতো লেগে থাকা স্থির পানি। এই পানি অত্যন্ত কম থাকে যা উদ্ভিদ কোনো অবস্থাতেই গ্রহণ করতে পারে না।</a:t>
            </a:r>
            <a:endParaRPr/>
          </a:p>
        </p:txBody>
      </p:sp>
      <p:pic>
        <p:nvPicPr>
          <p:cNvPr id="125" name="Google Shape;125;p1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274837" y="2850951"/>
            <a:ext cx="2762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000750" y="2850951"/>
            <a:ext cx="1905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702849" y="2850951"/>
            <a:ext cx="1524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মৃত্তিকা পানি ও এর প্রকারভেদ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0" y="3457575"/>
            <a:ext cx="4762500" cy="85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1300" y="495300"/>
            <a:ext cx="11239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 txBox="1"/>
          <p:nvPr/>
        </p:nvSpPr>
        <p:spPr>
          <a:xfrm>
            <a:off x="1000125" y="2800350"/>
            <a:ext cx="53816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সার্বজনীন দ্রাবক: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মাটিতে থাকা সমস্ত পুষ্টি উপাদান পানিতে দ্রবীভূত হয়ে উদ্ভিদের সহজে গ্রহণ উপযোগী বাহক হিসেবে কাজ করে।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1000125" y="3457575"/>
            <a:ext cx="53816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তাপমাত্রা নিয়ন্ত্রণ: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মাটির তাপ নিয়ন্ত্রণ করে চরম ঠাণ্ডা ও গরম থেকে গাছকে রক্ষা করে এবং সতেজ রাখে।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1000125" y="4114800"/>
            <a:ext cx="53816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অংকুরোদগম ও কর্ষণ: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মাটিকে নরম করে চাষ করা সহজ করে এবং সফল অংকুরোদগম নিশ্চিত করে।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7096125" y="2800350"/>
            <a:ext cx="44291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সালোকসংশ্লেষণ: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উদ্ভিদের খাদ্য উৎপাদন প্রক্রিয়ায় পানি সরাসরি অত্যাবশ্যকীয় উপাদান হিসেবে ব্যবহৃত হয়।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6953250" y="3609975"/>
            <a:ext cx="44196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66534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সালোকসংশ্লেষণ বিক্রিয়া:</a:t>
            </a:r>
            <a:endParaRPr/>
          </a:p>
        </p:txBody>
      </p:sp>
      <p:pic>
        <p:nvPicPr>
          <p:cNvPr id="142" name="Google Shape;142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3250" y="3848100"/>
            <a:ext cx="4063900" cy="299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53250" y="3619500"/>
            <a:ext cx="104775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283368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349091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6750" y="414813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62750" y="283368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 জীবনে পানির ভূমিকা</a:t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0" y="1976437"/>
            <a:ext cx="47625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72750" y="495300"/>
            <a:ext cx="9525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 txBox="1"/>
          <p:nvPr/>
        </p:nvSpPr>
        <p:spPr>
          <a:xfrm>
            <a:off x="666750" y="2728019"/>
            <a:ext cx="57150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পানি সেচ: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উদ্ভিদের সুষ্ঠু বৃদ্ধি ও উন্নয়নের জন্য কৃত্রিম উপায়ে ফসলের জমিতে পানি প্রয়োগকে সেচ বলে।</a:t>
            </a:r>
            <a:endParaRPr/>
          </a:p>
        </p:txBody>
      </p:sp>
      <p:pic>
        <p:nvPicPr>
          <p:cNvPr id="158" name="Google Shape;158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81800" y="1995487"/>
            <a:ext cx="4724400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/>
        </p:nvSpPr>
        <p:spPr>
          <a:xfrm>
            <a:off x="1000125" y="3358455"/>
            <a:ext cx="538162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সারের কার্যকারিতা বৃদ্ধি এবং উপকারী অণুজীবের সক্রিয়তা বাড়াতে সেচ সাহায্য করে।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1000125" y="3772792"/>
            <a:ext cx="538162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শুষ্ক মৌসুমে বোরো আবাদ এবং উচ্চ মূল্যের সবজি চাষ সেচ ছাড়া অসম্ভব।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1000125" y="4187130"/>
            <a:ext cx="53816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উৎস: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নদী-নালা, খাল-বিল ও বৃষ্টি (ভূ-পৃষ্ঠস্থ পানি) এবং গভীর-অগভীর নলকূপ (ভূ-গর্ভস্থ পানি)।</a:t>
            </a:r>
            <a:endParaRPr/>
          </a:p>
        </p:txBody>
      </p:sp>
      <p:pic>
        <p:nvPicPr>
          <p:cNvPr id="162" name="Google Shape;162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39179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380613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50" y="422046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সেচের প্রয়োজনীয়তা ও পানির উৎস</a:t>
            </a:r>
            <a:endParaRPr/>
          </a:p>
        </p:txBody>
      </p:sp>
      <p:sp>
        <p:nvSpPr>
          <p:cNvPr id="166" name="Google Shape;166;p17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389882"/>
            <a:ext cx="5286375" cy="279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2389882"/>
            <a:ext cx="5286375" cy="279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72700" y="495300"/>
            <a:ext cx="13525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952500" y="2628007"/>
            <a:ext cx="50006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ন্যূনতম পানির চাহিদা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952500" y="3047107"/>
            <a:ext cx="47625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ফসলের স্বাভাবিক বৃদ্ধি ব্যাহত না করে জীবনচক্র সম্পন্ন করতে মাটি থেকে গৃহীত মোট পানির পরিমাণ।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6524625" y="2628007"/>
            <a:ext cx="50006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পানির ক্রান্তিকাল (Critical Stage)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6524625" y="3047107"/>
            <a:ext cx="47625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ফসলের বৃদ্ধির যে নির্দিষ্ট পর্যায়ে পানির অভাব ঘটলে ফলন মারাত্মকভাবে হ্রাস পায়, তাকে ক্রান্তিকাল বলে।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1143000" y="3944242"/>
            <a:ext cx="44196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চাহিদা নির্ণয়ের সূত্র:</a:t>
            </a:r>
            <a:endParaRPr/>
          </a:p>
        </p:txBody>
      </p:sp>
      <p:pic>
        <p:nvPicPr>
          <p:cNvPr id="180" name="Google Shape;18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3000" y="4182367"/>
            <a:ext cx="163502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1143000" y="4468117"/>
            <a:ext cx="4419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WR:</a:t>
            </a:r>
            <a:r>
              <a:rPr lang="en-US" sz="9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মোট পানির চাহিদা </a:t>
            </a:r>
            <a:r>
              <a:rPr lang="en-US" sz="9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IR:</a:t>
            </a:r>
            <a:r>
              <a:rPr lang="en-US" sz="9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সেচ পানি </a:t>
            </a:r>
            <a:r>
              <a:rPr lang="en-US" sz="9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ER:</a:t>
            </a:r>
            <a:r>
              <a:rPr lang="en-US" sz="9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কার্যকরী বৃষ্টিপাত </a:t>
            </a:r>
            <a:r>
              <a:rPr lang="en-US" sz="9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S:</a:t>
            </a:r>
            <a:r>
              <a:rPr lang="en-US" sz="9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মাটি হতে পানি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6858000" y="3744217"/>
            <a:ext cx="44291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ধান:</a:t>
            </a: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চারা রোপণ, কুশি ও শীষ উৎপাদন পর্যায় (৯০০-২৫০০ মি.মি.)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6858000" y="4020442"/>
            <a:ext cx="44291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গম:</a:t>
            </a: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মুকুট মূল উৎপাদন (CRI) পর্যায় (৪০০-৪৫০ মি.মি.)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6858000" y="4296667"/>
            <a:ext cx="44291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আলু:</a:t>
            </a: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টিউবার তৈরি ও বড় হওয়ার সময় (৫০০-৭০০ মি.মি.)</a:t>
            </a:r>
            <a:endParaRPr/>
          </a:p>
        </p:txBody>
      </p:sp>
      <p:pic>
        <p:nvPicPr>
          <p:cNvPr id="185" name="Google Shape;185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43000" y="3953767"/>
            <a:ext cx="9525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24625" y="3782317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24625" y="405854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24625" y="4334767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8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ফসলের পানির চাহিদা ও ক্রান্তিকাল</a:t>
            </a:r>
            <a:endParaRPr/>
          </a:p>
        </p:txBody>
      </p:sp>
      <p:sp>
        <p:nvSpPr>
          <p:cNvPr id="190" name="Google Shape;190;p18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483346"/>
            <a:ext cx="2571750" cy="260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9000" y="2483346"/>
            <a:ext cx="2571750" cy="260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1250" y="2483346"/>
            <a:ext cx="2571750" cy="260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2483346"/>
            <a:ext cx="2571750" cy="260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10850" y="495300"/>
            <a:ext cx="914400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66875" y="275004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1362551" y="3464421"/>
            <a:ext cx="118014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ভূ-পৃষ্ঠস্থ সেচ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866775" y="3883521"/>
            <a:ext cx="2171700" cy="63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প্লাবন, নালা, বাঁধ ও বৃত্তাকার বেসিন পদ্ধতি। এটি আমাদের দেশের সনাতন ও সবচেয়ে বহুল ব্যবহৃত সেচ ব্যবস্থা।</a:t>
            </a:r>
            <a:endParaRPr/>
          </a:p>
        </p:txBody>
      </p:sp>
      <p:pic>
        <p:nvPicPr>
          <p:cNvPr id="204" name="Google Shape;204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29125" y="275004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9"/>
          <p:cNvSpPr txBox="1"/>
          <p:nvPr/>
        </p:nvSpPr>
        <p:spPr>
          <a:xfrm>
            <a:off x="4104798" y="3464421"/>
            <a:ext cx="122015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ভূ-নিম্নস্থ সেচ</a:t>
            </a:r>
            <a:endParaRPr/>
          </a:p>
        </p:txBody>
      </p:sp>
      <p:sp>
        <p:nvSpPr>
          <p:cNvPr id="206" name="Google Shape;206;p19"/>
          <p:cNvSpPr txBox="1"/>
          <p:nvPr/>
        </p:nvSpPr>
        <p:spPr>
          <a:xfrm>
            <a:off x="3629025" y="3883521"/>
            <a:ext cx="2171700" cy="63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মাটির নিচে বিশেষ ছিদ্রযুক্ত পাইপ স্থাপন করে সরাসরি উদ্ভিদের মূল এলাকায় পানি চুইয়ে দেওয়ার আধুনিক ব্যবস্থা।</a:t>
            </a:r>
            <a:endParaRPr/>
          </a:p>
        </p:txBody>
      </p:sp>
      <p:pic>
        <p:nvPicPr>
          <p:cNvPr id="207" name="Google Shape;207;p19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91375" y="275004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9"/>
          <p:cNvSpPr txBox="1"/>
          <p:nvPr/>
        </p:nvSpPr>
        <p:spPr>
          <a:xfrm>
            <a:off x="6867048" y="3464421"/>
            <a:ext cx="122015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ফোয়ারা সেচ</a:t>
            </a:r>
            <a:endParaRPr/>
          </a:p>
        </p:txBody>
      </p:sp>
      <p:sp>
        <p:nvSpPr>
          <p:cNvPr id="209" name="Google Shape;209;p19"/>
          <p:cNvSpPr txBox="1"/>
          <p:nvPr/>
        </p:nvSpPr>
        <p:spPr>
          <a:xfrm>
            <a:off x="6391275" y="3883521"/>
            <a:ext cx="2171700" cy="85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পাম্পের সাহায্যে উচ্চ চাপে পাইপ ও নজলের মাধ্যমে বৃষ্টির ন্যায় পানি ছিটানো পদ্ধতি। চা বাগান বা পাহাড়ি ঢালে কার্যকরী।</a:t>
            </a:r>
            <a:endParaRPr/>
          </a:p>
        </p:txBody>
      </p:sp>
      <p:pic>
        <p:nvPicPr>
          <p:cNvPr id="210" name="Google Shape;210;p19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953625" y="2750046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9"/>
          <p:cNvSpPr txBox="1"/>
          <p:nvPr/>
        </p:nvSpPr>
        <p:spPr>
          <a:xfrm>
            <a:off x="9434274" y="3464421"/>
            <a:ext cx="161020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ফোঁটা ফোঁটা সেচ</a:t>
            </a:r>
            <a:endParaRPr/>
          </a:p>
        </p:txBody>
      </p:sp>
      <p:sp>
        <p:nvSpPr>
          <p:cNvPr id="212" name="Google Shape;212;p19"/>
          <p:cNvSpPr txBox="1"/>
          <p:nvPr/>
        </p:nvSpPr>
        <p:spPr>
          <a:xfrm>
            <a:off x="9153525" y="3883521"/>
            <a:ext cx="2171700" cy="853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Drip Irrigation পদ্ধতিতে পানি অপচয় ছাড়াই সরাসরি গাছের গোড়ায় ফোঁটায় ফোঁটায় পানি দেওয়া হয়। সবচেয়ে সাশ্রয়ী।</a:t>
            </a:r>
            <a:endParaRPr/>
          </a:p>
        </p:txBody>
      </p:sp>
      <p:pic>
        <p:nvPicPr>
          <p:cNvPr id="213" name="Google Shape;213;p19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814512" y="2911971"/>
            <a:ext cx="2762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576762" y="2911971"/>
            <a:ext cx="2762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353300" y="2911971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9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115550" y="2911971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9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পানি সেচ পদ্ধতি ও ব্যবস্থাপনা</a:t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886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7500" y="495300"/>
            <a:ext cx="10477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0"/>
          <p:cNvSpPr txBox="1"/>
          <p:nvPr/>
        </p:nvSpPr>
        <p:spPr>
          <a:xfrm>
            <a:off x="666750" y="2520850"/>
            <a:ext cx="57150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SRI (System of Rice Intensification):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১৯৮০-এর দশকে মাদাগাস্কারে উদ্ভাবিত পরিবেশ-বান্ধব ও পানি সাশ্রয়ী ধানের নিবিড় চাষ পদ্ধতি।</a:t>
            </a:r>
            <a:endParaRPr/>
          </a:p>
        </p:txBody>
      </p:sp>
      <p:sp>
        <p:nvSpPr>
          <p:cNvPr id="228" name="Google Shape;228;p20"/>
          <p:cNvSpPr txBox="1"/>
          <p:nvPr/>
        </p:nvSpPr>
        <p:spPr>
          <a:xfrm>
            <a:off x="1000125" y="3151286"/>
            <a:ext cx="538162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কচি চারা: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৮-১২ দিন বয়সের কচি চারা রোপণ করা হয়।</a:t>
            </a:r>
            <a:endParaRPr/>
          </a:p>
        </p:txBody>
      </p:sp>
      <p:sp>
        <p:nvSpPr>
          <p:cNvPr id="229" name="Google Shape;229;p20"/>
          <p:cNvSpPr txBox="1"/>
          <p:nvPr/>
        </p:nvSpPr>
        <p:spPr>
          <a:xfrm>
            <a:off x="1000125" y="3565624"/>
            <a:ext cx="538162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দূরত্ব: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২৫-৪০ সে.মি. দূরত্বে বর্গাকারে ১টি করে চারা লাগানো হয়।</a:t>
            </a:r>
            <a:endParaRPr/>
          </a:p>
        </p:txBody>
      </p:sp>
      <p:sp>
        <p:nvSpPr>
          <p:cNvPr id="230" name="Google Shape;230;p20"/>
          <p:cNvSpPr txBox="1"/>
          <p:nvPr/>
        </p:nvSpPr>
        <p:spPr>
          <a:xfrm>
            <a:off x="1000125" y="3979961"/>
            <a:ext cx="538162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সার ও সেচ: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অধিক পরিমাণে জৈব সার এবং ভেজানো-শুকানো (AWD) পানি ব্যবস্থাপনা ব্যবহার করা হয়।</a:t>
            </a:r>
            <a:endParaRPr/>
          </a:p>
        </p:txBody>
      </p:sp>
      <p:sp>
        <p:nvSpPr>
          <p:cNvPr id="231" name="Google Shape;231;p20"/>
          <p:cNvSpPr txBox="1"/>
          <p:nvPr/>
        </p:nvSpPr>
        <p:spPr>
          <a:xfrm>
            <a:off x="1000125" y="4637186"/>
            <a:ext cx="538162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ফলন: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বীজ লাগে ৭০-৮০% কম, কিন্তু ফলন বৃদ্ধি পায় অভাবনীয়ভাবে।</a:t>
            </a:r>
            <a:endParaRPr/>
          </a:p>
        </p:txBody>
      </p:sp>
      <p:pic>
        <p:nvPicPr>
          <p:cNvPr id="232" name="Google Shape;232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3184624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359896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4013299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4670524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ধান চাষে এসআরআই (SRI) পদ্ধতি</a:t>
            </a:r>
            <a:endParaRPr/>
          </a:p>
        </p:txBody>
      </p:sp>
      <p:sp>
        <p:nvSpPr>
          <p:cNvPr id="237" name="Google Shape;237;p20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614761"/>
            <a:ext cx="5286375" cy="234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2614761"/>
            <a:ext cx="5286375" cy="234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25100" y="495300"/>
            <a:ext cx="12001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 txBox="1"/>
          <p:nvPr/>
        </p:nvSpPr>
        <p:spPr>
          <a:xfrm>
            <a:off x="952500" y="2852886"/>
            <a:ext cx="50006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AWD সেচ কি ও এর কার্যপ্রণালী</a:t>
            </a:r>
            <a:endParaRPr/>
          </a:p>
        </p:txBody>
      </p:sp>
      <p:sp>
        <p:nvSpPr>
          <p:cNvPr id="247" name="Google Shape;247;p21"/>
          <p:cNvSpPr txBox="1"/>
          <p:nvPr/>
        </p:nvSpPr>
        <p:spPr>
          <a:xfrm>
            <a:off x="952500" y="3271986"/>
            <a:ext cx="47625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সব সময় জমি পানিবদ্ধ না রেখে ছিদ্রযুক্ত পাইপ ব্যবহার করে মাটির ভেতরের পানির স্তর পর্যবেক্ষণ করে সেচ দেওয়াই হলো AWD পদ্ধতি।</a:t>
            </a:r>
            <a:endParaRPr/>
          </a:p>
        </p:txBody>
      </p:sp>
      <p:sp>
        <p:nvSpPr>
          <p:cNvPr id="248" name="Google Shape;248;p21"/>
          <p:cNvSpPr txBox="1"/>
          <p:nvPr/>
        </p:nvSpPr>
        <p:spPr>
          <a:xfrm>
            <a:off x="952500" y="3873847"/>
            <a:ext cx="47625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পাইপের গঠন: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৩০ সে.মি. দীর্ঘ পাইপের ওপরের ১০ সে.মি. ছিদ্রহীন এবং নিচের ২০ সে.মি. ছিদ্রযুক্ত করে মাটিতে এমনভাবে পুঁতা হয় যাতে ছিদ্রযুক্ত অংশ মাটির নিচে থাকে।</a:t>
            </a:r>
            <a:endParaRPr/>
          </a:p>
        </p:txBody>
      </p:sp>
      <p:sp>
        <p:nvSpPr>
          <p:cNvPr id="249" name="Google Shape;249;p21"/>
          <p:cNvSpPr txBox="1"/>
          <p:nvPr/>
        </p:nvSpPr>
        <p:spPr>
          <a:xfrm>
            <a:off x="6524625" y="2852886"/>
            <a:ext cx="50006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66534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প্রধান সুবিধাসমূহ</a:t>
            </a:r>
            <a:endParaRPr/>
          </a:p>
        </p:txBody>
      </p:sp>
      <p:sp>
        <p:nvSpPr>
          <p:cNvPr id="250" name="Google Shape;250;p21"/>
          <p:cNvSpPr txBox="1"/>
          <p:nvPr/>
        </p:nvSpPr>
        <p:spPr>
          <a:xfrm>
            <a:off x="6858000" y="3271986"/>
            <a:ext cx="44291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২০-২৫% সেচের পানি সাশ্রয় করে।</a:t>
            </a:r>
            <a:endParaRPr/>
          </a:p>
        </p:txBody>
      </p:sp>
      <p:sp>
        <p:nvSpPr>
          <p:cNvPr id="251" name="Google Shape;251;p21"/>
          <p:cNvSpPr txBox="1"/>
          <p:nvPr/>
        </p:nvSpPr>
        <p:spPr>
          <a:xfrm>
            <a:off x="6858000" y="3581548"/>
            <a:ext cx="44291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জ্বালানি খরচ ৩০% পর্যন্ত কমায়।</a:t>
            </a:r>
            <a:endParaRPr/>
          </a:p>
        </p:txBody>
      </p:sp>
      <p:sp>
        <p:nvSpPr>
          <p:cNvPr id="252" name="Google Shape;252;p21"/>
          <p:cNvSpPr txBox="1"/>
          <p:nvPr/>
        </p:nvSpPr>
        <p:spPr>
          <a:xfrm>
            <a:off x="6858000" y="3891111"/>
            <a:ext cx="44291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শিকড়ের বায়ু চলাচল বাড়ায় এবং গাছ মজবুত করে।</a:t>
            </a:r>
            <a:endParaRPr/>
          </a:p>
        </p:txBody>
      </p:sp>
      <p:sp>
        <p:nvSpPr>
          <p:cNvPr id="253" name="Google Shape;253;p21"/>
          <p:cNvSpPr txBox="1"/>
          <p:nvPr/>
        </p:nvSpPr>
        <p:spPr>
          <a:xfrm>
            <a:off x="6858000" y="4200673"/>
            <a:ext cx="44291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গ্রিনহাউস গ্যাস (মিথেন) নিঃসরণ হ্রাস করে।</a:t>
            </a:r>
            <a:endParaRPr/>
          </a:p>
        </p:txBody>
      </p:sp>
      <p:pic>
        <p:nvPicPr>
          <p:cNvPr id="254" name="Google Shape;25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24625" y="3305323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4625" y="361488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24625" y="3924448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24625" y="4234011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1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পর্যায়ক্রমে জমি ভেজানো ও শুকানো</a:t>
            </a:r>
            <a:endParaRPr/>
          </a:p>
        </p:txBody>
      </p:sp>
      <p:sp>
        <p:nvSpPr>
          <p:cNvPr id="259" name="Google Shape;259;p21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2275" y="495300"/>
            <a:ext cx="942975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2"/>
          <p:cNvSpPr txBox="1"/>
          <p:nvPr/>
        </p:nvSpPr>
        <p:spPr>
          <a:xfrm>
            <a:off x="666750" y="2878484"/>
            <a:ext cx="10858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পানি নিষ্কাশন:</a:t>
            </a:r>
            <a:r>
              <a:rPr lang="en-US" sz="1200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অতিরিক্ত বৃষ্টিপাত, বন্যা বা জলোচ্ছ্বাসের ফলে ফসলের জমিতে জমে থাকা অতিরিক্ত ক্ষতিকর পানি সরিয়ে ফেলাকে পানি নিষ্কাশন বা নিকাশ বলে।</a:t>
            </a:r>
            <a:endParaRPr/>
          </a:p>
        </p:txBody>
      </p:sp>
      <p:sp>
        <p:nvSpPr>
          <p:cNvPr id="267" name="Google Shape;267;p22"/>
          <p:cNvSpPr txBox="1"/>
          <p:nvPr/>
        </p:nvSpPr>
        <p:spPr>
          <a:xfrm>
            <a:off x="1000125" y="3379440"/>
            <a:ext cx="49053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মূলের শ্বসন বৃদ্ধি: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মাটির কণার ফাঁক থেকে অতিরিক্ত পানি সরালে বায়ু চলাচল সুগম হয় এবং মূলের পচন রোধ হয়।</a:t>
            </a:r>
            <a:endParaRPr/>
          </a:p>
        </p:txBody>
      </p:sp>
      <p:sp>
        <p:nvSpPr>
          <p:cNvPr id="268" name="Google Shape;268;p22"/>
          <p:cNvSpPr txBox="1"/>
          <p:nvPr/>
        </p:nvSpPr>
        <p:spPr>
          <a:xfrm>
            <a:off x="1000125" y="4036665"/>
            <a:ext cx="49053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অণুজীবের সক্রিয়তা: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উপকারী ব্যাক্টেরিয়া ও নাইট্রোজেন উৎপাদনকারী জীবাণুর কার্যকারিতা বৃদ্ধি পায়।</a:t>
            </a:r>
            <a:endParaRPr/>
          </a:p>
        </p:txBody>
      </p:sp>
      <p:sp>
        <p:nvSpPr>
          <p:cNvPr id="269" name="Google Shape;269;p22"/>
          <p:cNvSpPr txBox="1"/>
          <p:nvPr/>
        </p:nvSpPr>
        <p:spPr>
          <a:xfrm>
            <a:off x="6619875" y="3379440"/>
            <a:ext cx="49053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লবণাক্ততা দূরীকরণ: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নিষ্কাশন পানির সাথে মাটির উপরিভাগের অতিরিক্ত ক্ষতিকর লবণ সহজে চলে যায়।</a:t>
            </a:r>
            <a:endParaRPr/>
          </a:p>
        </p:txBody>
      </p:sp>
      <p:sp>
        <p:nvSpPr>
          <p:cNvPr id="270" name="Google Shape;270;p22"/>
          <p:cNvSpPr txBox="1"/>
          <p:nvPr/>
        </p:nvSpPr>
        <p:spPr>
          <a:xfrm>
            <a:off x="6619875" y="4036665"/>
            <a:ext cx="49053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মাটির তাপমাত্রা বৃদ্ধি:</a:t>
            </a:r>
            <a:r>
              <a:rPr lang="en-US" sz="1275" b="0" i="0" u="none" strike="noStrike" cap="none">
                <a:solidFill>
                  <a:srgbClr val="37415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অতিরিক্ত পানি অপসারণ করলে মাটির তাপমাত্রা স্বাভাবিক হয়, যা বীজের দ্রুত অঙ্কুরোদগমে সহায়ক।</a:t>
            </a:r>
            <a:endParaRPr/>
          </a:p>
        </p:txBody>
      </p:sp>
      <p:pic>
        <p:nvPicPr>
          <p:cNvPr id="271" name="Google Shape;271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341277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407000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341277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4070002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2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পানি নিষ্কাশন ও প্রয়োজনীয়তা</a:t>
            </a:r>
            <a:endParaRPr/>
          </a:p>
        </p:txBody>
      </p:sp>
      <p:sp>
        <p:nvSpPr>
          <p:cNvPr id="276" name="Google Shape;276;p22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750" y="2471737"/>
            <a:ext cx="10858500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63200" y="495300"/>
            <a:ext cx="11620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3"/>
          <p:cNvSpPr/>
          <p:nvPr/>
        </p:nvSpPr>
        <p:spPr>
          <a:xfrm>
            <a:off x="676275" y="2481262"/>
            <a:ext cx="10839450" cy="26098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5" name="Google Shape;285;p23"/>
          <p:cNvGraphicFramePr/>
          <p:nvPr>
            <p:extLst>
              <p:ext uri="{D42A27DB-BD31-4B8C-83A1-F6EECF244321}">
                <p14:modId xmlns:p14="http://schemas.microsoft.com/office/powerpoint/2010/main" val="3266593862"/>
              </p:ext>
            </p:extLst>
          </p:nvPr>
        </p:nvGraphicFramePr>
        <p:xfrm>
          <a:off x="676275" y="2481262"/>
          <a:ext cx="10839425" cy="2920365"/>
        </p:xfrm>
        <a:graphic>
          <a:graphicData uri="http://schemas.openxmlformats.org/drawingml/2006/table">
            <a:tbl>
              <a:tblPr firstRow="1" bandRow="1">
                <a:noFill/>
                <a:tableStyleId>{FFEC9D99-4A2E-40F0-BB2E-9720FD6EC324}</a:tableStyleId>
              </a:tblPr>
              <a:tblGrid>
                <a:gridCol w="21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8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Noto Sans Bengali SemiBold"/>
                          <a:ea typeface="Noto Sans Bengali SemiBold"/>
                          <a:cs typeface="Noto Sans Bengali SemiBold"/>
                          <a:sym typeface="Noto Sans Bengali SemiBold"/>
                        </a:rPr>
                        <a:t>তুলনার ক্ষেত্র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Noto Sans Bengali SemiBold"/>
                          <a:ea typeface="Noto Sans Bengali SemiBold"/>
                          <a:cs typeface="Noto Sans Bengali SemiBold"/>
                          <a:sym typeface="Noto Sans Bengali SemiBold"/>
                        </a:rPr>
                        <a:t>খোলা নালা পদ্ধতি (Open Drain)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Noto Sans Bengali SemiBold"/>
                          <a:ea typeface="Noto Sans Bengali SemiBold"/>
                          <a:cs typeface="Noto Sans Bengali SemiBold"/>
                          <a:sym typeface="Noto Sans Bengali SemiBold"/>
                        </a:rPr>
                        <a:t>বদ্ধ নালা পদ্ধতি (Subsurface Drain)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65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প্রাথমিক নির্মাণ খরচ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অনেক কম ও সাধারণ শ্রমিক দিয়ে সহজে তৈরি সম্ভব।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খুব বেশি, পাইপ ও বিশেষ অবকাঠামো প্রয়োজন।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জমির অপচয়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খোলা নালার কারণে আবাদি জমি নষ্ট হয়।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মাটির নিচে থাকায় জমির কোনো অপচয় বা ক্ষতি হয় না।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ভূমিক্ষয়ের ঝুঁকি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তীব্র পানির স্রোতে মাটি ভেঙে ভূমিক্ষয় হতে পারে।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মাটির নিচ দিয়ে পানি প্রবাহিত হওয়ায় কোনো ক্ষয় হয় না।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মাটির বুনট উপযোগীতা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ভারী কাদা বুনটের মাটির জন্য বেশি উপযোগী।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হালকা ও বেলে বুনটের মাটিতে অত্যন্ত কার্যকর।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কৃষি যন্ত্রপাতি ব্যবহার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খোলা নালা থাকায় যন্ত্রপাতি চলাচলে ব্যাঘাত ঘটে।</a:t>
                      </a:r>
                      <a:endParaRPr sz="16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অবাধ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চলাচলে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কোনো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সমস্যা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হয়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না</a:t>
                      </a:r>
                      <a:r>
                        <a:rPr lang="en-US" sz="1600" b="0" i="0" u="none" strike="noStrike" cap="none" dirty="0">
                          <a:solidFill>
                            <a:srgbClr val="374151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।</a:t>
                      </a:r>
                      <a:endParaRPr sz="16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6" name="Google Shape;286;p23"/>
          <p:cNvSpPr/>
          <p:nvPr/>
        </p:nvSpPr>
        <p:spPr>
          <a:xfrm>
            <a:off x="676275" y="3371850"/>
            <a:ext cx="2133451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3"/>
          <p:cNvSpPr/>
          <p:nvPr/>
        </p:nvSpPr>
        <p:spPr>
          <a:xfrm>
            <a:off x="2809726" y="3371850"/>
            <a:ext cx="4217937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3"/>
          <p:cNvSpPr/>
          <p:nvPr/>
        </p:nvSpPr>
        <p:spPr>
          <a:xfrm>
            <a:off x="7027664" y="3371850"/>
            <a:ext cx="448806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/>
          <p:nvPr/>
        </p:nvSpPr>
        <p:spPr>
          <a:xfrm>
            <a:off x="676275" y="3800475"/>
            <a:ext cx="2133451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3"/>
          <p:cNvSpPr/>
          <p:nvPr/>
        </p:nvSpPr>
        <p:spPr>
          <a:xfrm>
            <a:off x="2809726" y="3800475"/>
            <a:ext cx="4217937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7027664" y="3800475"/>
            <a:ext cx="448806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676275" y="4229100"/>
            <a:ext cx="2133451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2809726" y="4229100"/>
            <a:ext cx="4217937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7027664" y="4229100"/>
            <a:ext cx="448806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676275" y="4657725"/>
            <a:ext cx="2133451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2809726" y="4657725"/>
            <a:ext cx="4217937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7027664" y="4657725"/>
            <a:ext cx="448806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 txBox="1"/>
          <p:nvPr/>
        </p:nvSpPr>
        <p:spPr>
          <a:xfrm>
            <a:off x="666750" y="476250"/>
            <a:ext cx="11401425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14532D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নিষ্কাশন পদ্ধতি: খোলা বনাম বদ্ধ নালা</a:t>
            </a:r>
            <a:endParaRPr/>
          </a:p>
        </p:txBody>
      </p:sp>
      <p:sp>
        <p:nvSpPr>
          <p:cNvPr id="299" name="Google Shape;299;p23"/>
          <p:cNvSpPr/>
          <p:nvPr/>
        </p:nvSpPr>
        <p:spPr>
          <a:xfrm>
            <a:off x="666750" y="923925"/>
            <a:ext cx="10858500" cy="28575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966</Words>
  <Application>Microsoft Office PowerPoint</Application>
  <PresentationFormat>Widescreen</PresentationFormat>
  <Paragraphs>92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Noto Sans Bengali</vt:lpstr>
      <vt:lpstr>Calibri</vt:lpstr>
      <vt:lpstr>Noto Sans Bengali Medium</vt:lpstr>
      <vt:lpstr>Noto Sans Bengali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SM Wakiluzzaman</cp:lastModifiedBy>
  <cp:revision>1</cp:revision>
  <dcterms:modified xsi:type="dcterms:W3CDTF">2026-07-04T11:56:05Z</dcterms:modified>
</cp:coreProperties>
</file>