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57" r:id="rId5"/>
    <p:sldId id="259" r:id="rId6"/>
    <p:sldId id="260" r:id="rId7"/>
    <p:sldId id="261" r:id="rId8"/>
    <p:sldId id="263" r:id="rId9"/>
    <p:sldId id="262" r:id="rId10"/>
    <p:sldId id="264" r:id="rId11"/>
    <p:sldId id="269" r:id="rId12"/>
    <p:sldId id="270" r:id="rId13"/>
    <p:sldId id="271" r:id="rId14"/>
    <p:sldId id="267" r:id="rId15"/>
    <p:sldId id="272" r:id="rId16"/>
    <p:sldId id="26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60" autoAdjust="0"/>
  </p:normalViewPr>
  <p:slideViewPr>
    <p:cSldViewPr snapToGrid="0">
      <p:cViewPr>
        <p:scale>
          <a:sx n="75" d="100"/>
          <a:sy n="75" d="100"/>
        </p:scale>
        <p:origin x="-516" y="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F55C-A567-426C-9456-24AC626B9804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CB9A2-F6C1-400F-BE6A-62DFCC8FC3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9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F55C-A567-426C-9456-24AC626B9804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CB9A2-F6C1-400F-BE6A-62DFCC8FC3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51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F55C-A567-426C-9456-24AC626B9804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CB9A2-F6C1-400F-BE6A-62DFCC8FC3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5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F55C-A567-426C-9456-24AC626B9804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CB9A2-F6C1-400F-BE6A-62DFCC8FC3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53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F55C-A567-426C-9456-24AC626B9804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CB9A2-F6C1-400F-BE6A-62DFCC8FC3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267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F55C-A567-426C-9456-24AC626B9804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CB9A2-F6C1-400F-BE6A-62DFCC8FC3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0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F55C-A567-426C-9456-24AC626B9804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CB9A2-F6C1-400F-BE6A-62DFCC8FC3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3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F55C-A567-426C-9456-24AC626B9804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CB9A2-F6C1-400F-BE6A-62DFCC8FC3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32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F55C-A567-426C-9456-24AC626B9804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CB9A2-F6C1-400F-BE6A-62DFCC8FC3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71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F55C-A567-426C-9456-24AC626B9804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CB9A2-F6C1-400F-BE6A-62DFCC8FC3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01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9F55C-A567-426C-9456-24AC626B9804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CB9A2-F6C1-400F-BE6A-62DFCC8FC3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70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9F55C-A567-426C-9456-24AC626B9804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CB9A2-F6C1-400F-BE6A-62DFCC8FC3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8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8" name="Rectangle 7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Slide Number Placeholder 2"/>
          <p:cNvSpPr txBox="1">
            <a:spLocks/>
          </p:cNvSpPr>
          <p:nvPr/>
        </p:nvSpPr>
        <p:spPr>
          <a:xfrm>
            <a:off x="6553200" y="6356350"/>
            <a:ext cx="28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09C0A4-91B2-470C-9B3C-EAD5E83C5AE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6553200" y="6356350"/>
            <a:ext cx="28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09C0A4-91B2-470C-9B3C-EAD5E83C5AE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2" name="Picture 11" descr="C:\Users\DOEL\Desktop\skin saver\PROVITE COMPUTER.ATATURK SCHOOL MARKET..IQBAL.01717990636 (42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4165" flipV="1">
            <a:off x="173796" y="209115"/>
            <a:ext cx="1957151" cy="16423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C:\Users\DOEL\Desktop\skin saver\PROVITE COMPUTER.ATATURK SCHOOL MARKET..IQBAL.01717990636 (42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38022" flipV="1">
            <a:off x="589997" y="4608332"/>
            <a:ext cx="1548708" cy="22122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DOEL\Desktop\skin saver\PROVITE COMPUTER.ATATURK SCHOOL MARKET..IQBAL.01717990636 (42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72229" flipV="1">
            <a:off x="9796512" y="5290874"/>
            <a:ext cx="2089613" cy="12959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C:\Users\DOEL\Desktop\skin saver\PROVITE COMPUTER.ATATURK SCHOOL MARKET..IQBAL.01717990636 (42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04650" flipV="1">
            <a:off x="10056549" y="-505"/>
            <a:ext cx="1679613" cy="186636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val 15"/>
          <p:cNvSpPr/>
          <p:nvPr/>
        </p:nvSpPr>
        <p:spPr>
          <a:xfrm rot="10800000" flipH="1" flipV="1">
            <a:off x="2563698" y="332510"/>
            <a:ext cx="6134976" cy="6012630"/>
          </a:xfrm>
          <a:prstGeom prst="ellipse">
            <a:avLst/>
          </a:prstGeom>
          <a:solidFill>
            <a:srgbClr val="00FF00"/>
          </a:solidFill>
          <a:ln w="2190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 sz="24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7" name="Date Placeholder 3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907151" cy="309958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1076114" y="6146821"/>
            <a:ext cx="670126" cy="419058"/>
          </a:xfrm>
        </p:spPr>
        <p:txBody>
          <a:bodyPr/>
          <a:lstStyle/>
          <a:p>
            <a:pPr algn="ctr"/>
            <a:fld id="{E909C0A4-91B2-470C-9B3C-EAD5E83C5AEB}" type="slidenum">
              <a:rPr lang="en-US" smtClean="0">
                <a:solidFill>
                  <a:schemeClr val="tx1"/>
                </a:solidFill>
              </a:rPr>
              <a:pPr algn="ctr"/>
              <a:t>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71348" y="2825460"/>
            <a:ext cx="53196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C00000"/>
                </a:solidFill>
              </a:rPr>
              <a:t> </a:t>
            </a:r>
            <a:r>
              <a:rPr lang="en-US" sz="5400" b="1" dirty="0" err="1" smtClean="0"/>
              <a:t>হাজী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মোহাম্মদ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সফিক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হাই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স্কুলে</a:t>
            </a:r>
            <a:endParaRPr lang="bn-BD" sz="4400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2641324" y="2966381"/>
            <a:ext cx="6057350" cy="740143"/>
            <a:chOff x="2285920" y="1347792"/>
            <a:chExt cx="4710620" cy="740143"/>
          </a:xfrm>
        </p:grpSpPr>
        <p:sp>
          <p:nvSpPr>
            <p:cNvPr id="21" name="TextBox 20"/>
            <p:cNvSpPr txBox="1"/>
            <p:nvPr/>
          </p:nvSpPr>
          <p:spPr>
            <a:xfrm flipH="1">
              <a:off x="2285920" y="1347792"/>
              <a:ext cx="2313705" cy="73624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endParaRPr lang="bn-BD" sz="7200" b="1" dirty="0">
                <a:solidFill>
                  <a:srgbClr val="00FF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793669" y="1351693"/>
              <a:ext cx="2202871" cy="73624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BD" sz="4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স্বাগতম</a:t>
              </a:r>
              <a:r>
                <a:rPr lang="bn-BD" sz="6000" b="1" dirty="0" smtClean="0">
                  <a:solidFill>
                    <a:srgbClr val="C00000"/>
                  </a:solidFill>
                </a:rPr>
                <a:t> </a:t>
              </a:r>
              <a:endParaRPr lang="bn-BD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 rot="16200000">
            <a:off x="3145063" y="2800443"/>
            <a:ext cx="5096565" cy="968073"/>
            <a:chOff x="2285920" y="1347792"/>
            <a:chExt cx="4710619" cy="736242"/>
          </a:xfrm>
        </p:grpSpPr>
        <p:sp>
          <p:nvSpPr>
            <p:cNvPr id="24" name="TextBox 23"/>
            <p:cNvSpPr txBox="1"/>
            <p:nvPr/>
          </p:nvSpPr>
          <p:spPr>
            <a:xfrm flipH="1">
              <a:off x="2285920" y="1347792"/>
              <a:ext cx="2313705" cy="73624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endParaRPr lang="bn-BD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793668" y="1445432"/>
              <a:ext cx="2202871" cy="627990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BD" sz="2800" b="1" dirty="0" smtClean="0">
                  <a:solidFill>
                    <a:srgbClr val="0066FF"/>
                  </a:solidFill>
                  <a:latin typeface="NikoshBAN" pitchFamily="2" charset="0"/>
                  <a:cs typeface="NikoshBAN" pitchFamily="2" charset="0"/>
                </a:rPr>
                <a:t>সকলকে</a:t>
              </a:r>
              <a:r>
                <a:rPr lang="bn-BD" sz="4400" b="1" dirty="0" smtClean="0">
                  <a:solidFill>
                    <a:srgbClr val="C00000"/>
                  </a:solidFill>
                </a:rPr>
                <a:t> </a:t>
              </a:r>
              <a:endParaRPr lang="bn-BD" sz="36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1026" name="Picture 2" descr="F:\HMSHS\1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293" y="1635120"/>
            <a:ext cx="943672" cy="91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94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ate Placeholder 3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907151" cy="309958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1076114" y="6146821"/>
            <a:ext cx="670126" cy="419058"/>
          </a:xfrm>
        </p:spPr>
        <p:txBody>
          <a:bodyPr/>
          <a:lstStyle/>
          <a:p>
            <a:pPr algn="ctr"/>
            <a:fld id="{E909C0A4-91B2-470C-9B3C-EAD5E83C5AEB}" type="slidenum">
              <a:rPr lang="en-US" smtClean="0">
                <a:solidFill>
                  <a:schemeClr val="tx1"/>
                </a:solidFill>
              </a:rPr>
              <a:pPr algn="ctr"/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3557" y="311249"/>
            <a:ext cx="2151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পরিচিতি</a:t>
            </a:r>
            <a:endParaRPr lang="en-US" sz="48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3557" y="4049583"/>
            <a:ext cx="437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প্রধান</a:t>
            </a:r>
            <a:r>
              <a:rPr lang="en-US" sz="3200" dirty="0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শিক্ষক</a:t>
            </a:r>
            <a:endParaRPr lang="en-US" sz="32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8797" y="4579403"/>
            <a:ext cx="4361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হাজী</a:t>
            </a:r>
            <a:r>
              <a:rPr lang="en-US" sz="3200" dirty="0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মোহাম্মদ</a:t>
            </a:r>
            <a:r>
              <a:rPr lang="en-US" sz="3200" dirty="0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সফিক</a:t>
            </a:r>
            <a:r>
              <a:rPr lang="en-US" sz="3200" dirty="0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হাই</a:t>
            </a:r>
            <a:r>
              <a:rPr lang="en-US" sz="3200" dirty="0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স্কুল</a:t>
            </a:r>
            <a:endParaRPr lang="en-US" sz="32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3557" y="5171891"/>
            <a:ext cx="433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টুলটিকর</a:t>
            </a:r>
            <a:r>
              <a:rPr lang="en-US" sz="3200" dirty="0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(</a:t>
            </a:r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কুশিঘাট</a:t>
            </a:r>
            <a:r>
              <a:rPr lang="en-US" sz="3200" dirty="0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), </a:t>
            </a:r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সিলেট</a:t>
            </a:r>
            <a:r>
              <a:rPr lang="en-US" sz="3200" dirty="0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32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8797" y="5756666"/>
            <a:ext cx="4126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মোবাইলঃ</a:t>
            </a:r>
            <a:r>
              <a:rPr lang="en-US" sz="3200" dirty="0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০১৭১৮-৩৮৮২১৯</a:t>
            </a:r>
            <a:endParaRPr lang="en-US" sz="32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1026" name="Picture 2" descr="C:\Users\Safiq\Desktop\WhatsApp Image 2026-02-04 at 11.46.20 PM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90" y="1143524"/>
            <a:ext cx="2128008" cy="234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743825" y="695096"/>
            <a:ext cx="3080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পাঠ-পরিচিতি</a:t>
            </a:r>
            <a:endParaRPr lang="en-US" sz="48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6838" y="3514541"/>
            <a:ext cx="437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শেখ</a:t>
            </a:r>
            <a:r>
              <a:rPr lang="en-US" sz="3200" dirty="0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শফিকুল</a:t>
            </a:r>
            <a:r>
              <a:rPr lang="en-US" sz="3200" dirty="0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ইসলাম</a:t>
            </a:r>
            <a:endParaRPr lang="en-US" sz="32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566826" y="1560735"/>
            <a:ext cx="3434905" cy="3907611"/>
            <a:chOff x="6991127" y="1256567"/>
            <a:chExt cx="3434905" cy="3907611"/>
          </a:xfrm>
        </p:grpSpPr>
        <p:sp>
          <p:nvSpPr>
            <p:cNvPr id="8" name="Oval 7"/>
            <p:cNvSpPr/>
            <p:nvPr/>
          </p:nvSpPr>
          <p:spPr>
            <a:xfrm>
              <a:off x="6991127" y="1256567"/>
              <a:ext cx="3434905" cy="39076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57653" y="2086538"/>
              <a:ext cx="2432051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err="1">
                  <a:solidFill>
                    <a:schemeClr val="bg1"/>
                  </a:solidFill>
                  <a:latin typeface="SutonnyOMJ" panose="01010600010101010101" pitchFamily="2" charset="0"/>
                  <a:cs typeface="SutonnyOMJ" panose="01010600010101010101" pitchFamily="2" charset="0"/>
                </a:rPr>
                <a:t>শ্রেণিঃ</a:t>
              </a:r>
              <a:r>
                <a:rPr lang="en-US" sz="4400" dirty="0">
                  <a:solidFill>
                    <a:schemeClr val="bg1"/>
                  </a:solidFill>
                  <a:latin typeface="SutonnyOMJ" panose="01010600010101010101" pitchFamily="2" charset="0"/>
                  <a:cs typeface="SutonnyOMJ" panose="01010600010101010101" pitchFamily="2" charset="0"/>
                </a:rPr>
                <a:t> ৮ম</a:t>
              </a:r>
            </a:p>
            <a:p>
              <a:r>
                <a:rPr lang="en-US" sz="4400" dirty="0" err="1">
                  <a:solidFill>
                    <a:schemeClr val="bg1"/>
                  </a:solidFill>
                  <a:latin typeface="SutonnyOMJ" panose="01010600010101010101" pitchFamily="2" charset="0"/>
                  <a:cs typeface="SutonnyOMJ" panose="01010600010101010101" pitchFamily="2" charset="0"/>
                </a:rPr>
                <a:t>বিষয়;গণিত</a:t>
              </a:r>
              <a:endParaRPr lang="en-US" sz="4400" dirty="0">
                <a:solidFill>
                  <a:schemeClr val="bg1"/>
                </a:solidFill>
                <a:latin typeface="SutonnyOMJ" panose="01010600010101010101" pitchFamily="2" charset="0"/>
                <a:cs typeface="SutonnyOMJ" panose="01010600010101010101" pitchFamily="2" charset="0"/>
              </a:endParaRPr>
            </a:p>
            <a:p>
              <a:r>
                <a:rPr lang="en-US" sz="4400" dirty="0" err="1">
                  <a:solidFill>
                    <a:schemeClr val="bg1"/>
                  </a:solidFill>
                  <a:latin typeface="SutonnyOMJ" panose="01010600010101010101" pitchFamily="2" charset="0"/>
                  <a:cs typeface="SutonnyOMJ" panose="01010600010101010101" pitchFamily="2" charset="0"/>
                </a:rPr>
                <a:t>অধ্যায়ঃ</a:t>
              </a:r>
              <a:r>
                <a:rPr lang="en-US" sz="4400" dirty="0">
                  <a:solidFill>
                    <a:schemeClr val="bg1"/>
                  </a:solidFill>
                  <a:latin typeface="SutonnyOMJ" panose="01010600010101010101" pitchFamily="2" charset="0"/>
                  <a:cs typeface="SutonnyOMJ" panose="01010600010101010101" pitchFamily="2" charset="0"/>
                </a:rPr>
                <a:t> ৭</a:t>
              </a:r>
            </a:p>
            <a:p>
              <a:r>
                <a:rPr lang="en-US" sz="4400" dirty="0" err="1">
                  <a:solidFill>
                    <a:schemeClr val="bg1"/>
                  </a:solidFill>
                  <a:latin typeface="SutonnyOMJ" panose="01010600010101010101" pitchFamily="2" charset="0"/>
                  <a:cs typeface="SutonnyOMJ" panose="01010600010101010101" pitchFamily="2" charset="0"/>
                </a:rPr>
                <a:t>পাঠঃ</a:t>
              </a:r>
              <a:r>
                <a:rPr lang="en-US" sz="4400" dirty="0">
                  <a:solidFill>
                    <a:schemeClr val="bg1"/>
                  </a:solidFill>
                  <a:latin typeface="SutonnyOMJ" panose="01010600010101010101" pitchFamily="2" charset="0"/>
                  <a:cs typeface="SutonnyOMJ" panose="01010600010101010101" pitchFamily="2" charset="0"/>
                </a:rPr>
                <a:t> </a:t>
              </a:r>
              <a:r>
                <a:rPr lang="en-US" sz="4400" dirty="0" err="1">
                  <a:solidFill>
                    <a:schemeClr val="bg1"/>
                  </a:solidFill>
                  <a:latin typeface="SutonnyOMJ" panose="01010600010101010101" pitchFamily="2" charset="0"/>
                  <a:cs typeface="SutonnyOMJ" panose="01010600010101010101" pitchFamily="2" charset="0"/>
                </a:rPr>
                <a:t>সেট</a:t>
              </a:r>
              <a:endParaRPr lang="en-US" sz="4400" dirty="0">
                <a:solidFill>
                  <a:schemeClr val="bg1"/>
                </a:solidFill>
                <a:latin typeface="SutonnyOMJ" panose="01010600010101010101" pitchFamily="2" charset="0"/>
                <a:cs typeface="SutonnyOMJ" panose="01010600010101010101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943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12" y="609600"/>
            <a:ext cx="9946945" cy="51561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035283" y="4063425"/>
            <a:ext cx="2633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কীসের সেট?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11" y="609599"/>
            <a:ext cx="9978764" cy="521057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100817" y="5820179"/>
            <a:ext cx="9967879" cy="584775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বইয়ের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588" y="5820179"/>
            <a:ext cx="9967879" cy="584775"/>
          </a:xfrm>
          <a:prstGeom prst="rect">
            <a:avLst/>
          </a:prstGeom>
          <a:solidFill>
            <a:srgbClr val="FFCD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ডিনার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8930" y="5180975"/>
            <a:ext cx="2633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কীসের সেট?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9" name="Rectangle 8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1123815" y="6181010"/>
            <a:ext cx="595746" cy="440605"/>
          </a:xfrm>
        </p:spPr>
        <p:txBody>
          <a:bodyPr/>
          <a:lstStyle/>
          <a:p>
            <a:pPr algn="ctr"/>
            <a:fld id="{E909C0A4-91B2-470C-9B3C-EAD5E83C5AEB}" type="slidenum">
              <a:rPr lang="en-US" smtClean="0">
                <a:solidFill>
                  <a:schemeClr val="tx1"/>
                </a:solidFill>
              </a:rPr>
              <a:pPr algn="ctr"/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3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5" grpId="1" animBg="1"/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1123815" y="6181010"/>
            <a:ext cx="595746" cy="440605"/>
          </a:xfrm>
        </p:spPr>
        <p:txBody>
          <a:bodyPr/>
          <a:lstStyle/>
          <a:p>
            <a:pPr algn="ctr"/>
            <a:fld id="{E909C0A4-91B2-470C-9B3C-EAD5E83C5AEB}" type="slidenum">
              <a:rPr lang="en-US" smtClean="0">
                <a:solidFill>
                  <a:schemeClr val="tx1"/>
                </a:solidFill>
              </a:rPr>
              <a:pPr algn="ctr"/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62947" y="1371599"/>
            <a:ext cx="5387909" cy="3963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47" y="1371599"/>
            <a:ext cx="5190153" cy="3963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370045"/>
            <a:ext cx="5325034" cy="396551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48370" y="5461575"/>
            <a:ext cx="5407714" cy="584775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কলমের সংখ্যা নির্দিষ্ট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40762" y="5487549"/>
            <a:ext cx="5387910" cy="584775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নক্ষত্রের সংখ্যা অনির্দিষ্ট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2947" y="533400"/>
            <a:ext cx="10934288" cy="646331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সেটের প্রকারভেদ ও সেট প্রক্রিয়া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8370" y="5461574"/>
            <a:ext cx="5407714" cy="584775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কোনো উপাদান নেই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91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2" grpId="1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0834254" y="6225703"/>
            <a:ext cx="747309" cy="365125"/>
          </a:xfrm>
        </p:spPr>
        <p:txBody>
          <a:bodyPr/>
          <a:lstStyle/>
          <a:p>
            <a:fld id="{E909C0A4-91B2-470C-9B3C-EAD5E83C5AEB}" type="slidenum">
              <a:rPr lang="en-US" smtClean="0">
                <a:solidFill>
                  <a:schemeClr val="tx1"/>
                </a:solidFill>
              </a:rPr>
              <a:pPr/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3700" y="914400"/>
            <a:ext cx="11353800" cy="4955203"/>
          </a:xfrm>
          <a:prstGeom prst="rect">
            <a:avLst/>
          </a:prstGeom>
          <a:solidFill>
            <a:srgbClr val="CAFFB9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pPr algn="ctr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শিক্ষার্থীরা----------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১। বিভিন্ন প্রকার সেট ব্যাখ্যা করতে পারবে;</a:t>
            </a: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 সেট প্রক্রিয়া বর্ণনা করতে পারবে;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৩। ভেনচিত্রের সাহায্যে সেট প্রক্রিয়ার ধর্মাবলি যাচাই করতে পারবে;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৪। সেটের ধর্মাবলি প্রয়োগ করে সমস্যা সমাধান করতে পারবে।</a:t>
            </a:r>
          </a:p>
          <a:p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51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0834254" y="6225703"/>
            <a:ext cx="747309" cy="365125"/>
          </a:xfrm>
        </p:spPr>
        <p:txBody>
          <a:bodyPr/>
          <a:lstStyle/>
          <a:p>
            <a:fld id="{E909C0A4-91B2-470C-9B3C-EAD5E83C5AEB}" type="slidenum">
              <a:rPr lang="en-US" smtClean="0">
                <a:solidFill>
                  <a:schemeClr val="tx1"/>
                </a:solidFill>
              </a:rPr>
              <a:pPr/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58799" y="778014"/>
            <a:ext cx="11125199" cy="707886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সেটের প্রকারভেদ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9600" y="1676400"/>
            <a:ext cx="11125199" cy="584775"/>
          </a:xfrm>
          <a:prstGeom prst="rect">
            <a:avLst/>
          </a:prstGeom>
          <a:solidFill>
            <a:srgbClr val="FFA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2,4,6,8,10,…………..40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9601" y="2514600"/>
            <a:ext cx="11125198" cy="584775"/>
          </a:xfrm>
          <a:prstGeom prst="rect">
            <a:avLst/>
          </a:prstGeom>
          <a:solidFill>
            <a:srgbClr val="89FFE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1,3,5, 7, 9,………………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9600" y="3352800"/>
            <a:ext cx="11023599" cy="584775"/>
          </a:xfrm>
          <a:prstGeom prst="rect">
            <a:avLst/>
          </a:prstGeom>
          <a:solidFill>
            <a:srgbClr val="CC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C =       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 (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ডেনিশ বর্ণ ওরি 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9601" y="4171652"/>
            <a:ext cx="11023597" cy="2000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24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এর মৌলিক গুণনীয়কসমূহ}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২।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বিজোড় স্বাভাবিক সংখ্যা}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৩।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স্বাভাবিক সংখ্যা এবং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x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7}</a:t>
            </a:r>
            <a:endParaRPr lang="bn-IN" sz="3200" dirty="0" smtClean="0">
              <a:latin typeface="Times New Roman"/>
              <a:cs typeface="Times New Roman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সেটগুলোকে তালিকা পদ্ধতিতে প্রকাশ করে এর প্রকারভেদ চিহ্নিত কর।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Isosceles Triangle 41"/>
          <p:cNvSpPr/>
          <p:nvPr/>
        </p:nvSpPr>
        <p:spPr>
          <a:xfrm rot="5400000">
            <a:off x="6268069" y="1758621"/>
            <a:ext cx="228594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6934200" y="1676400"/>
            <a:ext cx="1475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সসীম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Isosceles Triangle 43"/>
          <p:cNvSpPr/>
          <p:nvPr/>
        </p:nvSpPr>
        <p:spPr>
          <a:xfrm rot="5400000">
            <a:off x="6304936" y="2596821"/>
            <a:ext cx="228594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966857" y="2514600"/>
            <a:ext cx="15167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অ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সীম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Isosceles Triangle 45"/>
          <p:cNvSpPr/>
          <p:nvPr/>
        </p:nvSpPr>
        <p:spPr>
          <a:xfrm rot="5400000">
            <a:off x="6304935" y="3435021"/>
            <a:ext cx="228596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6966857" y="3352800"/>
            <a:ext cx="1423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ফাঁকা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3691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9" grpId="0" animBg="1"/>
      <p:bldP spid="40" grpId="0" animBg="1"/>
      <p:bldP spid="41" grpId="0" build="p" animBg="1"/>
      <p:bldP spid="42" grpId="0" animBg="1"/>
      <p:bldP spid="43" grpId="0"/>
      <p:bldP spid="44" grpId="0" animBg="1"/>
      <p:bldP spid="45" grpId="0"/>
      <p:bldP spid="46" grpId="0" animBg="1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0834254" y="6225703"/>
            <a:ext cx="747309" cy="365125"/>
          </a:xfrm>
        </p:spPr>
        <p:txBody>
          <a:bodyPr/>
          <a:lstStyle/>
          <a:p>
            <a:fld id="{E909C0A4-91B2-470C-9B3C-EAD5E83C5AEB}" type="slidenum">
              <a:rPr lang="en-US" smtClean="0">
                <a:solidFill>
                  <a:schemeClr val="tx1"/>
                </a:solidFill>
              </a:rPr>
              <a:pPr/>
              <a:t>7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897" y="778329"/>
            <a:ext cx="5177977" cy="294754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787853"/>
            <a:ext cx="5067514" cy="292212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349" y="1203203"/>
            <a:ext cx="1237078" cy="120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277" y="1147633"/>
            <a:ext cx="1460455" cy="1234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655" y="1528633"/>
            <a:ext cx="1104633" cy="912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804" y="1071434"/>
            <a:ext cx="1118443" cy="1030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157" y="1147634"/>
            <a:ext cx="1374790" cy="1220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710" y="1203203"/>
            <a:ext cx="1644381" cy="1324611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263" y="1245053"/>
            <a:ext cx="1644381" cy="1324611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822" y="3302454"/>
            <a:ext cx="5177977" cy="294754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3311978"/>
            <a:ext cx="5067514" cy="292212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9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349" y="3727328"/>
            <a:ext cx="1237078" cy="120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277" y="3671758"/>
            <a:ext cx="1460455" cy="1234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655" y="4052758"/>
            <a:ext cx="1104633" cy="912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804" y="3595559"/>
            <a:ext cx="1118443" cy="1030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157" y="3671759"/>
            <a:ext cx="1374790" cy="1220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0" r="6428"/>
          <a:stretch/>
        </p:blipFill>
        <p:spPr>
          <a:xfrm>
            <a:off x="4862858" y="3302454"/>
            <a:ext cx="2209270" cy="29332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710" y="3727328"/>
            <a:ext cx="1644381" cy="1324611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188" y="3769178"/>
            <a:ext cx="1644381" cy="1324611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7408854" y="279279"/>
            <a:ext cx="2475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)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586573" y="5229558"/>
            <a:ext cx="1754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)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3038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11007 -0.14791 C 0.13316 -0.18078 0.16771 -0.19838 0.20365 -0.19838 C 0.2448 -0.19838 0.27778 -0.18078 0.30087 -0.14791 L 0.41129 -4.07407E-6 " pathEditMode="relative" rAng="0" ptsTypes="FffFF">
                                      <p:cBhvr>
                                        <p:cTn id="5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07407E-6 L 0.11007 -0.14791 C 0.13316 -0.18078 0.16771 -0.19838 0.20365 -0.19838 C 0.24479 -0.19838 0.27778 -0.18078 0.30087 -0.14791 L 0.41129 -4.07407E-6 " pathEditMode="relative" rAng="0" ptsTypes="FffFF">
                                      <p:cBhvr>
                                        <p:cTn id="5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11007 -0.14792 C 0.13316 -0.18079 0.16771 -0.19838 0.20364 -0.19838 C 0.24479 -0.19838 0.27777 -0.18079 0.30086 -0.14792 L 0.41128 4.44444E-6 " pathEditMode="relative" rAng="0" ptsTypes="FffFF">
                                      <p:cBhvr>
                                        <p:cTn id="5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11007 -0.14792 C 0.13316 -0.18079 0.1677 -0.19838 0.20364 -0.19838 C 0.24479 -0.19838 0.27777 -0.18079 0.30086 -0.14792 L 0.41128 -1.48148E-6 " pathEditMode="relative" rAng="0" ptsTypes="FffFF">
                                      <p:cBhvr>
                                        <p:cTn id="5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11007 -0.14792 C 0.13316 -0.18079 0.16771 -0.19838 0.20365 -0.19838 C 0.24479 -0.19838 0.27778 -0.18079 0.30087 -0.14792 L 0.41128 1.85185E-6 " pathEditMode="relative" rAng="0" ptsTypes="FffFF">
                                      <p:cBhvr>
                                        <p:cTn id="6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0.11545 -0.08958 C 0.13993 -0.10972 0.17621 -0.12014 0.21354 -0.1206 C 0.25694 -0.12037 0.29149 -0.10972 0.31562 -0.09051 L 0.43212 0.0044 " pathEditMode="relative" rAng="0" ptsTypes="FffFF">
                                      <p:cBhvr>
                                        <p:cTn id="6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97" y="-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0.00486 L 0.08438 -0.0537 C 0.10295 -0.06667 0.12882 -0.07106 0.15486 -0.06643 C 0.18455 -0.06157 0.20764 -0.04838 0.22275 -0.02917 L 0.29566 0.05694 " pathEditMode="relative" rAng="453059" ptsTypes="FffFF">
                                      <p:cBhvr>
                                        <p:cTn id="12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82" y="-2269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-0.07222 -0.06158 C -0.08767 -0.07662 -0.10868 -0.08125 -0.12917 -0.07662 C -0.15313 -0.07176 -0.17066 -0.05857 -0.18194 -0.03866 L -0.23594 0.05046 " pathEditMode="relative" rAng="-546443" ptsTypes="FffFF">
                                      <p:cBhvr>
                                        <p:cTn id="12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1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ate Placeholder 36"/>
          <p:cNvSpPr>
            <a:spLocks noGrp="1"/>
          </p:cNvSpPr>
          <p:nvPr>
            <p:ph type="dt" sz="half" idx="10"/>
          </p:nvPr>
        </p:nvSpPr>
        <p:spPr>
          <a:xfrm>
            <a:off x="395405" y="6237397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0834254" y="6225703"/>
            <a:ext cx="747309" cy="365125"/>
          </a:xfrm>
        </p:spPr>
        <p:txBody>
          <a:bodyPr/>
          <a:lstStyle/>
          <a:p>
            <a:fld id="{E909C0A4-91B2-470C-9B3C-EAD5E83C5AEB}" type="slidenum">
              <a:rPr lang="en-US" smtClean="0">
                <a:solidFill>
                  <a:schemeClr val="tx1"/>
                </a:solidFill>
              </a:rPr>
              <a:pPr/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6600" y="398384"/>
            <a:ext cx="10806994" cy="584775"/>
          </a:xfrm>
          <a:prstGeom prst="rect">
            <a:avLst/>
          </a:prstGeom>
          <a:solidFill>
            <a:srgbClr val="33FFA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1,3,7,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9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, B =1,3,7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6600" y="1066800"/>
            <a:ext cx="10806992" cy="156966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B = { 1, 2,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}, 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C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4, 5,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6 }, </a:t>
            </a:r>
            <a:endParaRPr lang="en-US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         U=1,2,3,4,5,6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6599" y="2722364"/>
            <a:ext cx="10806992" cy="1077218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6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।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U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1,2,3,4,5,6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2,4,6 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1,3,5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06450" y="3834825"/>
            <a:ext cx="2628900" cy="2615625"/>
          </a:xfrm>
          <a:prstGeom prst="ellipse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339850" y="4850250"/>
            <a:ext cx="1168400" cy="1219200"/>
          </a:xfrm>
          <a:prstGeom prst="ellipse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655458" y="3834825"/>
            <a:ext cx="2837541" cy="2590800"/>
          </a:xfrm>
          <a:prstGeom prst="ellipse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4" name="Oval 23"/>
          <p:cNvSpPr/>
          <p:nvPr/>
        </p:nvSpPr>
        <p:spPr>
          <a:xfrm>
            <a:off x="8077200" y="3810000"/>
            <a:ext cx="2895600" cy="2590800"/>
          </a:xfrm>
          <a:prstGeom prst="ellipse">
            <a:avLst/>
          </a:prstGeom>
          <a:solidFill>
            <a:srgbClr val="65FF6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5" name="Oval 24"/>
          <p:cNvSpPr/>
          <p:nvPr/>
        </p:nvSpPr>
        <p:spPr>
          <a:xfrm>
            <a:off x="4836420" y="4240650"/>
            <a:ext cx="1261130" cy="1219200"/>
          </a:xfrm>
          <a:prstGeom prst="ellipse">
            <a:avLst/>
          </a:prstGeom>
          <a:solidFill>
            <a:srgbClr val="66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6" name="Oval 25"/>
          <p:cNvSpPr/>
          <p:nvPr/>
        </p:nvSpPr>
        <p:spPr>
          <a:xfrm>
            <a:off x="5412014" y="4977825"/>
            <a:ext cx="1261130" cy="1219200"/>
          </a:xfrm>
          <a:prstGeom prst="ellipse">
            <a:avLst/>
          </a:prstGeom>
          <a:solidFill>
            <a:srgbClr val="FFCC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8513491" y="4201687"/>
            <a:ext cx="1286933" cy="1219200"/>
          </a:xfrm>
          <a:prstGeom prst="ellipse">
            <a:avLst/>
          </a:prstGeom>
          <a:solidFill>
            <a:srgbClr val="FF99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74805" y="5363289"/>
            <a:ext cx="7465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aseline="30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918200" y="420470"/>
            <a:ext cx="3238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উপসেটঃ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 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03800" y="358914"/>
            <a:ext cx="9248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  <a:sym typeface="Symbol"/>
              </a:rPr>
              <a:t>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2010229" y="1482453"/>
            <a:ext cx="1012371" cy="6858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413000" y="1482453"/>
            <a:ext cx="914400" cy="6858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870200" y="1487896"/>
            <a:ext cx="762000" cy="680357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4089402" y="1447800"/>
            <a:ext cx="566057" cy="72045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4372428" y="1505282"/>
            <a:ext cx="685800" cy="72734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4715330" y="1487957"/>
            <a:ext cx="740229" cy="74467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5842000" y="2006025"/>
            <a:ext cx="213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সার্বিক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080000" y="1959114"/>
            <a:ext cx="9248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  <a:sym typeface="Symbol"/>
              </a:rPr>
              <a:t>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101308" y="3225225"/>
            <a:ext cx="26931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পূরক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build="p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7" grpId="0"/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0834254" y="6225703"/>
            <a:ext cx="747309" cy="365125"/>
          </a:xfrm>
        </p:spPr>
        <p:txBody>
          <a:bodyPr/>
          <a:lstStyle/>
          <a:p>
            <a:fld id="{E909C0A4-91B2-470C-9B3C-EAD5E83C5AEB}" type="slidenum">
              <a:rPr lang="en-US" smtClean="0">
                <a:solidFill>
                  <a:schemeClr val="tx1"/>
                </a:solidFill>
              </a:rPr>
              <a:pPr/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1828800" y="1076980"/>
            <a:ext cx="2743200" cy="2615625"/>
          </a:xfrm>
          <a:prstGeom prst="ellipse">
            <a:avLst/>
          </a:prstGeom>
          <a:solidFill>
            <a:srgbClr val="66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3           4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343900" y="1114217"/>
            <a:ext cx="2743200" cy="2590800"/>
          </a:xfrm>
          <a:prstGeom prst="ellipse">
            <a:avLst/>
          </a:prstGeom>
          <a:solidFill>
            <a:srgbClr val="65FF6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2          9</a:t>
            </a:r>
          </a:p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4          7</a:t>
            </a:r>
          </a:p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6          8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343900" y="1114217"/>
            <a:ext cx="2743200" cy="2590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1828800" y="1089392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5800" y="3820180"/>
            <a:ext cx="10401300" cy="523220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B = { 1,2,3,4,5,6,7,8,9 }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5800" y="412130"/>
            <a:ext cx="104013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সংযোগ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5800" y="5715000"/>
            <a:ext cx="10401299" cy="584775"/>
          </a:xfrm>
          <a:prstGeom prst="rect">
            <a:avLst/>
          </a:prstGeom>
          <a:solidFill>
            <a:srgbClr val="6FF972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= 2,4,6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B=1,3,4,c AB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5800" y="4495800"/>
            <a:ext cx="10401300" cy="1077218"/>
          </a:xfrm>
          <a:prstGeom prst="rect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দুই বা ততোধিক সেটের সকল উপাদান নিয়ে গঠিত সেটকে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সংযোগ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9377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23333 2.22222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23333 0.0018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9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.21667 0.0018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9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.21667 2.22222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9" grpId="0" animBg="1"/>
      <p:bldP spid="30" grpId="0" animBg="1"/>
      <p:bldP spid="31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0834254" y="6225703"/>
            <a:ext cx="747309" cy="365125"/>
          </a:xfrm>
        </p:spPr>
        <p:txBody>
          <a:bodyPr/>
          <a:lstStyle/>
          <a:p>
            <a:fld id="{E909C0A4-91B2-470C-9B3C-EAD5E83C5AEB}" type="slidenum">
              <a:rPr lang="en-US" smtClean="0">
                <a:solidFill>
                  <a:schemeClr val="tx1"/>
                </a:solidFill>
              </a:rPr>
              <a:pPr/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flipH="1">
            <a:off x="6654800" y="1160092"/>
            <a:ext cx="2743200" cy="2615625"/>
          </a:xfrm>
          <a:prstGeom prst="ellipse">
            <a:avLst/>
          </a:prstGeom>
          <a:solidFill>
            <a:srgbClr val="FFB7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2           7     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4           8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6           9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106386" y="1142999"/>
            <a:ext cx="2743200" cy="2615625"/>
          </a:xfrm>
          <a:prstGeom prst="ellipse">
            <a:avLst/>
          </a:prstGeom>
          <a:solidFill>
            <a:srgbClr val="FFFF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1           2         3           4   5           6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394200" y="1335790"/>
            <a:ext cx="2870188" cy="2207510"/>
            <a:chOff x="5225308" y="1066800"/>
            <a:chExt cx="1898724" cy="2057400"/>
          </a:xfrm>
        </p:grpSpPr>
        <p:sp>
          <p:nvSpPr>
            <p:cNvPr id="11" name="Arc 10"/>
            <p:cNvSpPr/>
            <p:nvPr/>
          </p:nvSpPr>
          <p:spPr>
            <a:xfrm flipH="1">
              <a:off x="5568562" y="1066800"/>
              <a:ext cx="1555470" cy="2057400"/>
            </a:xfrm>
            <a:prstGeom prst="arc">
              <a:avLst>
                <a:gd name="adj1" fmla="val 17058085"/>
                <a:gd name="adj2" fmla="val 4666132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12" name="Arc 11"/>
            <p:cNvSpPr/>
            <p:nvPr/>
          </p:nvSpPr>
          <p:spPr>
            <a:xfrm rot="21437596">
              <a:off x="5225308" y="1078517"/>
              <a:ext cx="1470255" cy="2045683"/>
            </a:xfrm>
            <a:prstGeom prst="arc">
              <a:avLst>
                <a:gd name="adj1" fmla="val 17080082"/>
                <a:gd name="adj2" fmla="val 4715289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Oval 12"/>
          <p:cNvSpPr/>
          <p:nvPr/>
        </p:nvSpPr>
        <p:spPr>
          <a:xfrm>
            <a:off x="2106386" y="1149206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1           2         3           4   5           6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 flipH="1">
            <a:off x="6654800" y="1160092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2           7     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4           8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6           9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8500" y="3886200"/>
            <a:ext cx="10350500" cy="523220"/>
          </a:xfrm>
          <a:prstGeom prst="rect">
            <a:avLst/>
          </a:prstGeom>
          <a:solidFill>
            <a:srgbClr val="66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B = { 2,4,6, }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8500" y="477912"/>
            <a:ext cx="10350500" cy="584775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ছেদ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8500" y="4561582"/>
            <a:ext cx="10350500" cy="1077218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দুই বা ততোধিক সেটের সাধারন উপাদান নিয়ে গঠিত সেটকে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ছেদ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8500" y="5791200"/>
            <a:ext cx="10350499" cy="584775"/>
          </a:xfrm>
          <a:prstGeom prst="rect">
            <a:avLst/>
          </a:prstGeom>
          <a:solidFill>
            <a:srgbClr val="FFA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= 2,4,6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7,d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B=1,3,4,5,7 AB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03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625 L 0.16667 4.44444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30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625 L 0.16667 4.44444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30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301 L -0.16667 -0.0018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-25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301 L -0.16667 -0.0018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 build="p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0834254" y="6225703"/>
            <a:ext cx="747309" cy="365125"/>
          </a:xfrm>
        </p:spPr>
        <p:txBody>
          <a:bodyPr/>
          <a:lstStyle/>
          <a:p>
            <a:fld id="{E909C0A4-91B2-470C-9B3C-EAD5E83C5AEB}" type="slidenum">
              <a:rPr lang="en-US" smtClean="0">
                <a:solidFill>
                  <a:schemeClr val="tx1"/>
                </a:solidFill>
              </a:rPr>
              <a:pPr/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799" y="1143000"/>
            <a:ext cx="10795001" cy="2438400"/>
          </a:xfrm>
          <a:prstGeom prst="rect">
            <a:avLst/>
          </a:prstGeom>
          <a:solidFill>
            <a:srgbClr val="ECE7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12900" y="1485900"/>
            <a:ext cx="1828800" cy="1752600"/>
          </a:xfrm>
          <a:prstGeom prst="ellipse">
            <a:avLst/>
          </a:prstGeom>
          <a:solidFill>
            <a:srgbClr val="F87CE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bn-IN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ধান, গম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পাট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721600" y="1485900"/>
            <a:ext cx="1981200" cy="1866900"/>
          </a:xfrm>
          <a:prstGeom prst="ellipse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bn-IN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আলু,কপি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পটল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7446" y="1295400"/>
            <a:ext cx="518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477912"/>
            <a:ext cx="10795000" cy="584775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নিছেদ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28071" y="2815466"/>
            <a:ext cx="1723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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3657600"/>
            <a:ext cx="10795000" cy="1077218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যদি দুইটি সেটের মধ্যে কোনো সাধার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উপাদান না থাকে, তবে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’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টিকে পরস্পর নিচ্ছেদ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4800600"/>
            <a:ext cx="1079500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বিজোড় স্বাভাবিক সংখ্যা এবং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x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9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}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{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x : x, 8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গুণনীয়কসমূহ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}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হলে, দেখাও যে,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সেটদ্বয় পরস্পর নিচ্ছেদ সেট।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80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repeatCount="indefinite" accel="50000" decel="5000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14166 4.44444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repeatCount="indefinite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15 4.44444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  <p:bldP spid="9" grpId="1" animBg="1"/>
      <p:bldP spid="10" grpId="0"/>
      <p:bldP spid="11" grpId="0" animBg="1"/>
      <p:bldP spid="12" grpId="0"/>
      <p:bldP spid="13" grpId="0" build="p" animBg="1"/>
      <p:bldP spid="1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0834254" y="6225703"/>
            <a:ext cx="747309" cy="365125"/>
          </a:xfrm>
        </p:spPr>
        <p:txBody>
          <a:bodyPr/>
          <a:lstStyle/>
          <a:p>
            <a:fld id="{E909C0A4-91B2-470C-9B3C-EAD5E83C5AEB}" type="slidenum">
              <a:rPr lang="en-US" smtClean="0">
                <a:solidFill>
                  <a:schemeClr val="tx1"/>
                </a:solidFill>
              </a:rPr>
              <a:pPr/>
              <a:t>12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05780" y="4087897"/>
            <a:ext cx="2653940" cy="2123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ভেনচিত্রে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সেট প্রক্রিয়া চি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হ্নি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 কর।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82170" y="4087897"/>
            <a:ext cx="2597730" cy="2154747"/>
          </a:xfrm>
          <a:prstGeom prst="rect">
            <a:avLst/>
          </a:prstGeom>
          <a:gradFill flip="none" rotWithShape="1">
            <a:gsLst>
              <a:gs pos="0">
                <a:srgbClr val="00FF99">
                  <a:tint val="66000"/>
                  <a:satMod val="160000"/>
                </a:srgbClr>
              </a:gs>
              <a:gs pos="50000">
                <a:srgbClr val="00FF99">
                  <a:tint val="44500"/>
                  <a:satMod val="160000"/>
                </a:srgbClr>
              </a:gs>
              <a:gs pos="100000">
                <a:srgbClr val="00FF99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798678" y="411589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374900" y="4393009"/>
            <a:ext cx="1461660" cy="1447802"/>
          </a:xfrm>
          <a:prstGeom prst="ellipse">
            <a:avLst/>
          </a:prstGeom>
          <a:solidFill>
            <a:srgbClr val="FFBE3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41500" y="5499278"/>
            <a:ext cx="654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b="1" baseline="30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7005780" y="1268809"/>
            <a:ext cx="2653940" cy="2708884"/>
            <a:chOff x="5926280" y="1447800"/>
            <a:chExt cx="2653940" cy="2708884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3" t="-17832" r="6940" b="-12136"/>
            <a:stretch/>
          </p:blipFill>
          <p:spPr>
            <a:xfrm>
              <a:off x="5926280" y="1447800"/>
              <a:ext cx="2653940" cy="2708884"/>
            </a:xfrm>
            <a:prstGeom prst="rect">
              <a:avLst/>
            </a:prstGeom>
            <a:solidFill>
              <a:srgbClr val="66FFCC"/>
            </a:solidFill>
            <a:ln w="19050">
              <a:solidFill>
                <a:schemeClr val="tx1"/>
              </a:solidFill>
            </a:ln>
          </p:spPr>
        </p:pic>
        <p:sp>
          <p:nvSpPr>
            <p:cNvPr id="35" name="TextBox 34"/>
            <p:cNvSpPr txBox="1"/>
            <p:nvPr/>
          </p:nvSpPr>
          <p:spPr>
            <a:xfrm>
              <a:off x="8001000" y="1451948"/>
              <a:ext cx="5180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U</a:t>
              </a:r>
              <a:endParaRPr lang="en-US" sz="3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1689100" y="1268809"/>
            <a:ext cx="2590800" cy="2743201"/>
          </a:xfrm>
          <a:prstGeom prst="rect">
            <a:avLst/>
          </a:prstGeom>
          <a:solidFill>
            <a:srgbClr val="A5F7F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3718271" y="1293634"/>
            <a:ext cx="481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" r="7105"/>
          <a:stretch/>
        </p:blipFill>
        <p:spPr bwMode="auto">
          <a:xfrm>
            <a:off x="4356100" y="1219200"/>
            <a:ext cx="2574842" cy="2792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Group 38"/>
          <p:cNvGrpSpPr/>
          <p:nvPr/>
        </p:nvGrpSpPr>
        <p:grpSpPr>
          <a:xfrm>
            <a:off x="7821780" y="2020389"/>
            <a:ext cx="1008348" cy="1295401"/>
            <a:chOff x="6731395" y="2209800"/>
            <a:chExt cx="1008348" cy="1295401"/>
          </a:xfrm>
        </p:grpSpPr>
        <p:sp>
          <p:nvSpPr>
            <p:cNvPr id="40" name="Arc 39"/>
            <p:cNvSpPr/>
            <p:nvPr/>
          </p:nvSpPr>
          <p:spPr>
            <a:xfrm>
              <a:off x="6731395" y="2209801"/>
              <a:ext cx="914400" cy="1295400"/>
            </a:xfrm>
            <a:prstGeom prst="arc">
              <a:avLst>
                <a:gd name="adj1" fmla="val 16200000"/>
                <a:gd name="adj2" fmla="val 5487384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Arc 40"/>
            <p:cNvSpPr/>
            <p:nvPr/>
          </p:nvSpPr>
          <p:spPr>
            <a:xfrm flipH="1">
              <a:off x="6851138" y="2209800"/>
              <a:ext cx="888605" cy="1295400"/>
            </a:xfrm>
            <a:prstGeom prst="arc">
              <a:avLst>
                <a:gd name="adj1" fmla="val 16200000"/>
                <a:gd name="adj2" fmla="val 5487384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Oval 41"/>
          <p:cNvSpPr/>
          <p:nvPr/>
        </p:nvSpPr>
        <p:spPr>
          <a:xfrm>
            <a:off x="1815432" y="1921952"/>
            <a:ext cx="1575134" cy="1468638"/>
          </a:xfrm>
          <a:prstGeom prst="ellipse">
            <a:avLst/>
          </a:prstGeom>
          <a:solidFill>
            <a:srgbClr val="F87C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43" name="Oval 42"/>
          <p:cNvSpPr/>
          <p:nvPr/>
        </p:nvSpPr>
        <p:spPr>
          <a:xfrm>
            <a:off x="2628566" y="1933771"/>
            <a:ext cx="1575134" cy="1468638"/>
          </a:xfrm>
          <a:prstGeom prst="ellipse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2628566" y="1933771"/>
            <a:ext cx="1575134" cy="146863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1815432" y="1921952"/>
            <a:ext cx="1575134" cy="146863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121" y="4038206"/>
            <a:ext cx="2638425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1678470" y="543580"/>
            <a:ext cx="7977726" cy="52322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26722" y="4118746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02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 animBg="1"/>
      <p:bldP spid="32" grpId="0"/>
      <p:bldP spid="36" grpId="0" animBg="1"/>
      <p:bldP spid="37" grpId="0"/>
      <p:bldP spid="42" grpId="0" animBg="1"/>
      <p:bldP spid="43" grpId="0" animBg="1"/>
      <p:bldP spid="44" grpId="0" animBg="1"/>
      <p:bldP spid="45" grpId="0" animBg="1"/>
      <p:bldP spid="47" grpId="0" build="p" animBg="1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0834254" y="6225703"/>
            <a:ext cx="747309" cy="365125"/>
          </a:xfrm>
        </p:spPr>
        <p:txBody>
          <a:bodyPr/>
          <a:lstStyle/>
          <a:p>
            <a:fld id="{E909C0A4-91B2-470C-9B3C-EAD5E83C5AEB}" type="slidenum">
              <a:rPr lang="en-US" smtClean="0">
                <a:solidFill>
                  <a:schemeClr val="tx1"/>
                </a:solidFill>
              </a:rPr>
              <a:pPr/>
              <a:t>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28699" y="616802"/>
            <a:ext cx="980440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কাজ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8699" y="4508717"/>
            <a:ext cx="9804401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8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* P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এবং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Q</a:t>
            </a:r>
            <a:r>
              <a:rPr lang="bn-IN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যথাক্রমে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21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ও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35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এর সকল গুণনীয়কের সেট হলে, </a:t>
            </a:r>
            <a:endParaRPr lang="en-US" sz="28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PQ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এবং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PQ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 নির্ণয়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কর।</a:t>
            </a:r>
            <a:endParaRPr lang="en-US" sz="28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571624"/>
            <a:ext cx="9804400" cy="27717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87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0834254" y="6225703"/>
            <a:ext cx="747309" cy="365125"/>
          </a:xfrm>
        </p:spPr>
        <p:txBody>
          <a:bodyPr/>
          <a:lstStyle/>
          <a:p>
            <a:fld id="{E909C0A4-91B2-470C-9B3C-EAD5E83C5AEB}" type="slidenum">
              <a:rPr lang="en-US" smtClean="0">
                <a:solidFill>
                  <a:schemeClr val="tx1"/>
                </a:solidFill>
              </a:rPr>
              <a:pPr/>
              <a:t>14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317500"/>
            <a:ext cx="11038676" cy="830997"/>
          </a:xfrm>
          <a:prstGeom prst="rect">
            <a:avLst/>
          </a:prstGeom>
          <a:solidFill>
            <a:srgbClr val="33FFA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4200" y="1264557"/>
            <a:ext cx="11074400" cy="501675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a,b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এর উপসেটগুল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ো কী কী ?</a:t>
            </a:r>
            <a:endParaRPr lang="bn-BD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**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,b,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a,b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,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   </a:t>
            </a:r>
            <a:endParaRPr lang="bn-BD" sz="3200" dirty="0">
              <a:solidFill>
                <a:srgbClr val="0000FF"/>
              </a:solidFill>
              <a:latin typeface="Times New Roman" pitchFamily="18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*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AB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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A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 B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এর মধ্যে সম্পর্ক কী?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**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A </a:t>
            </a:r>
            <a:r>
              <a:rPr lang="bn-BD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B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পরস্পর নিচ্ছেদ সেট। 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P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2,3</a:t>
            </a:r>
            <a:r>
              <a:rPr lang="bn-IN" sz="3200" dirty="0" smtClean="0">
                <a:latin typeface="Times New Roman" pitchFamily="18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, Q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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3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,x,y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PQ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নির্ণয় কর।</a:t>
            </a:r>
            <a:endParaRPr lang="en-US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**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PQ 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 2,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3,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4, x, y </a:t>
            </a:r>
            <a:endParaRPr lang="bn-BD" sz="3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*U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1,2,3,4,5,6, 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2,3,4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**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1,5,6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A </a:t>
            </a:r>
            <a:r>
              <a:rPr lang="en-US" sz="3200" b="1" dirty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 2,3</a:t>
            </a:r>
            <a:r>
              <a:rPr lang="bn-IN" sz="3200" dirty="0">
                <a:latin typeface="Times New Roman" pitchFamily="18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4,x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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,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B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3,x,y,5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AB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  <a:endParaRPr lang="en-US" sz="3200" dirty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  <a:sym typeface="Symbol"/>
              </a:rPr>
              <a:t>**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AB </a:t>
            </a:r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, x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endParaRPr lang="bn-BD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78939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3" name="Rectangle 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>
                <a:solidFill>
                  <a:schemeClr val="tx1"/>
                </a:solidFill>
              </a:rPr>
              <a:pPr/>
              <a:t>2:40 PM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0834254" y="6225703"/>
            <a:ext cx="747309" cy="365125"/>
          </a:xfrm>
        </p:spPr>
        <p:txBody>
          <a:bodyPr/>
          <a:lstStyle/>
          <a:p>
            <a:fld id="{E909C0A4-91B2-470C-9B3C-EAD5E83C5AEB}" type="slidenum">
              <a:rPr lang="en-US" smtClean="0">
                <a:solidFill>
                  <a:schemeClr val="tx1"/>
                </a:solidFill>
              </a:rPr>
              <a:pPr/>
              <a:t>15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90222" y="616803"/>
            <a:ext cx="10652478" cy="830997"/>
          </a:xfrm>
          <a:prstGeom prst="rect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4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0221" y="2286000"/>
            <a:ext cx="10652478" cy="3539430"/>
          </a:xfrm>
          <a:prstGeom prst="rect">
            <a:avLst/>
          </a:prstGeom>
          <a:solidFill>
            <a:srgbClr val="66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bn-IN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1,2,3,4,5,6,7,8,9,            A=1,3,5,7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B=2,3,4,6,                           C=3,4,7</a:t>
            </a:r>
            <a:endParaRPr lang="bn-BD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ক.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এবং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baseline="30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bn-BD" sz="32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খ.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AU(B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C)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UB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C.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এর সত্যতা যাচাই কর।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endParaRPr lang="en-US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গ.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AB</a:t>
            </a:r>
            <a:r>
              <a:rPr lang="bn-IN" sz="3200" dirty="0">
                <a:latin typeface="Times New Roman" pitchFamily="18" charset="0"/>
                <a:cs typeface="Times New Roman" pitchFamily="18" charset="0"/>
                <a:sym typeface="Symbol"/>
              </a:rPr>
              <a:t>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C) </a:t>
            </a:r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কে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ভেনচিত্রের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মাধ্যমে প্রকাশ কর।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73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56267" y="3470347"/>
            <a:ext cx="1537108" cy="1577404"/>
          </a:xfrm>
          <a:prstGeom prst="roundRect">
            <a:avLst>
              <a:gd name="adj" fmla="val 50000"/>
            </a:avLst>
          </a:prstGeom>
          <a:solidFill>
            <a:srgbClr val="CC00CC"/>
          </a:solidFill>
          <a:ln w="57150">
            <a:solidFill>
              <a:srgbClr val="FF000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39700" h="139700" prst="divo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11500" b="1" dirty="0" smtClean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115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</a:t>
            </a:r>
            <a:r>
              <a:rPr lang="en-US" sz="115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15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37467" y="3470347"/>
            <a:ext cx="1537108" cy="157740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57150">
            <a:solidFill>
              <a:srgbClr val="FF000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39700" h="139700" prst="divo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1500" b="1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ন্য</a:t>
            </a:r>
            <a:endParaRPr lang="en-US" sz="11500" b="1" dirty="0">
              <a:ln w="11430"/>
              <a:solidFill>
                <a:srgbClr val="FF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531775" y="3447551"/>
            <a:ext cx="1537108" cy="1577404"/>
          </a:xfrm>
          <a:prstGeom prst="roundRect">
            <a:avLst>
              <a:gd name="adj" fmla="val 50000"/>
            </a:avLst>
          </a:prstGeom>
          <a:solidFill>
            <a:srgbClr val="00CC00"/>
          </a:solidFill>
          <a:ln w="57150">
            <a:solidFill>
              <a:srgbClr val="FF000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39700" h="139700" prst="divo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1500" b="1" dirty="0" smtClean="0">
                <a:ln w="11430"/>
                <a:solidFill>
                  <a:srgbClr val="33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endParaRPr lang="en-US" sz="11500" b="1" dirty="0">
              <a:ln w="11430"/>
              <a:solidFill>
                <a:srgbClr val="33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436775" y="3447551"/>
            <a:ext cx="1537108" cy="1577404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57150">
            <a:solidFill>
              <a:srgbClr val="FF000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39700" h="139700" prst="divo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15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endParaRPr lang="en-US" sz="115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38829" y="882043"/>
            <a:ext cx="6760272" cy="1330038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prstTxWarp prst="textInflate">
              <a:avLst>
                <a:gd name="adj" fmla="val 20000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endParaRPr lang="en-US" sz="72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-12649" y="25075"/>
            <a:ext cx="12066103" cy="6750333"/>
            <a:chOff x="-11691" y="13855"/>
            <a:chExt cx="9072564" cy="6858000"/>
          </a:xfrm>
        </p:grpSpPr>
        <p:sp>
          <p:nvSpPr>
            <p:cNvPr id="8" name="Rectangle 7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Date Placeholder 36"/>
          <p:cNvSpPr>
            <a:spLocks noGrp="1"/>
          </p:cNvSpPr>
          <p:nvPr>
            <p:ph type="dt" sz="half" idx="10"/>
          </p:nvPr>
        </p:nvSpPr>
        <p:spPr>
          <a:xfrm>
            <a:off x="456365" y="6225702"/>
            <a:ext cx="1469417" cy="365125"/>
          </a:xfrm>
        </p:spPr>
        <p:txBody>
          <a:bodyPr/>
          <a:lstStyle/>
          <a:p>
            <a:fld id="{6E662BAD-3E6A-42A5-A462-F6CFAFD1A49F}" type="datetime12">
              <a:rPr lang="en-US" smtClean="0"/>
              <a:pPr/>
              <a:t>2:40 PM</a:t>
            </a:fld>
            <a:endParaRPr lang="en-US" dirty="0"/>
          </a:p>
        </p:txBody>
      </p:sp>
      <p:sp>
        <p:nvSpPr>
          <p:cNvPr id="11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10834254" y="6225703"/>
            <a:ext cx="747309" cy="365125"/>
          </a:xfrm>
        </p:spPr>
        <p:txBody>
          <a:bodyPr/>
          <a:lstStyle/>
          <a:p>
            <a:fld id="{E909C0A4-91B2-470C-9B3C-EAD5E83C5AE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99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785</Words>
  <Application>Microsoft Office PowerPoint</Application>
  <PresentationFormat>Custom</PresentationFormat>
  <Paragraphs>184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Shafique</dc:creator>
  <cp:lastModifiedBy>Safiq</cp:lastModifiedBy>
  <cp:revision>44</cp:revision>
  <dcterms:created xsi:type="dcterms:W3CDTF">2025-11-05T07:33:39Z</dcterms:created>
  <dcterms:modified xsi:type="dcterms:W3CDTF">2026-04-20T08:43:38Z</dcterms:modified>
</cp:coreProperties>
</file>