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92" r:id="rId2"/>
    <p:sldId id="287" r:id="rId3"/>
    <p:sldId id="270" r:id="rId4"/>
    <p:sldId id="288" r:id="rId5"/>
    <p:sldId id="264" r:id="rId6"/>
    <p:sldId id="266" r:id="rId7"/>
    <p:sldId id="261" r:id="rId8"/>
    <p:sldId id="267" r:id="rId9"/>
    <p:sldId id="259" r:id="rId10"/>
    <p:sldId id="302" r:id="rId11"/>
    <p:sldId id="256" r:id="rId12"/>
    <p:sldId id="295" r:id="rId13"/>
    <p:sldId id="293" r:id="rId14"/>
    <p:sldId id="296" r:id="rId15"/>
    <p:sldId id="297" r:id="rId16"/>
    <p:sldId id="294" r:id="rId17"/>
    <p:sldId id="298" r:id="rId18"/>
    <p:sldId id="265" r:id="rId19"/>
    <p:sldId id="291" r:id="rId20"/>
    <p:sldId id="262" r:id="rId21"/>
    <p:sldId id="299" r:id="rId22"/>
    <p:sldId id="258" r:id="rId23"/>
    <p:sldId id="263" r:id="rId24"/>
    <p:sldId id="257" r:id="rId25"/>
    <p:sldId id="300" r:id="rId26"/>
    <p:sldId id="281" r:id="rId27"/>
    <p:sldId id="30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9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878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70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8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34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1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1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0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52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55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39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330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447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1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309960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18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9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5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0D3D0EF-9C3F-4EFD-8510-80564E37643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90A3443-4157-4EC6-A674-DBCDC5B29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722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283" y="135802"/>
            <a:ext cx="11751398" cy="6500388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6" y="407404"/>
            <a:ext cx="757429" cy="840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50" y="135802"/>
            <a:ext cx="11660864" cy="62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74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9B3F7F-C49F-0CC5-0AEE-DD5296DD2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CDE793EB-7886-04FE-4E58-E50836C44B24}"/>
              </a:ext>
            </a:extLst>
          </p:cNvPr>
          <p:cNvSpPr/>
          <p:nvPr/>
        </p:nvSpPr>
        <p:spPr>
          <a:xfrm>
            <a:off x="283029" y="206829"/>
            <a:ext cx="11625942" cy="6291942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69" y="407407"/>
            <a:ext cx="11027120" cy="5857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88F848E-2F21-4475-02B8-37858812B127}"/>
              </a:ext>
            </a:extLst>
          </p:cNvPr>
          <p:cNvSpPr txBox="1"/>
          <p:nvPr/>
        </p:nvSpPr>
        <p:spPr>
          <a:xfrm>
            <a:off x="570368" y="3277355"/>
            <a:ext cx="10375271" cy="2456268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r>
              <a:rPr lang="en-US" sz="13800" b="1" dirty="0">
                <a:ln w="38100"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2587523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283" y="135802"/>
            <a:ext cx="11751398" cy="6500388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453" y="1530834"/>
            <a:ext cx="1645949" cy="5015778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381878" y="331380"/>
            <a:ext cx="2147288" cy="584775"/>
          </a:xfrm>
          <a:prstGeom prst="rect">
            <a:avLst/>
          </a:prstGeom>
          <a:solidFill>
            <a:schemeClr val="tx1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IDENTITY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80" t="-571" r="2630" b="21651"/>
          <a:stretch/>
        </p:blipFill>
        <p:spPr>
          <a:xfrm>
            <a:off x="995880" y="1166052"/>
            <a:ext cx="2205054" cy="23595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4"/>
          <p:cNvSpPr txBox="1"/>
          <p:nvPr/>
        </p:nvSpPr>
        <p:spPr>
          <a:xfrm>
            <a:off x="559805" y="3663657"/>
            <a:ext cx="4517679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Muktamony</a:t>
            </a: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Head teacher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Atashia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Government Primary School</a:t>
            </a:r>
          </a:p>
          <a:p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Shibpur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</a:t>
            </a:r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Narsingdi</a:t>
            </a:r>
            <a:r>
              <a:rPr lang="en-US" sz="2800" b="1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24090" y="608890"/>
            <a:ext cx="2649667" cy="29045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5"/>
          <p:cNvSpPr txBox="1"/>
          <p:nvPr/>
        </p:nvSpPr>
        <p:spPr>
          <a:xfrm>
            <a:off x="6832402" y="3672265"/>
            <a:ext cx="4833042" cy="26776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Title –Get Ready to Listen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 - Five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Subject- English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Unit-9 , Page- 47-48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Lesson- 1  (1.1,1.2) Look---day 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Time-40 minutes</a:t>
            </a:r>
          </a:p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Date---/06/2026</a:t>
            </a:r>
          </a:p>
        </p:txBody>
      </p:sp>
    </p:spTree>
    <p:extLst>
      <p:ext uri="{BB962C8B-B14F-4D97-AF65-F5344CB8AC3E}">
        <p14:creationId xmlns:p14="http://schemas.microsoft.com/office/powerpoint/2010/main" val="46960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872" y="452673"/>
            <a:ext cx="11479794" cy="6032421"/>
          </a:xfrm>
          <a:prstGeom prst="rect">
            <a:avLst/>
          </a:prstGeom>
          <a:solidFill>
            <a:schemeClr val="tx1">
              <a:lumMod val="85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  </a:t>
            </a:r>
            <a:r>
              <a:rPr lang="en-US" sz="3200" b="1" u="sng" dirty="0">
                <a:solidFill>
                  <a:schemeClr val="bg1"/>
                </a:solidFill>
              </a:rPr>
              <a:t>Learning Outcomes: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  Students will be able to -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     </a:t>
            </a:r>
            <a:r>
              <a:rPr lang="en-US" sz="2000" b="1" dirty="0">
                <a:solidFill>
                  <a:schemeClr val="bg1"/>
                </a:solidFill>
              </a:rPr>
              <a:t>Listening:</a:t>
            </a:r>
          </a:p>
          <a:p>
            <a:r>
              <a:rPr lang="en-US" b="1" dirty="0">
                <a:solidFill>
                  <a:schemeClr val="bg1"/>
                </a:solidFill>
              </a:rPr>
              <a:t>      1.2.1  recognize which syllable in a word is stressed.</a:t>
            </a:r>
          </a:p>
          <a:p>
            <a:r>
              <a:rPr lang="en-US" b="1" dirty="0">
                <a:solidFill>
                  <a:schemeClr val="bg1"/>
                </a:solidFill>
              </a:rPr>
              <a:t>      1.3.1   recognize which  word  in a sentences are stressed.</a:t>
            </a:r>
            <a:r>
              <a:rPr lang="en-US" sz="1400" b="1" dirty="0">
                <a:solidFill>
                  <a:schemeClr val="bg1"/>
                </a:solidFill>
              </a:rPr>
              <a:t/>
            </a:r>
            <a:br>
              <a:rPr lang="en-US" sz="14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        </a:t>
            </a:r>
            <a:r>
              <a:rPr lang="en-US" b="1" dirty="0">
                <a:solidFill>
                  <a:schemeClr val="bg1"/>
                </a:solidFill>
              </a:rPr>
              <a:t>Speaking:</a:t>
            </a:r>
            <a:endParaRPr lang="en-US" sz="1600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      1.1.2      say sentences with proper intonation.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      6.1.2    say what other are doing.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      6.2.1    talk about people, objects, events etc.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     Reading:</a:t>
            </a:r>
          </a:p>
          <a:p>
            <a:r>
              <a:rPr lang="en-US" b="1" dirty="0">
                <a:solidFill>
                  <a:schemeClr val="bg1"/>
                </a:solidFill>
              </a:rPr>
              <a:t>     1.7.1      read paragraphs, </a:t>
            </a:r>
            <a:r>
              <a:rPr lang="en-US" b="1" dirty="0" err="1">
                <a:solidFill>
                  <a:schemeClr val="bg1"/>
                </a:solidFill>
              </a:rPr>
              <a:t>dialogoues</a:t>
            </a:r>
            <a:r>
              <a:rPr lang="en-US" b="1" dirty="0">
                <a:solidFill>
                  <a:schemeClr val="bg1"/>
                </a:solidFill>
              </a:rPr>
              <a:t> , stories, letter and other text.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     </a:t>
            </a:r>
            <a:r>
              <a:rPr lang="en-US" sz="2000" b="1" dirty="0">
                <a:solidFill>
                  <a:schemeClr val="bg1"/>
                </a:solidFill>
              </a:rPr>
              <a:t>5.1.1    read silently with understanding paragraph.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    7.1.1    recognize punctuation marks and read accordingly.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174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794FD45-1801-4F14-D73C-DFBD5713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2C5E6BC-D3E9-3868-4707-7FDD4E718376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5417890-44BF-CA6D-FB41-9BD6F2C9C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02" y="1360714"/>
            <a:ext cx="4874713" cy="4899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1556F9A-0903-1AA5-5D88-46B58AE366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33459" y="1360714"/>
            <a:ext cx="4724397" cy="4899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C6C0BB3-AEE9-DB26-32D2-B50B93DC1AE3}"/>
              </a:ext>
            </a:extLst>
          </p:cNvPr>
          <p:cNvSpPr txBox="1"/>
          <p:nvPr/>
        </p:nvSpPr>
        <p:spPr>
          <a:xfrm>
            <a:off x="1034144" y="511628"/>
            <a:ext cx="10209754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Look at the picture?</a:t>
            </a:r>
          </a:p>
          <a:p>
            <a:r>
              <a:rPr lang="en-US" b="1" dirty="0">
                <a:solidFill>
                  <a:schemeClr val="bg1"/>
                </a:solidFill>
              </a:rPr>
              <a:t>Why do we use it ? Where did you see it ? 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So </a:t>
            </a:r>
            <a:r>
              <a:rPr lang="en-US" b="1" dirty="0" smtClean="0">
                <a:solidFill>
                  <a:schemeClr val="bg1"/>
                </a:solidFill>
              </a:rPr>
              <a:t>What </a:t>
            </a:r>
            <a:r>
              <a:rPr lang="en-US" b="1" dirty="0">
                <a:solidFill>
                  <a:schemeClr val="bg1"/>
                </a:solidFill>
              </a:rPr>
              <a:t>do we do </a:t>
            </a:r>
            <a:r>
              <a:rPr lang="en-US" b="1" dirty="0" smtClean="0">
                <a:solidFill>
                  <a:schemeClr val="bg1"/>
                </a:solidFill>
              </a:rPr>
              <a:t>then when we hear a voice ?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38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3A3AC4-81CB-51C5-B4FE-7AA2482A8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5C4C087-AB9C-E77F-8943-56DF4B384B26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51D5143-8B94-C9B2-3206-24656C05F447}"/>
              </a:ext>
            </a:extLst>
          </p:cNvPr>
          <p:cNvSpPr txBox="1"/>
          <p:nvPr/>
        </p:nvSpPr>
        <p:spPr>
          <a:xfrm>
            <a:off x="702128" y="698055"/>
            <a:ext cx="542108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Our today’s lesson-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903BD76-CDAA-CCED-EAFA-6FE4F609BFEF}"/>
              </a:ext>
            </a:extLst>
          </p:cNvPr>
          <p:cNvSpPr txBox="1"/>
          <p:nvPr/>
        </p:nvSpPr>
        <p:spPr>
          <a:xfrm>
            <a:off x="702127" y="2438401"/>
            <a:ext cx="10760529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b="1" dirty="0">
                <a:ln w="28575"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Get Ready to Listen</a:t>
            </a:r>
          </a:p>
        </p:txBody>
      </p:sp>
    </p:spTree>
    <p:extLst>
      <p:ext uri="{BB962C8B-B14F-4D97-AF65-F5344CB8AC3E}">
        <p14:creationId xmlns:p14="http://schemas.microsoft.com/office/powerpoint/2010/main" val="418654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BD23FCF-D7AE-5669-2427-5B0D4A62E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55DF26B-2704-9784-A3BC-6A716E185064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6F7D76D-00C3-EA17-CA16-9BDB232F47DC}"/>
              </a:ext>
            </a:extLst>
          </p:cNvPr>
          <p:cNvSpPr txBox="1"/>
          <p:nvPr/>
        </p:nvSpPr>
        <p:spPr>
          <a:xfrm>
            <a:off x="1454626" y="511628"/>
            <a:ext cx="9179378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What can you see in this picture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269E9F4-4DCA-11D7-B520-3CB569A8D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79" y="1419216"/>
            <a:ext cx="4552950" cy="3990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577F9674-2443-2B4F-F543-3D217BAABB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80" y="1447801"/>
            <a:ext cx="1464496" cy="1273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2DEE393-EE1D-031C-03D5-E22B4D5D2C81}"/>
              </a:ext>
            </a:extLst>
          </p:cNvPr>
          <p:cNvSpPr txBox="1"/>
          <p:nvPr/>
        </p:nvSpPr>
        <p:spPr>
          <a:xfrm>
            <a:off x="757940" y="5603419"/>
            <a:ext cx="10729210" cy="646331"/>
          </a:xfrm>
          <a:prstGeom prst="rect">
            <a:avLst/>
          </a:prstGeom>
          <a:solidFill>
            <a:schemeClr val="tx1">
              <a:lumMod val="85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Train</a:t>
            </a:r>
            <a:r>
              <a:rPr lang="en-US" sz="3600" b="1" dirty="0" smtClean="0">
                <a:solidFill>
                  <a:schemeClr val="bg1"/>
                </a:solidFill>
              </a:rPr>
              <a:t> </a:t>
            </a:r>
            <a:r>
              <a:rPr lang="en-US" sz="3600" b="1" dirty="0">
                <a:solidFill>
                  <a:schemeClr val="bg1"/>
                </a:solidFill>
              </a:rPr>
              <a:t>station    and                  Metro train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086CEF9-EED3-E723-A741-172E5C85C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51179"/>
            <a:ext cx="4931229" cy="3990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97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11F533C-1F0B-D872-323C-8E3E9D412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72E14C2-A57A-0025-B529-808EF230D19D}"/>
              </a:ext>
            </a:extLst>
          </p:cNvPr>
          <p:cNvSpPr/>
          <p:nvPr/>
        </p:nvSpPr>
        <p:spPr>
          <a:xfrm>
            <a:off x="310243" y="255814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5DFF320-2D01-B3D1-9B7B-6D0D24FBD480}"/>
              </a:ext>
            </a:extLst>
          </p:cNvPr>
          <p:cNvSpPr txBox="1"/>
          <p:nvPr/>
        </p:nvSpPr>
        <p:spPr>
          <a:xfrm>
            <a:off x="883831" y="3948340"/>
            <a:ext cx="7966256" cy="120032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a)Have you ever listened to any announcements at these places ?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12008649-1D09-B89B-EF45-64B288205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30" y="382409"/>
            <a:ext cx="2542494" cy="32826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6E23B7CF-EC2F-E63A-B62C-1287D0AF3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637" y="382409"/>
            <a:ext cx="7581219" cy="32826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AF57A300-EF77-FB90-D94B-A47C954704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6178" y="462986"/>
            <a:ext cx="849086" cy="10962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C4861AC-1655-CEC5-2DBD-C07B7E8C50A7}"/>
              </a:ext>
            </a:extLst>
          </p:cNvPr>
          <p:cNvSpPr txBox="1"/>
          <p:nvPr/>
        </p:nvSpPr>
        <p:spPr>
          <a:xfrm>
            <a:off x="3817530" y="5194685"/>
            <a:ext cx="7558043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a. Yes,  I have listened to many announcements at these places.</a:t>
            </a:r>
          </a:p>
        </p:txBody>
      </p:sp>
    </p:spTree>
    <p:extLst>
      <p:ext uri="{BB962C8B-B14F-4D97-AF65-F5344CB8AC3E}">
        <p14:creationId xmlns:p14="http://schemas.microsoft.com/office/powerpoint/2010/main" val="36797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AE354E-9BC9-92E4-6E19-E6CFB336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185F1BD-DC5E-84A8-7589-DF568D95FDA7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96A84FD-1A4A-53C7-3187-09898C6494F5}"/>
              </a:ext>
            </a:extLst>
          </p:cNvPr>
          <p:cNvSpPr txBox="1"/>
          <p:nvPr/>
        </p:nvSpPr>
        <p:spPr>
          <a:xfrm>
            <a:off x="620486" y="514171"/>
            <a:ext cx="10994571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b) What are the announcements about ? Please ,share with your class 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52160BD-C0B8-E320-02F8-0981E5A63CB5}"/>
              </a:ext>
            </a:extLst>
          </p:cNvPr>
          <p:cNvSpPr txBox="1"/>
          <p:nvPr/>
        </p:nvSpPr>
        <p:spPr>
          <a:xfrm>
            <a:off x="696686" y="3086295"/>
            <a:ext cx="10787743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b)The announcements are about the arrival or the departure of train  . Once I was going to Dhaka   from </a:t>
            </a:r>
            <a:r>
              <a:rPr lang="en-US" sz="2800" b="1" dirty="0" err="1">
                <a:solidFill>
                  <a:schemeClr val="bg1"/>
                </a:solidFill>
              </a:rPr>
              <a:t>Narsingdi</a:t>
            </a:r>
            <a:r>
              <a:rPr lang="en-US" sz="2800" b="1" dirty="0">
                <a:solidFill>
                  <a:schemeClr val="bg1"/>
                </a:solidFill>
              </a:rPr>
              <a:t> with my father . We are waiting at the station for our coach . Suddenly I heard a voice in the loudspeaker. The station master was announcing about the arrival of the train bound to Dhaka.</a:t>
            </a:r>
          </a:p>
        </p:txBody>
      </p:sp>
    </p:spTree>
    <p:extLst>
      <p:ext uri="{BB962C8B-B14F-4D97-AF65-F5344CB8AC3E}">
        <p14:creationId xmlns:p14="http://schemas.microsoft.com/office/powerpoint/2010/main" val="13792975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19C6CFA-2223-D47A-2ECC-44908D22C32B}"/>
              </a:ext>
            </a:extLst>
          </p:cNvPr>
          <p:cNvSpPr/>
          <p:nvPr/>
        </p:nvSpPr>
        <p:spPr>
          <a:xfrm>
            <a:off x="261257" y="228599"/>
            <a:ext cx="11604172" cy="6308271"/>
          </a:xfrm>
          <a:prstGeom prst="rect">
            <a:avLst/>
          </a:prstGeom>
          <a:solidFill>
            <a:schemeClr val="tx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169AC1A-AF9D-2E85-3B9F-48A038BFB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14" y="364673"/>
            <a:ext cx="11157858" cy="5949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14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181188A-CBF9-FB38-A01D-38925B8C06AE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B066FC4C-E4BF-5DD9-9CA0-7E1C8F3A73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14"/>
          <a:stretch>
            <a:fillRect/>
          </a:stretch>
        </p:blipFill>
        <p:spPr>
          <a:xfrm>
            <a:off x="420958" y="418014"/>
            <a:ext cx="11175618" cy="61105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806C7FA2-5E9D-79D8-B4C0-86CB12270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3996" y="1207485"/>
            <a:ext cx="1840902" cy="2472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6F93B75B-F4AA-3E43-47C9-13148BAC0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345" y="1271881"/>
            <a:ext cx="1840902" cy="2472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AD561B7-A2DC-1EE4-74A7-FB921C173EB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1" y="418014"/>
            <a:ext cx="903515" cy="9035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53F346F-0D2A-FDD1-D2CB-05240CBE4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2"/>
          <a:stretch>
            <a:fillRect/>
          </a:stretch>
        </p:blipFill>
        <p:spPr>
          <a:xfrm>
            <a:off x="804328" y="1230943"/>
            <a:ext cx="1840902" cy="25009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069E13A3-F0E8-9B1D-3C92-0AADB4F9E9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93" y="1251948"/>
            <a:ext cx="1840903" cy="23838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AA02F20-2E6E-A118-82A1-2B370BDD5669}"/>
              </a:ext>
            </a:extLst>
          </p:cNvPr>
          <p:cNvSpPr txBox="1"/>
          <p:nvPr/>
        </p:nvSpPr>
        <p:spPr>
          <a:xfrm>
            <a:off x="1359016" y="439236"/>
            <a:ext cx="10046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Today is annual sports day at Sumon’s school. The school field is decorated with </a:t>
            </a:r>
            <a:r>
              <a:rPr lang="en-US" sz="2000" b="1" dirty="0" err="1">
                <a:solidFill>
                  <a:schemeClr val="bg1"/>
                </a:solidFill>
              </a:rPr>
              <a:t>colourful</a:t>
            </a:r>
            <a:r>
              <a:rPr lang="en-US" sz="2000" b="1" dirty="0">
                <a:solidFill>
                  <a:schemeClr val="bg1"/>
                </a:solidFill>
              </a:rPr>
              <a:t> flags. Sumon and his friends are waiting at the corner of the field.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1117894-6DCF-EE27-A6E4-3E79657B8421}"/>
              </a:ext>
            </a:extLst>
          </p:cNvPr>
          <p:cNvSpPr txBox="1"/>
          <p:nvPr/>
        </p:nvSpPr>
        <p:spPr>
          <a:xfrm>
            <a:off x="2381542" y="5793655"/>
            <a:ext cx="6882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Annual Sports day at school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602" y="4200808"/>
            <a:ext cx="2745594" cy="1637308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4988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ABE157A-3E8F-41F4-813B-86316444F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242B9C3-9F54-842E-005A-7FD35CBB7993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C6AFB0-87F7-5F00-5848-6AD8631F08F9}"/>
              </a:ext>
            </a:extLst>
          </p:cNvPr>
          <p:cNvSpPr txBox="1"/>
          <p:nvPr/>
        </p:nvSpPr>
        <p:spPr>
          <a:xfrm>
            <a:off x="849086" y="522515"/>
            <a:ext cx="10493828" cy="56323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                     Attention please !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  <a:p>
            <a:r>
              <a:rPr lang="en-US" sz="3600" b="1" dirty="0">
                <a:solidFill>
                  <a:schemeClr val="bg1"/>
                </a:solidFill>
              </a:rPr>
              <a:t>Good morning, everyone ! Welcome to our Annual sports Day !  I have an  important announcement for you. Please listen carefully and follow the instructions.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E9ABEEA3-0895-8923-EF83-A5C6FB64A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85" y="799529"/>
            <a:ext cx="1698172" cy="16957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89007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BD6E2BE-0E50-F615-C35C-76A9AF40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D6E7C37-A353-107A-162D-720855D4D146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17C8CB4-F277-E704-5A41-1943CC961049}"/>
              </a:ext>
            </a:extLst>
          </p:cNvPr>
          <p:cNvSpPr txBox="1"/>
          <p:nvPr/>
        </p:nvSpPr>
        <p:spPr>
          <a:xfrm>
            <a:off x="892969" y="5341426"/>
            <a:ext cx="10351298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First, there will be a 100-meter race.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F2770A1-A254-A3D1-B51D-A7D16FC61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992" y="870242"/>
            <a:ext cx="4751275" cy="426188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008A5A8A-F865-CBF4-57A1-0C5048FBB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12"/>
          <a:stretch>
            <a:fillRect/>
          </a:stretch>
        </p:blipFill>
        <p:spPr>
          <a:xfrm>
            <a:off x="990262" y="870243"/>
            <a:ext cx="4849925" cy="4261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4720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C8B397D-A41F-D6AA-4ED3-F06BDD9AB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3E44EB8-CFC0-E479-108D-6A3A6C1AB635}"/>
              </a:ext>
            </a:extLst>
          </p:cNvPr>
          <p:cNvSpPr/>
          <p:nvPr/>
        </p:nvSpPr>
        <p:spPr>
          <a:xfrm>
            <a:off x="337457" y="214157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511399F-FD7B-8365-49B5-13616B7FF9A7}"/>
              </a:ext>
            </a:extLst>
          </p:cNvPr>
          <p:cNvSpPr txBox="1"/>
          <p:nvPr/>
        </p:nvSpPr>
        <p:spPr>
          <a:xfrm>
            <a:off x="674911" y="4974474"/>
            <a:ext cx="10994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Girls participating in 100-meter race, please go to the </a:t>
            </a:r>
            <a:r>
              <a:rPr lang="en-US" sz="2400" b="1" dirty="0">
                <a:solidFill>
                  <a:srgbClr val="00B050"/>
                </a:solidFill>
              </a:rPr>
              <a:t>green flag </a:t>
            </a:r>
            <a:r>
              <a:rPr lang="en-US" sz="2400" b="1" dirty="0">
                <a:solidFill>
                  <a:schemeClr val="bg1"/>
                </a:solidFill>
              </a:rPr>
              <a:t>area. The flag is </a:t>
            </a:r>
            <a:r>
              <a:rPr lang="en-US" sz="2400" b="1" dirty="0">
                <a:solidFill>
                  <a:srgbClr val="FF0000"/>
                </a:solidFill>
              </a:rPr>
              <a:t>west side </a:t>
            </a:r>
            <a:r>
              <a:rPr lang="en-US" sz="2400" b="1" dirty="0">
                <a:solidFill>
                  <a:schemeClr val="bg1"/>
                </a:solidFill>
              </a:rPr>
              <a:t>of the field. Your race will start at half past nine (9:30 </a:t>
            </a:r>
            <a:r>
              <a:rPr lang="en-US" sz="2400" b="1" dirty="0" err="1">
                <a:solidFill>
                  <a:schemeClr val="bg1"/>
                </a:solidFill>
              </a:rPr>
              <a:t>a.m</a:t>
            </a:r>
            <a:r>
              <a:rPr lang="en-US" sz="2400" b="1" dirty="0">
                <a:solidFill>
                  <a:schemeClr val="bg1"/>
                </a:solidFill>
              </a:rPr>
              <a:t> .) . That’s in about 15 minutes. So, get ready 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BE111E9-2576-83F5-B760-57C18596BF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41" y="683197"/>
            <a:ext cx="2460177" cy="4099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ED61F17-7AE7-4F39-8C53-1AFC24C5B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9" b="16308"/>
          <a:stretch>
            <a:fillRect/>
          </a:stretch>
        </p:blipFill>
        <p:spPr>
          <a:xfrm>
            <a:off x="3755573" y="570368"/>
            <a:ext cx="7859484" cy="42126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F53F346F-0D2A-FDD1-D2CB-05240CBE46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82"/>
          <a:stretch>
            <a:fillRect/>
          </a:stretch>
        </p:blipFill>
        <p:spPr>
          <a:xfrm>
            <a:off x="10142146" y="1231271"/>
            <a:ext cx="1420961" cy="22724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4BAAED4-9451-D53F-7952-DD7F2A8834EE}"/>
              </a:ext>
            </a:extLst>
          </p:cNvPr>
          <p:cNvSpPr txBox="1"/>
          <p:nvPr/>
        </p:nvSpPr>
        <p:spPr>
          <a:xfrm>
            <a:off x="9013371" y="570368"/>
            <a:ext cx="260168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West side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08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94DF6F2-CC64-4274-6190-AF871C13E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0D09112-533E-8BFB-5F3B-DEE4BCEA68B5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6D16AD8-4581-7FED-D24B-B283009BADFA}"/>
              </a:ext>
            </a:extLst>
          </p:cNvPr>
          <p:cNvSpPr txBox="1"/>
          <p:nvPr/>
        </p:nvSpPr>
        <p:spPr>
          <a:xfrm>
            <a:off x="500742" y="5411420"/>
            <a:ext cx="11299372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Boys,</a:t>
            </a:r>
            <a:r>
              <a:rPr lang="en-US" sz="2400" b="1" dirty="0">
                <a:solidFill>
                  <a:schemeClr val="bg1"/>
                </a:solidFill>
              </a:rPr>
              <a:t> your 100-meter race will be starting from quarter to ten </a:t>
            </a:r>
            <a:r>
              <a:rPr lang="en-US" sz="2400" b="1" dirty="0">
                <a:solidFill>
                  <a:srgbClr val="FF0000"/>
                </a:solidFill>
              </a:rPr>
              <a:t>( 9: 45a.m</a:t>
            </a:r>
            <a:r>
              <a:rPr lang="en-US" sz="2400" b="1" dirty="0">
                <a:solidFill>
                  <a:schemeClr val="bg1"/>
                </a:solidFill>
              </a:rPr>
              <a:t>.). Please go to the </a:t>
            </a:r>
            <a:r>
              <a:rPr lang="en-US" sz="2400" b="1" dirty="0">
                <a:solidFill>
                  <a:srgbClr val="FF0000"/>
                </a:solidFill>
              </a:rPr>
              <a:t>east side </a:t>
            </a:r>
            <a:r>
              <a:rPr lang="en-US" sz="2400" b="1" dirty="0">
                <a:solidFill>
                  <a:schemeClr val="bg1"/>
                </a:solidFill>
              </a:rPr>
              <a:t>of the field marked with a </a:t>
            </a:r>
            <a:r>
              <a:rPr lang="en-US" sz="2400" b="1" dirty="0">
                <a:solidFill>
                  <a:srgbClr val="FF0000"/>
                </a:solidFill>
              </a:rPr>
              <a:t>red flag.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23208B7D-8470-53FA-3B72-7A6707EA8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570" y="795212"/>
            <a:ext cx="7205668" cy="426188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0DAA13E2-AE22-D49E-CEC5-2E560B72D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62" y="799420"/>
            <a:ext cx="2966361" cy="4257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4BAAED4-9451-D53F-7952-DD7F2A8834EE}"/>
              </a:ext>
            </a:extLst>
          </p:cNvPr>
          <p:cNvSpPr txBox="1"/>
          <p:nvPr/>
        </p:nvSpPr>
        <p:spPr>
          <a:xfrm>
            <a:off x="4507364" y="936727"/>
            <a:ext cx="260168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East side</a:t>
            </a:r>
          </a:p>
        </p:txBody>
      </p:sp>
    </p:spTree>
    <p:extLst>
      <p:ext uri="{BB962C8B-B14F-4D97-AF65-F5344CB8AC3E}">
        <p14:creationId xmlns:p14="http://schemas.microsoft.com/office/powerpoint/2010/main" val="32537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CFB452B-0093-2E85-529C-C9F558660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7C9C4EE-1B47-D46B-2ABB-BD098E3A9EE1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C4BC018-9B67-8E47-3904-BD387D5877CA}"/>
              </a:ext>
            </a:extLst>
          </p:cNvPr>
          <p:cNvSpPr txBox="1"/>
          <p:nvPr/>
        </p:nvSpPr>
        <p:spPr>
          <a:xfrm>
            <a:off x="549728" y="4985232"/>
            <a:ext cx="11146972" cy="1200329"/>
          </a:xfrm>
          <a:prstGeom prst="rect">
            <a:avLst/>
          </a:prstGeom>
          <a:solidFill>
            <a:schemeClr val="tx1">
              <a:lumMod val="85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Next, the event will be a </a:t>
            </a:r>
            <a:r>
              <a:rPr lang="en-US" sz="2400" b="1" dirty="0">
                <a:solidFill>
                  <a:srgbClr val="FF0000"/>
                </a:solidFill>
              </a:rPr>
              <a:t>tennis ball throw </a:t>
            </a:r>
            <a:r>
              <a:rPr lang="en-US" sz="2400" b="1" dirty="0">
                <a:solidFill>
                  <a:schemeClr val="bg1"/>
                </a:solidFill>
              </a:rPr>
              <a:t>. All the boys participating in the tennis ball throw , please go to the </a:t>
            </a:r>
            <a:r>
              <a:rPr lang="en-US" sz="2400" b="1" dirty="0">
                <a:solidFill>
                  <a:srgbClr val="FF0000"/>
                </a:solidFill>
              </a:rPr>
              <a:t>blue flag </a:t>
            </a:r>
            <a:r>
              <a:rPr lang="en-US" sz="2400" b="1" dirty="0" smtClean="0">
                <a:solidFill>
                  <a:srgbClr val="FF0000"/>
                </a:solidFill>
              </a:rPr>
              <a:t>area </a:t>
            </a:r>
            <a:r>
              <a:rPr lang="en-US" sz="2400" b="1" dirty="0" smtClean="0">
                <a:solidFill>
                  <a:schemeClr val="bg1"/>
                </a:solidFill>
              </a:rPr>
              <a:t>. The </a:t>
            </a:r>
            <a:r>
              <a:rPr lang="en-US" sz="2400" b="1" dirty="0">
                <a:solidFill>
                  <a:schemeClr val="bg1"/>
                </a:solidFill>
              </a:rPr>
              <a:t>flag is on the </a:t>
            </a:r>
            <a:r>
              <a:rPr lang="en-US" sz="2400" b="1" dirty="0">
                <a:solidFill>
                  <a:srgbClr val="FF0000"/>
                </a:solidFill>
              </a:rPr>
              <a:t>south side</a:t>
            </a:r>
            <a:r>
              <a:rPr lang="en-US" sz="2400" b="1" dirty="0">
                <a:solidFill>
                  <a:schemeClr val="bg1"/>
                </a:solidFill>
              </a:rPr>
              <a:t> of the field .Your event will begin at quarter past ten (</a:t>
            </a:r>
            <a:r>
              <a:rPr lang="en-US" sz="2400" b="1" dirty="0" smtClean="0">
                <a:solidFill>
                  <a:srgbClr val="FF0000"/>
                </a:solidFill>
              </a:rPr>
              <a:t>10:15 a.m</a:t>
            </a:r>
            <a:r>
              <a:rPr lang="en-US" sz="2400" b="1" dirty="0">
                <a:solidFill>
                  <a:srgbClr val="FF0000"/>
                </a:solidFill>
              </a:rPr>
              <a:t>.</a:t>
            </a:r>
            <a:r>
              <a:rPr lang="en-US" sz="2400" b="1" dirty="0">
                <a:solidFill>
                  <a:schemeClr val="bg1"/>
                </a:solidFill>
              </a:rPr>
              <a:t> 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FA2898B5-CD2D-7C19-E1CF-07948984ED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r="6463" b="8869"/>
          <a:stretch>
            <a:fillRect/>
          </a:stretch>
        </p:blipFill>
        <p:spPr>
          <a:xfrm>
            <a:off x="892626" y="1350419"/>
            <a:ext cx="3125452" cy="342750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935FCA2-8671-CE68-A5C0-E84B02611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17" r="11549" b="8514"/>
          <a:stretch>
            <a:fillRect/>
          </a:stretch>
        </p:blipFill>
        <p:spPr>
          <a:xfrm>
            <a:off x="4587701" y="1350420"/>
            <a:ext cx="3125451" cy="3316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EBA7ADBE-368A-A8FA-A8D0-0714AFEF1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776" y="1350419"/>
            <a:ext cx="3125452" cy="3316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530AC9E-7C75-1970-BD68-9C47E65C2E5E}"/>
              </a:ext>
            </a:extLst>
          </p:cNvPr>
          <p:cNvSpPr txBox="1"/>
          <p:nvPr/>
        </p:nvSpPr>
        <p:spPr>
          <a:xfrm>
            <a:off x="8544659" y="646849"/>
            <a:ext cx="260168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South  side</a:t>
            </a:r>
          </a:p>
        </p:txBody>
      </p:sp>
    </p:spTree>
    <p:extLst>
      <p:ext uri="{BB962C8B-B14F-4D97-AF65-F5344CB8AC3E}">
        <p14:creationId xmlns:p14="http://schemas.microsoft.com/office/powerpoint/2010/main" val="1936598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82EE355-A00C-76AA-4927-12477F7D8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47F984B-3927-9286-9A4F-7754AF940B1D}"/>
              </a:ext>
            </a:extLst>
          </p:cNvPr>
          <p:cNvSpPr/>
          <p:nvPr/>
        </p:nvSpPr>
        <p:spPr>
          <a:xfrm>
            <a:off x="361520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C780C69-08CB-B4CE-6F6E-96423F846435}"/>
              </a:ext>
            </a:extLst>
          </p:cNvPr>
          <p:cNvSpPr txBox="1"/>
          <p:nvPr/>
        </p:nvSpPr>
        <p:spPr>
          <a:xfrm>
            <a:off x="587146" y="5183892"/>
            <a:ext cx="106475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Your event will begin at quarter past ten (10:15a.m. ). Girls , your tennis ball throw will take </a:t>
            </a:r>
            <a:r>
              <a:rPr lang="en-US" sz="2400" b="1" dirty="0" err="1">
                <a:solidFill>
                  <a:schemeClr val="bg1"/>
                </a:solidFill>
              </a:rPr>
              <a:t>take</a:t>
            </a:r>
            <a:r>
              <a:rPr lang="en-US" sz="2400" b="1" dirty="0">
                <a:solidFill>
                  <a:schemeClr val="bg1"/>
                </a:solidFill>
              </a:rPr>
              <a:t> place at the </a:t>
            </a:r>
            <a:r>
              <a:rPr lang="en-US" sz="2400" b="1" dirty="0">
                <a:solidFill>
                  <a:srgbClr val="FF0000"/>
                </a:solidFill>
              </a:rPr>
              <a:t>yellow</a:t>
            </a:r>
            <a:r>
              <a:rPr lang="en-US" sz="2400" b="1" dirty="0">
                <a:solidFill>
                  <a:schemeClr val="bg1"/>
                </a:solidFill>
              </a:rPr>
              <a:t> flag marked </a:t>
            </a:r>
            <a:r>
              <a:rPr lang="en-US" sz="2400" b="1" dirty="0">
                <a:solidFill>
                  <a:srgbClr val="FF0000"/>
                </a:solidFill>
              </a:rPr>
              <a:t>north side </a:t>
            </a:r>
            <a:r>
              <a:rPr lang="en-US" sz="2400" b="1" dirty="0">
                <a:solidFill>
                  <a:schemeClr val="bg1"/>
                </a:solidFill>
              </a:rPr>
              <a:t>of the field at half past ten (</a:t>
            </a:r>
            <a:r>
              <a:rPr lang="en-US" sz="2400" b="1" dirty="0">
                <a:solidFill>
                  <a:srgbClr val="FF0000"/>
                </a:solidFill>
              </a:rPr>
              <a:t>10:30 a.m</a:t>
            </a:r>
            <a:r>
              <a:rPr lang="en-US" sz="2400" b="1" dirty="0">
                <a:solidFill>
                  <a:schemeClr val="bg1"/>
                </a:solidFill>
              </a:rPr>
              <a:t>. 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25872B75-60EA-68CA-7B4A-3B989010D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72" y="1459831"/>
            <a:ext cx="3428999" cy="34877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E38164C9-E261-2433-27F8-60BBDF6CF1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392" y="1459831"/>
            <a:ext cx="3428999" cy="34639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7DDA8BA3-0E57-703C-4304-548C48E2FD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82" y="1459831"/>
            <a:ext cx="3428999" cy="3440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B80B1622-634D-0AE0-498E-B87104966696}"/>
              </a:ext>
            </a:extLst>
          </p:cNvPr>
          <p:cNvSpPr txBox="1"/>
          <p:nvPr/>
        </p:nvSpPr>
        <p:spPr>
          <a:xfrm>
            <a:off x="8633049" y="662534"/>
            <a:ext cx="2601686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North  side</a:t>
            </a:r>
          </a:p>
        </p:txBody>
      </p:sp>
    </p:spTree>
    <p:extLst>
      <p:ext uri="{BB962C8B-B14F-4D97-AF65-F5344CB8AC3E}">
        <p14:creationId xmlns:p14="http://schemas.microsoft.com/office/powerpoint/2010/main" val="1421069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9180FFF-CC20-032D-01FA-4EF17A48F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F73ACDEA-6B35-24FB-1DDE-A8FB46E0E3DB}"/>
              </a:ext>
            </a:extLst>
          </p:cNvPr>
          <p:cNvSpPr/>
          <p:nvPr/>
        </p:nvSpPr>
        <p:spPr>
          <a:xfrm>
            <a:off x="310243" y="255814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FD884933-C09B-5DFB-2EF0-BDE4CEBB5AE6}"/>
              </a:ext>
            </a:extLst>
          </p:cNvPr>
          <p:cNvSpPr txBox="1"/>
          <p:nvPr/>
        </p:nvSpPr>
        <p:spPr>
          <a:xfrm>
            <a:off x="4528458" y="489858"/>
            <a:ext cx="352697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New words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C07591-D319-3E2E-A7B5-D92CB989DCF3}"/>
              </a:ext>
            </a:extLst>
          </p:cNvPr>
          <p:cNvSpPr txBox="1"/>
          <p:nvPr/>
        </p:nvSpPr>
        <p:spPr>
          <a:xfrm>
            <a:off x="587825" y="1131934"/>
            <a:ext cx="1078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Annual -</a:t>
            </a:r>
            <a:r>
              <a:rPr lang="en-US" sz="3600" b="1" dirty="0" err="1">
                <a:solidFill>
                  <a:schemeClr val="bg1"/>
                </a:solidFill>
              </a:rPr>
              <a:t>বার্ষিক</a:t>
            </a:r>
            <a:r>
              <a:rPr lang="en-US" sz="3600" b="1" dirty="0">
                <a:solidFill>
                  <a:schemeClr val="bg1"/>
                </a:solidFill>
              </a:rPr>
              <a:t>-related to year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333736-5310-8E9C-DBD0-8CCDB71129AA}"/>
              </a:ext>
            </a:extLst>
          </p:cNvPr>
          <p:cNvSpPr txBox="1"/>
          <p:nvPr/>
        </p:nvSpPr>
        <p:spPr>
          <a:xfrm>
            <a:off x="587825" y="1813459"/>
            <a:ext cx="10823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Decorated -</a:t>
            </a:r>
            <a:r>
              <a:rPr lang="en-US" sz="2800" b="1" dirty="0" err="1">
                <a:solidFill>
                  <a:schemeClr val="bg1"/>
                </a:solidFill>
              </a:rPr>
              <a:t>সুসজ্জিত</a:t>
            </a:r>
            <a:r>
              <a:rPr lang="en-US" sz="2800" b="1" dirty="0">
                <a:solidFill>
                  <a:schemeClr val="bg1"/>
                </a:solidFill>
              </a:rPr>
              <a:t>-something is made to look more attractive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A464A98-F7A2-F988-F10A-B2CFA8954608}"/>
              </a:ext>
            </a:extLst>
          </p:cNvPr>
          <p:cNvSpPr txBox="1"/>
          <p:nvPr/>
        </p:nvSpPr>
        <p:spPr>
          <a:xfrm>
            <a:off x="585096" y="2693834"/>
            <a:ext cx="10787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Excited -</a:t>
            </a:r>
            <a:r>
              <a:rPr lang="en-US" sz="3600" b="1" dirty="0" err="1">
                <a:solidFill>
                  <a:schemeClr val="bg1"/>
                </a:solidFill>
              </a:rPr>
              <a:t>উত্তেজিত</a:t>
            </a:r>
            <a:r>
              <a:rPr lang="en-US" sz="3600" b="1" dirty="0">
                <a:solidFill>
                  <a:schemeClr val="bg1"/>
                </a:solidFill>
              </a:rPr>
              <a:t>-very enthusiastic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B84F6C5-1959-7405-6A10-8A375173DA4E}"/>
              </a:ext>
            </a:extLst>
          </p:cNvPr>
          <p:cNvSpPr txBox="1"/>
          <p:nvPr/>
        </p:nvSpPr>
        <p:spPr>
          <a:xfrm>
            <a:off x="593256" y="3444104"/>
            <a:ext cx="10842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Attend -</a:t>
            </a:r>
            <a:r>
              <a:rPr lang="en-US" sz="3600" b="1" dirty="0" err="1">
                <a:solidFill>
                  <a:schemeClr val="bg1"/>
                </a:solidFill>
              </a:rPr>
              <a:t>যোগ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দেওয়া</a:t>
            </a:r>
            <a:r>
              <a:rPr lang="en-US" sz="3600" b="1" dirty="0">
                <a:solidFill>
                  <a:schemeClr val="bg1"/>
                </a:solidFill>
              </a:rPr>
              <a:t>-participate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198E248-ACE4-0D7A-57F7-0ECA5F978B5C}"/>
              </a:ext>
            </a:extLst>
          </p:cNvPr>
          <p:cNvSpPr txBox="1"/>
          <p:nvPr/>
        </p:nvSpPr>
        <p:spPr>
          <a:xfrm rot="10800000" flipV="1">
            <a:off x="593256" y="4120642"/>
            <a:ext cx="11076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Important -</a:t>
            </a:r>
            <a:r>
              <a:rPr lang="en-US" sz="3600" b="1" dirty="0" err="1">
                <a:solidFill>
                  <a:schemeClr val="bg1"/>
                </a:solidFill>
              </a:rPr>
              <a:t>গুরুত্বপূর্ণ</a:t>
            </a:r>
            <a:r>
              <a:rPr lang="en-US" sz="3600" b="1" dirty="0">
                <a:solidFill>
                  <a:schemeClr val="bg1"/>
                </a:solidFill>
              </a:rPr>
              <a:t>- essential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7EC3B725-005C-4836-6F59-139480EBFA2D}"/>
              </a:ext>
            </a:extLst>
          </p:cNvPr>
          <p:cNvSpPr txBox="1"/>
          <p:nvPr/>
        </p:nvSpPr>
        <p:spPr>
          <a:xfrm>
            <a:off x="564685" y="4882420"/>
            <a:ext cx="10828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</a:rPr>
              <a:t>Annoucement</a:t>
            </a:r>
            <a:r>
              <a:rPr lang="en-US" sz="3600" b="1" dirty="0">
                <a:solidFill>
                  <a:schemeClr val="bg1"/>
                </a:solidFill>
              </a:rPr>
              <a:t> -</a:t>
            </a:r>
            <a:r>
              <a:rPr lang="en-US" sz="3600" b="1" dirty="0" err="1">
                <a:solidFill>
                  <a:schemeClr val="bg1"/>
                </a:solidFill>
              </a:rPr>
              <a:t>ঘোষণা</a:t>
            </a:r>
            <a:r>
              <a:rPr lang="en-US" sz="3600" b="1" dirty="0">
                <a:solidFill>
                  <a:schemeClr val="bg1"/>
                </a:solidFill>
              </a:rPr>
              <a:t>- declaration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B706D6C-3C73-A9FA-468E-BAF72872E65E}"/>
              </a:ext>
            </a:extLst>
          </p:cNvPr>
          <p:cNvSpPr txBox="1"/>
          <p:nvPr/>
        </p:nvSpPr>
        <p:spPr>
          <a:xfrm>
            <a:off x="593256" y="5632690"/>
            <a:ext cx="997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Instruction -</a:t>
            </a:r>
            <a:r>
              <a:rPr lang="en-US" sz="3600" b="1" dirty="0" err="1">
                <a:solidFill>
                  <a:schemeClr val="bg1"/>
                </a:solidFill>
              </a:rPr>
              <a:t>নির্দেশনা</a:t>
            </a:r>
            <a:r>
              <a:rPr lang="en-US" sz="3600" b="1" dirty="0">
                <a:solidFill>
                  <a:schemeClr val="bg1"/>
                </a:solidFill>
              </a:rPr>
              <a:t>- direction</a:t>
            </a:r>
          </a:p>
        </p:txBody>
      </p:sp>
    </p:spTree>
    <p:extLst>
      <p:ext uri="{BB962C8B-B14F-4D97-AF65-F5344CB8AC3E}">
        <p14:creationId xmlns:p14="http://schemas.microsoft.com/office/powerpoint/2010/main" val="2332258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7283" y="135802"/>
            <a:ext cx="11751398" cy="6500388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90" y="412855"/>
            <a:ext cx="757429" cy="840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240326" y="832919"/>
            <a:ext cx="9841116" cy="83099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 your book at page no 47-48   </a:t>
            </a:r>
            <a:r>
              <a:rPr lang="en-US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40326" y="2433873"/>
            <a:ext cx="9841116" cy="110799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 reading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95060" y="4229323"/>
            <a:ext cx="9841116" cy="110799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Individual reading</a:t>
            </a:r>
          </a:p>
        </p:txBody>
      </p:sp>
      <p:sp>
        <p:nvSpPr>
          <p:cNvPr id="3" name="Down Arrow 2"/>
          <p:cNvSpPr/>
          <p:nvPr/>
        </p:nvSpPr>
        <p:spPr>
          <a:xfrm>
            <a:off x="4970352" y="1746419"/>
            <a:ext cx="1466662" cy="650340"/>
          </a:xfrm>
          <a:prstGeom prst="downArrow">
            <a:avLst/>
          </a:prstGeom>
          <a:solidFill>
            <a:srgbClr val="FF0000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4843603" y="3578983"/>
            <a:ext cx="1466662" cy="650340"/>
          </a:xfrm>
          <a:prstGeom prst="downArrow">
            <a:avLst/>
          </a:prstGeom>
          <a:solidFill>
            <a:srgbClr val="FF0000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1420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E9DD3C-B099-5EBC-E6F2-7FBF69C82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2C56BE88-B08C-8AA4-FC9E-0A2CC375496A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ACC5BF-73BF-63AE-5D4B-1A11F4ACE0EA}"/>
              </a:ext>
            </a:extLst>
          </p:cNvPr>
          <p:cNvSpPr txBox="1"/>
          <p:nvPr/>
        </p:nvSpPr>
        <p:spPr>
          <a:xfrm>
            <a:off x="1077685" y="508531"/>
            <a:ext cx="10036629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</a:rPr>
              <a:t>One day one word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418B67DA-0487-9BE6-BAA0-8B30C2F0C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056" y="1919287"/>
            <a:ext cx="2005693" cy="15042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542C81F-9722-4FB6-66BC-18C3F236EEAE}"/>
              </a:ext>
            </a:extLst>
          </p:cNvPr>
          <p:cNvSpPr txBox="1"/>
          <p:nvPr/>
        </p:nvSpPr>
        <p:spPr>
          <a:xfrm>
            <a:off x="696687" y="3552637"/>
            <a:ext cx="10929256" cy="2308324"/>
          </a:xfrm>
          <a:prstGeom prst="rect">
            <a:avLst/>
          </a:prstGeom>
          <a:solidFill>
            <a:srgbClr val="CCFF66"/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Flag-</a:t>
            </a:r>
            <a:r>
              <a:rPr lang="en-US" sz="4800" b="1" dirty="0" err="1">
                <a:solidFill>
                  <a:srgbClr val="FF0000"/>
                </a:solidFill>
              </a:rPr>
              <a:t>পতাকা</a:t>
            </a:r>
            <a:endParaRPr lang="en-US" sz="4800" b="1" dirty="0">
              <a:solidFill>
                <a:srgbClr val="FF0000"/>
              </a:solidFill>
            </a:endParaRPr>
          </a:p>
          <a:p>
            <a:r>
              <a:rPr lang="en-US" sz="4800" b="1" dirty="0">
                <a:solidFill>
                  <a:schemeClr val="bg1"/>
                </a:solidFill>
              </a:rPr>
              <a:t>The school field is decorated with </a:t>
            </a:r>
            <a:r>
              <a:rPr lang="en-US" sz="4800" b="1" dirty="0" err="1">
                <a:solidFill>
                  <a:schemeClr val="bg1"/>
                </a:solidFill>
              </a:rPr>
              <a:t>colourful</a:t>
            </a:r>
            <a:r>
              <a:rPr lang="en-US" sz="4800" b="1" dirty="0">
                <a:solidFill>
                  <a:schemeClr val="bg1"/>
                </a:solidFill>
              </a:rPr>
              <a:t> flag.</a:t>
            </a:r>
          </a:p>
        </p:txBody>
      </p:sp>
    </p:spTree>
    <p:extLst>
      <p:ext uri="{BB962C8B-B14F-4D97-AF65-F5344CB8AC3E}">
        <p14:creationId xmlns:p14="http://schemas.microsoft.com/office/powerpoint/2010/main" val="178531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D990045-1AA3-95F5-7D77-7C476EC42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61DE5E9-9CA4-77FD-FDC8-3DF669D3414F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6F1A3A1-3AEF-F674-088E-853B682FEA97}"/>
              </a:ext>
            </a:extLst>
          </p:cNvPr>
          <p:cNvSpPr txBox="1"/>
          <p:nvPr/>
        </p:nvSpPr>
        <p:spPr>
          <a:xfrm>
            <a:off x="609599" y="457201"/>
            <a:ext cx="1080951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Fill in the blanks with the appropriate word from the  text/ box.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EC916B5-279C-C77B-208F-3863E921AE7F}"/>
              </a:ext>
            </a:extLst>
          </p:cNvPr>
          <p:cNvSpPr txBox="1"/>
          <p:nvPr/>
        </p:nvSpPr>
        <p:spPr>
          <a:xfrm>
            <a:off x="522513" y="1187251"/>
            <a:ext cx="11157858" cy="5262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514350" indent="-514350">
              <a:buAutoNum type="alphaLcPeriod"/>
            </a:pPr>
            <a:r>
              <a:rPr lang="en-US" sz="2800" b="1" dirty="0">
                <a:solidFill>
                  <a:schemeClr val="bg1"/>
                </a:solidFill>
              </a:rPr>
              <a:t>Today is the ----------------------     sports day at Sumon’s school.</a:t>
            </a:r>
          </a:p>
          <a:p>
            <a:pPr marL="514350" indent="-514350">
              <a:buAutoNum type="alphaLcPeriod"/>
            </a:pP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b. The school field is decorated with   ---------------------- flags.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c. They are happy and excited to -------------------in       the events,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d. The voice in the loudspeaker drew their --------------------    .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b="1" dirty="0">
                <a:solidFill>
                  <a:schemeClr val="bg1"/>
                </a:solidFill>
              </a:rPr>
              <a:t>e. Sumon shout, ‘Let’s go , ------------------            !’</a:t>
            </a:r>
          </a:p>
          <a:p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EDBC72-53DC-5A36-B7D7-6BEE7A400C52}"/>
              </a:ext>
            </a:extLst>
          </p:cNvPr>
          <p:cNvSpPr txBox="1"/>
          <p:nvPr/>
        </p:nvSpPr>
        <p:spPr>
          <a:xfrm>
            <a:off x="3887342" y="1231001"/>
            <a:ext cx="263978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  annual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C907EC8-EB28-7275-0516-AFEBA477642E}"/>
              </a:ext>
            </a:extLst>
          </p:cNvPr>
          <p:cNvSpPr txBox="1"/>
          <p:nvPr/>
        </p:nvSpPr>
        <p:spPr>
          <a:xfrm>
            <a:off x="7249885" y="2259451"/>
            <a:ext cx="247105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  </a:t>
            </a:r>
            <a:r>
              <a:rPr lang="en-US" sz="3200" b="1" dirty="0" err="1">
                <a:solidFill>
                  <a:schemeClr val="bg1"/>
                </a:solidFill>
              </a:rPr>
              <a:t>colourful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EA94E23-CA64-7BB5-73AC-711CCC77083F}"/>
              </a:ext>
            </a:extLst>
          </p:cNvPr>
          <p:cNvSpPr txBox="1"/>
          <p:nvPr/>
        </p:nvSpPr>
        <p:spPr>
          <a:xfrm>
            <a:off x="6651170" y="3051056"/>
            <a:ext cx="306977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  participate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036D496-4DEC-55C9-997A-24968A43381F}"/>
              </a:ext>
            </a:extLst>
          </p:cNvPr>
          <p:cNvSpPr txBox="1"/>
          <p:nvPr/>
        </p:nvSpPr>
        <p:spPr>
          <a:xfrm>
            <a:off x="8088085" y="4357411"/>
            <a:ext cx="306977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  attention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3FDEEFD-A0A0-382A-1EB0-1C63B8E86FB6}"/>
              </a:ext>
            </a:extLst>
          </p:cNvPr>
          <p:cNvSpPr txBox="1"/>
          <p:nvPr/>
        </p:nvSpPr>
        <p:spPr>
          <a:xfrm>
            <a:off x="5747655" y="5294291"/>
            <a:ext cx="255270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    friends</a:t>
            </a:r>
          </a:p>
        </p:txBody>
      </p:sp>
    </p:spTree>
    <p:extLst>
      <p:ext uri="{BB962C8B-B14F-4D97-AF65-F5344CB8AC3E}">
        <p14:creationId xmlns:p14="http://schemas.microsoft.com/office/powerpoint/2010/main" val="2084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26E3DD3-12CE-A856-EF94-D63B28639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B57889BF-C5A3-574B-DFC8-5BF5082E6AEE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DCBFF3F-FEF7-4885-0D1A-B74E90474F8E}"/>
              </a:ext>
            </a:extLst>
          </p:cNvPr>
          <p:cNvSpPr txBox="1"/>
          <p:nvPr/>
        </p:nvSpPr>
        <p:spPr>
          <a:xfrm>
            <a:off x="751114" y="261257"/>
            <a:ext cx="1074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Choose the correct answer from the alternative.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409EB9B-78EA-63F2-2664-49FC0D8CFFF0}"/>
              </a:ext>
            </a:extLst>
          </p:cNvPr>
          <p:cNvSpPr txBox="1"/>
          <p:nvPr/>
        </p:nvSpPr>
        <p:spPr>
          <a:xfrm>
            <a:off x="642256" y="918474"/>
            <a:ext cx="11027229" cy="5574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romanLcPeriod"/>
            </a:pPr>
            <a:r>
              <a:rPr lang="en-US" sz="2400" b="1" dirty="0">
                <a:solidFill>
                  <a:schemeClr val="bg1"/>
                </a:solidFill>
              </a:rPr>
              <a:t>What is happening today at </a:t>
            </a:r>
            <a:r>
              <a:rPr lang="en-US" sz="2400" b="1" dirty="0" err="1">
                <a:solidFill>
                  <a:schemeClr val="bg1"/>
                </a:solidFill>
              </a:rPr>
              <a:t>Sumons’s</a:t>
            </a:r>
            <a:r>
              <a:rPr lang="en-US" sz="2400" b="1" dirty="0">
                <a:solidFill>
                  <a:schemeClr val="bg1"/>
                </a:solidFill>
              </a:rPr>
              <a:t> school ?</a:t>
            </a:r>
          </a:p>
          <a:p>
            <a:pPr marL="457200" indent="-457200">
              <a:buAutoNum type="alphaLcPeriod"/>
            </a:pPr>
            <a:r>
              <a:rPr lang="en-US" sz="2400" b="1" dirty="0" err="1">
                <a:solidFill>
                  <a:schemeClr val="bg1"/>
                </a:solidFill>
              </a:rPr>
              <a:t>Annuai</a:t>
            </a:r>
            <a:r>
              <a:rPr lang="en-US" sz="2400" b="1" dirty="0">
                <a:solidFill>
                  <a:schemeClr val="bg1"/>
                </a:solidFill>
              </a:rPr>
              <a:t> debate               b. annual sports day     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c.  Annual examination            d,  annual meeting</a:t>
            </a:r>
          </a:p>
          <a:p>
            <a:pPr marL="514350" indent="-514350">
              <a:buAutoNum type="romanLcPeriod" startAt="2"/>
            </a:pPr>
            <a:r>
              <a:rPr lang="en-US" sz="2400" b="1" dirty="0">
                <a:solidFill>
                  <a:schemeClr val="bg1"/>
                </a:solidFill>
              </a:rPr>
              <a:t>The school field is decorated with </a:t>
            </a:r>
            <a:r>
              <a:rPr lang="en-US" sz="2400" b="1" dirty="0" err="1">
                <a:solidFill>
                  <a:schemeClr val="bg1"/>
                </a:solidFill>
              </a:rPr>
              <a:t>colourful</a:t>
            </a:r>
            <a:r>
              <a:rPr lang="en-US" sz="2400" b="1" dirty="0">
                <a:solidFill>
                  <a:schemeClr val="bg1"/>
                </a:solidFill>
              </a:rPr>
              <a:t> --------</a:t>
            </a:r>
          </a:p>
          <a:p>
            <a:pPr marL="857250" indent="-857250">
              <a:buAutoNum type="romanLcPeriod" startAt="2"/>
            </a:pPr>
            <a:r>
              <a:rPr lang="en-US" sz="2400" b="1" dirty="0">
                <a:solidFill>
                  <a:schemeClr val="bg1"/>
                </a:solidFill>
              </a:rPr>
              <a:t>A. festoon      b. banner       c. poster           d. flags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iii. Where are Sumon and his friends waiting ?</a:t>
            </a:r>
          </a:p>
          <a:p>
            <a:pPr marL="457200" indent="-457200"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Corner of the field            b. behind the flag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c. in front of the school           d.  In the school playground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iv. Why are they happy ? </a:t>
            </a:r>
          </a:p>
          <a:p>
            <a:pPr marL="457200" indent="-457200">
              <a:buAutoNum type="alphaLcPeriod"/>
            </a:pPr>
            <a:r>
              <a:rPr lang="en-US" sz="2400" b="1" dirty="0">
                <a:solidFill>
                  <a:schemeClr val="bg1"/>
                </a:solidFill>
              </a:rPr>
              <a:t>To win in the sports</a:t>
            </a:r>
            <a:r>
              <a:rPr lang="en-US" sz="3600" b="1" dirty="0">
                <a:solidFill>
                  <a:schemeClr val="bg1"/>
                </a:solidFill>
              </a:rPr>
              <a:t>           </a:t>
            </a:r>
            <a:r>
              <a:rPr lang="en-US" sz="2400" b="1" dirty="0">
                <a:solidFill>
                  <a:schemeClr val="bg1"/>
                </a:solidFill>
              </a:rPr>
              <a:t>b. to attend the events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c. To hear the announcement       d. to see the prizes</a:t>
            </a:r>
          </a:p>
          <a:p>
            <a:pPr marL="514350" indent="-514350">
              <a:buAutoNum type="romanLcPeriod" startAt="5"/>
            </a:pPr>
            <a:r>
              <a:rPr lang="en-US" sz="2400" b="1" dirty="0">
                <a:solidFill>
                  <a:schemeClr val="bg1"/>
                </a:solidFill>
              </a:rPr>
              <a:t>What did the voice in the loudspeaker do ?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a. drew their  attention            b.   Stopped their  conversation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c. Obstruct their activities              d. disturb their attention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46" y="1128466"/>
            <a:ext cx="742383" cy="6065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157" y="2123077"/>
            <a:ext cx="742383" cy="6065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15" y="3004245"/>
            <a:ext cx="742383" cy="6065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67" y="4240417"/>
            <a:ext cx="742383" cy="6065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4" y="5299413"/>
            <a:ext cx="742383" cy="60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588829A-7C09-DB32-1BA7-1AB8315F5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E081FCB-7F3B-CDD3-7C6D-51438C5297EC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3F07178-0639-1136-93AF-5C032EE268E6}"/>
              </a:ext>
            </a:extLst>
          </p:cNvPr>
          <p:cNvSpPr txBox="1"/>
          <p:nvPr/>
        </p:nvSpPr>
        <p:spPr>
          <a:xfrm>
            <a:off x="404711" y="422735"/>
            <a:ext cx="1108165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lphaLcParenR"/>
            </a:pPr>
            <a:r>
              <a:rPr lang="en-US" sz="2000" b="1" dirty="0">
                <a:solidFill>
                  <a:srgbClr val="FF0000"/>
                </a:solidFill>
              </a:rPr>
              <a:t>What is the announcements about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The announcements is  about  the events of the annual sports day .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b)When do the girls have their 100 –meter race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The girls have their 100 –meter race  at half past nine.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c)Where should the boys go for the 100- meter race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The boys should go to the east side of the field marked with a red flag for the 100-meter race.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d) What </a:t>
            </a:r>
            <a:r>
              <a:rPr lang="en-US" sz="2000" b="1" dirty="0" err="1">
                <a:solidFill>
                  <a:srgbClr val="FF0000"/>
                </a:solidFill>
              </a:rPr>
              <a:t>colour</a:t>
            </a:r>
            <a:r>
              <a:rPr lang="en-US" sz="2000" b="1" dirty="0">
                <a:solidFill>
                  <a:srgbClr val="FF0000"/>
                </a:solidFill>
              </a:rPr>
              <a:t> flag is marked for boys tennis ball throw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Blue </a:t>
            </a:r>
            <a:r>
              <a:rPr lang="en-US" sz="2000" b="1" dirty="0" err="1">
                <a:solidFill>
                  <a:schemeClr val="bg1"/>
                </a:solidFill>
              </a:rPr>
              <a:t>coiour</a:t>
            </a:r>
            <a:r>
              <a:rPr lang="en-US" sz="2000" b="1" dirty="0">
                <a:solidFill>
                  <a:schemeClr val="bg1"/>
                </a:solidFill>
              </a:rPr>
              <a:t> flag is marked for boys tennis ball throw. 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000" b="1" dirty="0">
                <a:solidFill>
                  <a:srgbClr val="FF0000"/>
                </a:solidFill>
              </a:rPr>
              <a:t>e) Where should the girls go for the tennis ball throw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The girls should go to the north side of the field marked with yellow flag for tennis ball throw.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f) What are the main events announced for the annual sports </a:t>
            </a:r>
            <a:r>
              <a:rPr lang="en-US" sz="2400" b="1" dirty="0">
                <a:solidFill>
                  <a:srgbClr val="FF0000"/>
                </a:solidFill>
              </a:rPr>
              <a:t>day ?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Answer: The main events announced for the annual sports day are 100- meter race for boys, 100- meter race for girls, tennis ball throw for boys and tennis ball throw for girls,</a:t>
            </a:r>
          </a:p>
        </p:txBody>
      </p:sp>
    </p:spTree>
    <p:extLst>
      <p:ext uri="{BB962C8B-B14F-4D97-AF65-F5344CB8AC3E}">
        <p14:creationId xmlns:p14="http://schemas.microsoft.com/office/powerpoint/2010/main" val="36571381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700CBFF-34E4-4A45-16E4-1BD16407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9526CA6-22C6-CBBD-75EF-9C1B054FEF6C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23E13F-DFDE-A7B2-B82B-64EE3D42129C}"/>
              </a:ext>
            </a:extLst>
          </p:cNvPr>
          <p:cNvSpPr txBox="1"/>
          <p:nvPr/>
        </p:nvSpPr>
        <p:spPr>
          <a:xfrm>
            <a:off x="511629" y="359229"/>
            <a:ext cx="11244941" cy="6247864"/>
          </a:xfrm>
          <a:prstGeom prst="rect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                 </a:t>
            </a:r>
            <a:r>
              <a:rPr lang="en-US" sz="3600" b="1" u="sng" dirty="0">
                <a:solidFill>
                  <a:srgbClr val="FF0000"/>
                </a:solidFill>
              </a:rPr>
              <a:t>Make sentences:</a:t>
            </a:r>
          </a:p>
          <a:p>
            <a:endParaRPr lang="en-US" sz="3600" b="1" dirty="0">
              <a:solidFill>
                <a:srgbClr val="FF0000"/>
              </a:solidFill>
            </a:endParaRPr>
          </a:p>
          <a:p>
            <a:r>
              <a:rPr lang="en-US" sz="3200" b="1" dirty="0">
                <a:solidFill>
                  <a:srgbClr val="FF0000"/>
                </a:solidFill>
              </a:rPr>
              <a:t>Annua</a:t>
            </a:r>
            <a:r>
              <a:rPr lang="en-US" sz="3200" b="1" dirty="0">
                <a:solidFill>
                  <a:schemeClr val="bg1"/>
                </a:solidFill>
              </a:rPr>
              <a:t>l- Today is the annual sports day at sima’s school.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Decorated</a:t>
            </a:r>
            <a:r>
              <a:rPr lang="en-US" sz="3200" b="1" dirty="0">
                <a:solidFill>
                  <a:schemeClr val="bg1"/>
                </a:solidFill>
              </a:rPr>
              <a:t>- The school field is decorated with </a:t>
            </a:r>
            <a:r>
              <a:rPr lang="en-US" sz="3200" b="1" dirty="0" err="1">
                <a:solidFill>
                  <a:schemeClr val="bg1"/>
                </a:solidFill>
              </a:rPr>
              <a:t>colourful</a:t>
            </a:r>
            <a:r>
              <a:rPr lang="en-US" sz="3200" b="1" dirty="0">
                <a:solidFill>
                  <a:schemeClr val="bg1"/>
                </a:solidFill>
              </a:rPr>
              <a:t> flag.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Announcement</a:t>
            </a:r>
            <a:r>
              <a:rPr lang="en-US" sz="3200" b="1" dirty="0">
                <a:solidFill>
                  <a:schemeClr val="bg1"/>
                </a:solidFill>
              </a:rPr>
              <a:t>- I have an important announcement for you.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Instruction</a:t>
            </a:r>
            <a:r>
              <a:rPr lang="en-US" sz="3200" b="1" dirty="0">
                <a:solidFill>
                  <a:schemeClr val="bg1"/>
                </a:solidFill>
              </a:rPr>
              <a:t>- Please listen carefully and follow the instructions.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Important</a:t>
            </a:r>
            <a:r>
              <a:rPr lang="en-US" sz="3200" b="1" dirty="0">
                <a:solidFill>
                  <a:schemeClr val="bg1"/>
                </a:solidFill>
              </a:rPr>
              <a:t>- I have an important announcement for you.</a:t>
            </a:r>
          </a:p>
          <a:p>
            <a:endParaRPr lang="en-US" sz="3600" b="1" dirty="0">
              <a:solidFill>
                <a:schemeClr val="bg1"/>
              </a:solidFill>
            </a:endParaRPr>
          </a:p>
          <a:p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15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C724D7-802B-B8A4-64A9-F584DE60F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E4EC326-6F75-9D59-E9AB-74DB5C24C646}"/>
              </a:ext>
            </a:extLst>
          </p:cNvPr>
          <p:cNvSpPr/>
          <p:nvPr/>
        </p:nvSpPr>
        <p:spPr>
          <a:xfrm>
            <a:off x="337457" y="250371"/>
            <a:ext cx="11571514" cy="6346372"/>
          </a:xfrm>
          <a:prstGeom prst="rect">
            <a:avLst/>
          </a:prstGeom>
          <a:solidFill>
            <a:schemeClr val="tx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D34103C-BEC8-A738-29D6-99A545F86BA6}"/>
              </a:ext>
            </a:extLst>
          </p:cNvPr>
          <p:cNvSpPr txBox="1"/>
          <p:nvPr/>
        </p:nvSpPr>
        <p:spPr>
          <a:xfrm>
            <a:off x="4316186" y="446314"/>
            <a:ext cx="406037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Group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5453C14-7295-B8A6-0744-5AAFDB66EB83}"/>
              </a:ext>
            </a:extLst>
          </p:cNvPr>
          <p:cNvSpPr txBox="1"/>
          <p:nvPr/>
        </p:nvSpPr>
        <p:spPr>
          <a:xfrm>
            <a:off x="7255332" y="1415809"/>
            <a:ext cx="406037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Group –Tennis ball throw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1F3ECA4-B715-51D1-5426-E61479BC1346}"/>
              </a:ext>
            </a:extLst>
          </p:cNvPr>
          <p:cNvSpPr txBox="1"/>
          <p:nvPr/>
        </p:nvSpPr>
        <p:spPr>
          <a:xfrm>
            <a:off x="658586" y="1415810"/>
            <a:ext cx="406037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Group -100 meter race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E2D70F4-5F52-9001-CB42-1F3C3DDADAA1}"/>
              </a:ext>
            </a:extLst>
          </p:cNvPr>
          <p:cNvSpPr txBox="1"/>
          <p:nvPr/>
        </p:nvSpPr>
        <p:spPr>
          <a:xfrm>
            <a:off x="800100" y="3472543"/>
            <a:ext cx="406037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Write an Announcement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553051F1-A72F-927D-408C-604F1206A7F0}"/>
              </a:ext>
            </a:extLst>
          </p:cNvPr>
          <p:cNvSpPr txBox="1"/>
          <p:nvPr/>
        </p:nvSpPr>
        <p:spPr>
          <a:xfrm>
            <a:off x="7304316" y="3434443"/>
            <a:ext cx="406037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  Write an Announcement</a:t>
            </a:r>
          </a:p>
        </p:txBody>
      </p:sp>
    </p:spTree>
    <p:extLst>
      <p:ext uri="{BB962C8B-B14F-4D97-AF65-F5344CB8AC3E}">
        <p14:creationId xmlns:p14="http://schemas.microsoft.com/office/powerpoint/2010/main" val="159434973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123" y="162962"/>
            <a:ext cx="11606543" cy="6409854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02864" y="382300"/>
            <a:ext cx="3892991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Home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2189" y="4152396"/>
            <a:ext cx="9661557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1.Write at least 5 sentences about ‘The annual sports day at your school.’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473" y="1165568"/>
            <a:ext cx="5355771" cy="29114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756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2015" y="190123"/>
            <a:ext cx="11796666" cy="6473228"/>
          </a:xfrm>
          <a:prstGeom prst="rect">
            <a:avLst/>
          </a:prstGeom>
          <a:solidFill>
            <a:schemeClr val="tx1">
              <a:lumMod val="95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99" y="389299"/>
            <a:ext cx="11398313" cy="6011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841973" y="3070986"/>
            <a:ext cx="10502020" cy="2215991"/>
          </a:xfrm>
          <a:prstGeom prst="rect">
            <a:avLst/>
          </a:prstGeom>
          <a:noFill/>
        </p:spPr>
        <p:txBody>
          <a:bodyPr wrap="square" rtlCol="0">
            <a:prstTxWarp prst="textDeflateTop">
              <a:avLst/>
            </a:prstTxWarp>
            <a:spAutoFit/>
          </a:bodyPr>
          <a:lstStyle/>
          <a:p>
            <a:r>
              <a:rPr lang="en-US" sz="13800" b="1" dirty="0">
                <a:ln w="57150"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GOODBYE</a:t>
            </a:r>
          </a:p>
        </p:txBody>
      </p:sp>
    </p:spTree>
    <p:extLst>
      <p:ext uri="{BB962C8B-B14F-4D97-AF65-F5344CB8AC3E}">
        <p14:creationId xmlns:p14="http://schemas.microsoft.com/office/powerpoint/2010/main" val="18906150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443</TotalTime>
  <Words>1029</Words>
  <Application>Microsoft Office PowerPoint</Application>
  <PresentationFormat>Widescreen</PresentationFormat>
  <Paragraphs>122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Calibri</vt:lpstr>
      <vt:lpstr>Century Gothic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WPBX4125BLF092411531</dc:creator>
  <cp:lastModifiedBy>ASUS</cp:lastModifiedBy>
  <cp:revision>78</cp:revision>
  <dcterms:created xsi:type="dcterms:W3CDTF">2026-06-20T09:05:00Z</dcterms:created>
  <dcterms:modified xsi:type="dcterms:W3CDTF">2026-07-03T06:15:15Z</dcterms:modified>
</cp:coreProperties>
</file>