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6121" autoAdjust="0"/>
  </p:normalViewPr>
  <p:slideViewPr>
    <p:cSldViewPr>
      <p:cViewPr varScale="1">
        <p:scale>
          <a:sx n="74" d="100"/>
          <a:sy n="74" d="100"/>
        </p:scale>
        <p:origin x="-126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038F-8088-4067-AAFD-AB34976419ED}" type="datetimeFigureOut">
              <a:rPr lang="en-US" smtClean="0"/>
              <a:t>03/Jul/2026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5860A-4279-48A1-9EF2-84C1D3B90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26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038F-8088-4067-AAFD-AB34976419ED}" type="datetimeFigureOut">
              <a:rPr lang="en-US" smtClean="0"/>
              <a:t>03/Jul/2026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5860A-4279-48A1-9EF2-84C1D3B90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26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038F-8088-4067-AAFD-AB34976419ED}" type="datetimeFigureOut">
              <a:rPr lang="en-US" smtClean="0"/>
              <a:t>03/Jul/2026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5860A-4279-48A1-9EF2-84C1D3B90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9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038F-8088-4067-AAFD-AB34976419ED}" type="datetimeFigureOut">
              <a:rPr lang="en-US" smtClean="0"/>
              <a:t>03/Jul/2026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5860A-4279-48A1-9EF2-84C1D3B90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76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038F-8088-4067-AAFD-AB34976419ED}" type="datetimeFigureOut">
              <a:rPr lang="en-US" smtClean="0"/>
              <a:t>03/Jul/2026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5860A-4279-48A1-9EF2-84C1D3B90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96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038F-8088-4067-AAFD-AB34976419ED}" type="datetimeFigureOut">
              <a:rPr lang="en-US" smtClean="0"/>
              <a:t>03/Jul/2026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5860A-4279-48A1-9EF2-84C1D3B90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89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038F-8088-4067-AAFD-AB34976419ED}" type="datetimeFigureOut">
              <a:rPr lang="en-US" smtClean="0"/>
              <a:t>03/Jul/2026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5860A-4279-48A1-9EF2-84C1D3B90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1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038F-8088-4067-AAFD-AB34976419ED}" type="datetimeFigureOut">
              <a:rPr lang="en-US" smtClean="0"/>
              <a:t>03/Jul/2026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5860A-4279-48A1-9EF2-84C1D3B90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44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038F-8088-4067-AAFD-AB34976419ED}" type="datetimeFigureOut">
              <a:rPr lang="en-US" smtClean="0"/>
              <a:t>03/Jul/2026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5860A-4279-48A1-9EF2-84C1D3B90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01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038F-8088-4067-AAFD-AB34976419ED}" type="datetimeFigureOut">
              <a:rPr lang="en-US" smtClean="0"/>
              <a:t>03/Jul/2026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5860A-4279-48A1-9EF2-84C1D3B90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53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038F-8088-4067-AAFD-AB34976419ED}" type="datetimeFigureOut">
              <a:rPr lang="en-US" smtClean="0"/>
              <a:t>03/Jul/2026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5860A-4279-48A1-9EF2-84C1D3B90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27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038F-8088-4067-AAFD-AB34976419ED}" type="datetimeFigureOut">
              <a:rPr lang="en-US" smtClean="0"/>
              <a:t>03/Jul/2026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5860A-4279-48A1-9EF2-84C1D3B90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4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23364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02673" y="1295400"/>
            <a:ext cx="7772400" cy="5334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Fmfmf</a:t>
            </a:r>
            <a:endParaRPr lang="en-US" dirty="0"/>
          </a:p>
        </p:txBody>
      </p:sp>
      <p:sp>
        <p:nvSpPr>
          <p:cNvPr id="2" name="Rounded Rectangle 1"/>
          <p:cNvSpPr/>
          <p:nvPr/>
        </p:nvSpPr>
        <p:spPr>
          <a:xfrm>
            <a:off x="609600" y="152400"/>
            <a:ext cx="7924800" cy="838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/>
              <a:t>সম্রাট</a:t>
            </a:r>
            <a:r>
              <a:rPr lang="en-US" sz="4400" dirty="0" smtClean="0"/>
              <a:t> </a:t>
            </a:r>
            <a:r>
              <a:rPr lang="en-US" sz="4400" dirty="0" err="1" smtClean="0"/>
              <a:t>আকবর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0116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23364"/>
          </a:xfrm>
          <a:blipFill dpi="0" rotWithShape="1">
            <a:blip r:embed="rId2"/>
            <a:srcRect/>
            <a:tile tx="0" ty="0" sx="100000" sy="100000" flip="none" algn="tl"/>
          </a:blipFill>
          <a:ln w="76200" cap="rnd" cmpd="tri">
            <a:solidFill>
              <a:schemeClr val="tx1"/>
            </a:solidFill>
          </a:ln>
        </p:spPr>
        <p:txBody>
          <a:bodyPr>
            <a:scene3d>
              <a:camera prst="orthographicFront"/>
              <a:lightRig rig="sunset" dir="t"/>
            </a:scene3d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2148AE3-EFFE-9FE1-B0CC-1A5AB6C99E8B}"/>
              </a:ext>
            </a:extLst>
          </p:cNvPr>
          <p:cNvSpPr txBox="1"/>
          <p:nvPr/>
        </p:nvSpPr>
        <p:spPr>
          <a:xfrm>
            <a:off x="3251983" y="511314"/>
            <a:ext cx="3225017" cy="70788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991EC2B-5D1F-2BC4-140B-722EBB5E39BE}"/>
              </a:ext>
            </a:extLst>
          </p:cNvPr>
          <p:cNvSpPr txBox="1"/>
          <p:nvPr/>
        </p:nvSpPr>
        <p:spPr>
          <a:xfrm>
            <a:off x="5105400" y="2374880"/>
            <a:ext cx="3810000" cy="33547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3200" b="1" u="sng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u="sng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b="1" u="sng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একাদশ</a:t>
            </a:r>
            <a:r>
              <a: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দ্বাদশ</a:t>
            </a:r>
            <a:endParaRPr lang="en-US" sz="2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ইসলামের ইতিহাস ও সংস্কৃতি </a:t>
            </a:r>
            <a:r>
              <a:rPr lang="en-US" sz="20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2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পত্র</a:t>
            </a:r>
            <a:endParaRPr lang="en-US" sz="2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৩য় </a:t>
            </a:r>
            <a:endParaRPr lang="en-US" sz="2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সম্রাট</a:t>
            </a:r>
            <a:r>
              <a:rPr lang="en-US" sz="2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আকবর</a:t>
            </a:r>
            <a:endParaRPr lang="bn-BD" sz="2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০৩/০৭/২০২৬</a:t>
            </a:r>
            <a:endParaRPr lang="en-US" sz="2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৪৫ </a:t>
            </a:r>
            <a:r>
              <a:rPr lang="en-US" sz="2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2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639451BF-92C7-558E-C051-D44201BE124D}"/>
              </a:ext>
            </a:extLst>
          </p:cNvPr>
          <p:cNvCxnSpPr>
            <a:cxnSpLocks/>
          </p:cNvCxnSpPr>
          <p:nvPr/>
        </p:nvCxnSpPr>
        <p:spPr>
          <a:xfrm>
            <a:off x="4800600" y="1676400"/>
            <a:ext cx="0" cy="44958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98323AB7-CB66-4339-43ED-264F62F3F1B1}"/>
              </a:ext>
            </a:extLst>
          </p:cNvPr>
          <p:cNvCxnSpPr>
            <a:cxnSpLocks/>
          </p:cNvCxnSpPr>
          <p:nvPr/>
        </p:nvCxnSpPr>
        <p:spPr>
          <a:xfrm>
            <a:off x="4953000" y="1973282"/>
            <a:ext cx="0" cy="397031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33400" y="541318"/>
            <a:ext cx="2362200" cy="1592282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A6A0707-35E6-3352-8F9E-C828E985EF0B}"/>
              </a:ext>
            </a:extLst>
          </p:cNvPr>
          <p:cNvSpPr txBox="1"/>
          <p:nvPr/>
        </p:nvSpPr>
        <p:spPr>
          <a:xfrm>
            <a:off x="152401" y="2263447"/>
            <a:ext cx="4343399" cy="3600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sz="2400" u="sng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b="1" u="sng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2400" b="1" u="sng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মিজানুর</a:t>
            </a:r>
            <a:r>
              <a:rPr lang="en-US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রহমান</a:t>
            </a:r>
            <a:endParaRPr lang="en-US" sz="2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2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2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ইসলামের</a:t>
            </a:r>
            <a:r>
              <a:rPr lang="en-US" sz="2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ইতিহাস</a:t>
            </a:r>
            <a:r>
              <a:rPr lang="en-US" sz="2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সংস্কৃতি</a:t>
            </a:r>
            <a:r>
              <a:rPr lang="en-US" sz="2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2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গণউদ্যোগ</a:t>
            </a:r>
            <a:r>
              <a:rPr lang="en-US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কলেজ</a:t>
            </a:r>
            <a:endParaRPr lang="en-US" sz="2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লাকসাম</a:t>
            </a:r>
            <a:r>
              <a:rPr lang="en-US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2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০১৬১৩-৫৫৩৩৬১</a:t>
            </a:r>
            <a:endParaRPr lang="en-US" sz="2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sz="2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mizanur531@gmail.com</a:t>
            </a:r>
            <a:endParaRPr lang="en-US" sz="2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639451BF-92C7-558E-C051-D44201BE124D}"/>
              </a:ext>
            </a:extLst>
          </p:cNvPr>
          <p:cNvCxnSpPr>
            <a:cxnSpLocks/>
          </p:cNvCxnSpPr>
          <p:nvPr/>
        </p:nvCxnSpPr>
        <p:spPr>
          <a:xfrm>
            <a:off x="4648200" y="1981200"/>
            <a:ext cx="0" cy="397031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19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23364"/>
          </a:xfrm>
          <a:blipFill dpi="0" rotWithShape="1">
            <a:blip r:embed="rId2"/>
            <a:srcRect/>
            <a:tile tx="0" ty="0" sx="100000" sy="100000" flip="none" algn="tl"/>
          </a:blipFill>
          <a:ln w="76200" cap="rnd" cmpd="tri">
            <a:solidFill>
              <a:schemeClr val="tx1"/>
            </a:solidFill>
          </a:ln>
        </p:spPr>
        <p:txBody>
          <a:bodyPr>
            <a:scene3d>
              <a:camera prst="orthographicFront"/>
              <a:lightRig rig="sunset" dir="t"/>
            </a:scene3d>
          </a:bodyPr>
          <a:lstStyle/>
          <a:p>
            <a:endParaRPr lang="en-US" dirty="0"/>
          </a:p>
        </p:txBody>
      </p:sp>
      <p:sp>
        <p:nvSpPr>
          <p:cNvPr id="2" name="Rounded Rectangle 1"/>
          <p:cNvSpPr/>
          <p:nvPr/>
        </p:nvSpPr>
        <p:spPr>
          <a:xfrm>
            <a:off x="533400" y="838200"/>
            <a:ext cx="8382000" cy="5715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800" dirty="0" smtClean="0"/>
          </a:p>
          <a:p>
            <a:pPr algn="just"/>
            <a:endParaRPr lang="en-US" sz="2800" dirty="0"/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err="1" smtClean="0"/>
              <a:t>মুঘল</a:t>
            </a:r>
            <a:r>
              <a:rPr lang="en-US" sz="2800" dirty="0" smtClean="0"/>
              <a:t> </a:t>
            </a:r>
            <a:r>
              <a:rPr lang="en-US" sz="2800" dirty="0" err="1"/>
              <a:t>সাম্রাজ্যের</a:t>
            </a:r>
            <a:r>
              <a:rPr lang="en-US" sz="2800" dirty="0"/>
              <a:t> </a:t>
            </a:r>
            <a:r>
              <a:rPr lang="en-US" sz="2800" dirty="0" err="1"/>
              <a:t>শ্রেষ্ঠ</a:t>
            </a:r>
            <a:r>
              <a:rPr lang="en-US" sz="2800" dirty="0"/>
              <a:t> </a:t>
            </a:r>
            <a:r>
              <a:rPr lang="en-US" sz="2800" dirty="0" err="1"/>
              <a:t>শাসক</a:t>
            </a:r>
            <a:r>
              <a:rPr lang="en-US" sz="2800" dirty="0"/>
              <a:t> </a:t>
            </a:r>
            <a:r>
              <a:rPr lang="en-US" sz="2800" b="1" dirty="0" err="1"/>
              <a:t>জরিউদ্দীন</a:t>
            </a:r>
            <a:r>
              <a:rPr lang="en-US" sz="2800" b="1" dirty="0"/>
              <a:t> </a:t>
            </a:r>
            <a:r>
              <a:rPr lang="en-US" sz="2800" b="1" dirty="0" err="1"/>
              <a:t>মুহাম্মদ</a:t>
            </a:r>
            <a:r>
              <a:rPr lang="en-US" sz="2800" b="1" dirty="0"/>
              <a:t> </a:t>
            </a:r>
            <a:r>
              <a:rPr lang="en-US" sz="2800" b="1" dirty="0" err="1"/>
              <a:t>আকবর</a:t>
            </a:r>
            <a:r>
              <a:rPr lang="en-US" sz="2800" dirty="0"/>
              <a:t> (</a:t>
            </a:r>
            <a:r>
              <a:rPr lang="en-US" sz="2800" dirty="0" err="1"/>
              <a:t>যিনি</a:t>
            </a:r>
            <a:r>
              <a:rPr lang="en-US" sz="2800" dirty="0"/>
              <a:t> </a:t>
            </a:r>
            <a:r>
              <a:rPr lang="en-US" sz="2800" dirty="0" err="1"/>
              <a:t>ইতিহাসে</a:t>
            </a:r>
            <a:r>
              <a:rPr lang="en-US" sz="2800" dirty="0"/>
              <a:t> </a:t>
            </a:r>
            <a:r>
              <a:rPr lang="en-US" sz="2800" b="1" dirty="0" err="1"/>
              <a:t>সম্রাট</a:t>
            </a:r>
            <a:r>
              <a:rPr lang="en-US" sz="2800" b="1" dirty="0"/>
              <a:t> </a:t>
            </a:r>
            <a:r>
              <a:rPr lang="en-US" sz="2800" b="1" dirty="0" err="1"/>
              <a:t>আকবর</a:t>
            </a:r>
            <a:r>
              <a:rPr lang="en-US" sz="2800" dirty="0"/>
              <a:t> </a:t>
            </a:r>
            <a:r>
              <a:rPr lang="en-US" sz="2800" dirty="0" err="1"/>
              <a:t>বা</a:t>
            </a:r>
            <a:r>
              <a:rPr lang="en-US" sz="2800" dirty="0"/>
              <a:t> </a:t>
            </a:r>
            <a:r>
              <a:rPr lang="en-US" sz="2800" b="1" dirty="0" err="1"/>
              <a:t>আকবর</a:t>
            </a:r>
            <a:r>
              <a:rPr lang="en-US" sz="2800" b="1" dirty="0"/>
              <a:t> </a:t>
            </a:r>
            <a:r>
              <a:rPr lang="en-US" sz="2800" b="1" dirty="0" err="1"/>
              <a:t>দ্য</a:t>
            </a:r>
            <a:r>
              <a:rPr lang="en-US" sz="2800" b="1" dirty="0"/>
              <a:t> </a:t>
            </a:r>
            <a:r>
              <a:rPr lang="en-US" sz="2800" b="1" dirty="0" err="1"/>
              <a:t>গ্রেট</a:t>
            </a:r>
            <a:r>
              <a:rPr lang="en-US" sz="2800" dirty="0"/>
              <a:t> </a:t>
            </a:r>
            <a:r>
              <a:rPr lang="en-US" sz="2800" dirty="0" err="1"/>
              <a:t>নামে</a:t>
            </a:r>
            <a:r>
              <a:rPr lang="en-US" sz="2800" dirty="0"/>
              <a:t> </a:t>
            </a:r>
            <a:r>
              <a:rPr lang="en-US" sz="2800" dirty="0" err="1"/>
              <a:t>পরিচিত</a:t>
            </a:r>
            <a:r>
              <a:rPr lang="en-US" sz="2800" dirty="0"/>
              <a:t>) </a:t>
            </a:r>
            <a:r>
              <a:rPr lang="en-US" sz="2800" dirty="0" err="1"/>
              <a:t>সম্পর্কে</a:t>
            </a:r>
            <a:r>
              <a:rPr lang="en-US" sz="2800" dirty="0"/>
              <a:t> </a:t>
            </a:r>
            <a:r>
              <a:rPr lang="en-US" sz="2800" dirty="0" err="1"/>
              <a:t>একটি</a:t>
            </a:r>
            <a:r>
              <a:rPr lang="en-US" sz="2800" dirty="0"/>
              <a:t> </a:t>
            </a:r>
            <a:r>
              <a:rPr lang="en-US" sz="2800" dirty="0" err="1"/>
              <a:t>বিস্তারিত</a:t>
            </a:r>
            <a:r>
              <a:rPr lang="en-US" sz="2800" dirty="0"/>
              <a:t> ও </a:t>
            </a:r>
            <a:r>
              <a:rPr lang="en-US" sz="2800" dirty="0" err="1"/>
              <a:t>গোছানো</a:t>
            </a:r>
            <a:r>
              <a:rPr lang="en-US" sz="2800" dirty="0"/>
              <a:t> </a:t>
            </a:r>
            <a:r>
              <a:rPr lang="en-US" sz="2800" dirty="0" err="1"/>
              <a:t>কনটেন্ট</a:t>
            </a:r>
            <a:r>
              <a:rPr lang="en-US" sz="2800" dirty="0"/>
              <a:t> </a:t>
            </a:r>
            <a:r>
              <a:rPr lang="en-US" sz="2800" dirty="0" err="1"/>
              <a:t>নিচে</a:t>
            </a:r>
            <a:r>
              <a:rPr lang="en-US" sz="2800" dirty="0"/>
              <a:t> </a:t>
            </a:r>
            <a:r>
              <a:rPr lang="en-US" sz="2800" dirty="0" err="1"/>
              <a:t>দেওয়া</a:t>
            </a:r>
            <a:r>
              <a:rPr lang="en-US" sz="2800" dirty="0"/>
              <a:t> </a:t>
            </a:r>
            <a:r>
              <a:rPr lang="en-US" sz="2800" dirty="0" err="1"/>
              <a:t>হলো</a:t>
            </a:r>
            <a:r>
              <a:rPr lang="en-US" sz="2800" dirty="0"/>
              <a:t>। </a:t>
            </a:r>
            <a:r>
              <a:rPr lang="en-US" sz="2800" dirty="0" err="1"/>
              <a:t>তার</a:t>
            </a:r>
            <a:r>
              <a:rPr lang="en-US" sz="2800" dirty="0"/>
              <a:t> </a:t>
            </a:r>
            <a:r>
              <a:rPr lang="en-US" sz="2800" dirty="0" err="1"/>
              <a:t>রাজনৈতিক</a:t>
            </a:r>
            <a:r>
              <a:rPr lang="en-US" sz="2800" dirty="0"/>
              <a:t> </a:t>
            </a:r>
            <a:r>
              <a:rPr lang="en-US" sz="2800" dirty="0" err="1"/>
              <a:t>দূরদর্শিতা</a:t>
            </a:r>
            <a:r>
              <a:rPr lang="en-US" sz="2800" dirty="0"/>
              <a:t>, </a:t>
            </a:r>
            <a:r>
              <a:rPr lang="en-US" sz="2800" dirty="0" err="1"/>
              <a:t>সামরিক</a:t>
            </a:r>
            <a:r>
              <a:rPr lang="en-US" sz="2800" dirty="0"/>
              <a:t> </a:t>
            </a:r>
            <a:r>
              <a:rPr lang="en-US" sz="2800" dirty="0" err="1"/>
              <a:t>বিজয়</a:t>
            </a:r>
            <a:r>
              <a:rPr lang="en-US" sz="2800" dirty="0"/>
              <a:t> </a:t>
            </a:r>
            <a:r>
              <a:rPr lang="en-US" sz="2800" dirty="0" err="1"/>
              <a:t>এবং</a:t>
            </a:r>
            <a:r>
              <a:rPr lang="en-US" sz="2800" dirty="0"/>
              <a:t> </a:t>
            </a:r>
            <a:r>
              <a:rPr lang="en-US" sz="2800" dirty="0" err="1"/>
              <a:t>সাংস্কৃতিক</a:t>
            </a:r>
            <a:r>
              <a:rPr lang="en-US" sz="2800" dirty="0"/>
              <a:t> </a:t>
            </a:r>
            <a:r>
              <a:rPr lang="en-US" sz="2800" dirty="0" err="1"/>
              <a:t>সংস্কার</a:t>
            </a:r>
            <a:r>
              <a:rPr lang="en-US" sz="2800" dirty="0"/>
              <a:t> </a:t>
            </a:r>
            <a:r>
              <a:rPr lang="en-US" sz="2800" dirty="0" err="1"/>
              <a:t>ভারতীয়</a:t>
            </a:r>
            <a:r>
              <a:rPr lang="en-US" sz="2800" dirty="0"/>
              <a:t> </a:t>
            </a:r>
            <a:r>
              <a:rPr lang="en-US" sz="2800" dirty="0" err="1"/>
              <a:t>উপমহাদেশের</a:t>
            </a:r>
            <a:r>
              <a:rPr lang="en-US" sz="2800" dirty="0"/>
              <a:t> </a:t>
            </a:r>
            <a:r>
              <a:rPr lang="en-US" sz="2800" dirty="0" err="1"/>
              <a:t>ইতিহাসকে</a:t>
            </a:r>
            <a:r>
              <a:rPr lang="en-US" sz="2800" dirty="0"/>
              <a:t> </a:t>
            </a:r>
            <a:r>
              <a:rPr lang="en-US" sz="2800" dirty="0" err="1"/>
              <a:t>চিরতরে</a:t>
            </a:r>
            <a:r>
              <a:rPr lang="en-US" sz="2800" dirty="0"/>
              <a:t> </a:t>
            </a:r>
            <a:r>
              <a:rPr lang="en-US" sz="2800" dirty="0" err="1"/>
              <a:t>বদলে</a:t>
            </a:r>
            <a:r>
              <a:rPr lang="en-US" sz="2800" dirty="0"/>
              <a:t> </a:t>
            </a:r>
            <a:r>
              <a:rPr lang="en-US" sz="2800" dirty="0" err="1"/>
              <a:t>দিয়েছিল</a:t>
            </a:r>
            <a:r>
              <a:rPr lang="en-US" sz="2800" dirty="0"/>
              <a:t>।</a:t>
            </a:r>
          </a:p>
          <a:p>
            <a:pPr algn="just"/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2819400" y="990600"/>
            <a:ext cx="4114800" cy="1524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3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23364"/>
          </a:xfrm>
          <a:blipFill dpi="0" rotWithShape="1">
            <a:blip r:embed="rId2"/>
            <a:srcRect/>
            <a:tile tx="0" ty="0" sx="100000" sy="100000" flip="none" algn="tl"/>
          </a:blipFill>
          <a:ln w="76200" cap="rnd" cmpd="tri">
            <a:solidFill>
              <a:schemeClr val="tx1"/>
            </a:solidFill>
          </a:ln>
        </p:spPr>
        <p:txBody>
          <a:bodyPr>
            <a:scene3d>
              <a:camera prst="orthographicFront"/>
              <a:lightRig rig="sunset" dir="t"/>
            </a:scene3d>
          </a:bodyPr>
          <a:lstStyle/>
          <a:p>
            <a:pPr lvl="0" algn="just"/>
            <a:endParaRPr lang="en-US" b="1" dirty="0" smtClean="0"/>
          </a:p>
          <a:p>
            <a:pPr lvl="0" algn="just"/>
            <a:endParaRPr lang="en-US" b="1" dirty="0"/>
          </a:p>
          <a:p>
            <a:pPr lvl="0" algn="just"/>
            <a:endParaRPr lang="en-US" b="1" dirty="0" smtClean="0"/>
          </a:p>
        </p:txBody>
      </p:sp>
      <p:sp>
        <p:nvSpPr>
          <p:cNvPr id="2" name="Snip Diagonal Corner Rectangle 1"/>
          <p:cNvSpPr/>
          <p:nvPr/>
        </p:nvSpPr>
        <p:spPr>
          <a:xfrm>
            <a:off x="914400" y="304800"/>
            <a:ext cx="7315200" cy="990600"/>
          </a:xfrm>
          <a:prstGeom prst="snip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👑 </a:t>
            </a:r>
            <a:r>
              <a:rPr lang="en-US" sz="3600" b="1" dirty="0" err="1"/>
              <a:t>সম্রাট</a:t>
            </a:r>
            <a:r>
              <a:rPr lang="en-US" sz="3600" b="1" dirty="0"/>
              <a:t> </a:t>
            </a:r>
            <a:r>
              <a:rPr lang="en-US" sz="3600" b="1" dirty="0" err="1"/>
              <a:t>আকবর</a:t>
            </a:r>
            <a:r>
              <a:rPr lang="en-US" sz="3600" b="1" dirty="0"/>
              <a:t>: </a:t>
            </a:r>
            <a:r>
              <a:rPr lang="en-US" sz="3600" b="1" dirty="0" err="1"/>
              <a:t>এক</a:t>
            </a:r>
            <a:r>
              <a:rPr lang="en-US" sz="3600" b="1" dirty="0"/>
              <a:t> </a:t>
            </a:r>
            <a:r>
              <a:rPr lang="en-US" sz="3600" b="1" dirty="0" err="1"/>
              <a:t>নজরে</a:t>
            </a:r>
            <a:endParaRPr lang="en-US" sz="3600" dirty="0"/>
          </a:p>
        </p:txBody>
      </p:sp>
      <p:sp>
        <p:nvSpPr>
          <p:cNvPr id="4" name="Round Same Side Corner Rectangle 3"/>
          <p:cNvSpPr/>
          <p:nvPr/>
        </p:nvSpPr>
        <p:spPr>
          <a:xfrm>
            <a:off x="304800" y="1676400"/>
            <a:ext cx="8458200" cy="4953000"/>
          </a:xfrm>
          <a:prstGeom prst="round2Same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2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পুরো</a:t>
            </a:r>
            <a:r>
              <a:rPr 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নাম</a:t>
            </a:r>
            <a:r>
              <a:rPr 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জালালউদ্দিন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মুহাম্মদ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আকবর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lvl="0" algn="just"/>
            <a:r>
              <a:rPr lang="en-US" sz="2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জন্ম</a:t>
            </a:r>
            <a:r>
              <a:rPr 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১৫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অক্টোবর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১৫৪২ (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উমরকোট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সিন্ধু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—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বর্তমান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পাকিস্তান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)</a:t>
            </a:r>
          </a:p>
          <a:p>
            <a:pPr lvl="0" algn="just"/>
            <a:r>
              <a:rPr lang="en-US" sz="2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শাসনকাল</a:t>
            </a:r>
            <a:r>
              <a:rPr 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১৫৫৬ – ১৬০৫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খ্রিস্টাব্দ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(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প্রায়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৪৯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বছর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)</a:t>
            </a:r>
          </a:p>
          <a:p>
            <a:pPr lvl="0" algn="just"/>
            <a:r>
              <a:rPr lang="en-US" sz="2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অভিষেক</a:t>
            </a:r>
            <a:r>
              <a:rPr 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মাত্র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১৩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বছর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বয়সে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(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কালানৌর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পাঞ্জাব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)</a:t>
            </a:r>
          </a:p>
          <a:p>
            <a:pPr lvl="0" algn="just"/>
            <a:r>
              <a:rPr lang="en-US" sz="2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পূর্বসূরি</a:t>
            </a:r>
            <a:r>
              <a:rPr 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সম্রাট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হুমায়ুন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(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পিতা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)</a:t>
            </a:r>
          </a:p>
          <a:p>
            <a:pPr lvl="0" algn="just"/>
            <a:r>
              <a:rPr lang="en-US" sz="2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উত্তরসূরি</a:t>
            </a:r>
            <a:r>
              <a:rPr 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সম্রাট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জাহাঙ্গীর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(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পুত্র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)</a:t>
            </a:r>
          </a:p>
          <a:p>
            <a:pPr lvl="0" algn="just"/>
            <a:r>
              <a:rPr lang="en-US" sz="2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মৃত্যু</a:t>
            </a:r>
            <a:r>
              <a:rPr 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২৭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অক্টোবর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১৬০৫ (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ফতেহপুর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সিক্রি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আগ্রা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)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3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23364"/>
          </a:xfrm>
          <a:blipFill dpi="0" rotWithShape="1">
            <a:blip r:embed="rId2"/>
            <a:srcRect/>
            <a:tile tx="0" ty="0" sx="100000" sy="100000" flip="none" algn="tl"/>
          </a:blipFill>
          <a:ln w="76200" cap="rnd" cmpd="tri">
            <a:solidFill>
              <a:schemeClr val="tx1"/>
            </a:solidFill>
          </a:ln>
        </p:spPr>
        <p:txBody>
          <a:bodyPr>
            <a:normAutofit/>
            <a:scene3d>
              <a:camera prst="orthographicFront"/>
              <a:lightRig rig="sunset" dir="t"/>
            </a:scene3d>
          </a:bodyPr>
          <a:lstStyle/>
          <a:p>
            <a:pPr algn="just"/>
            <a:endParaRPr lang="en-US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just"/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" name="Snip Diagonal Corner Rectangle 1"/>
          <p:cNvSpPr/>
          <p:nvPr/>
        </p:nvSpPr>
        <p:spPr>
          <a:xfrm>
            <a:off x="457200" y="152400"/>
            <a:ext cx="8153400" cy="609600"/>
          </a:xfrm>
          <a:prstGeom prst="snip2Diag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⏳ </a:t>
            </a:r>
            <a:r>
              <a:rPr lang="en-US" sz="2400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জীবন</a:t>
            </a:r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ও </a:t>
            </a:r>
            <a:r>
              <a:rPr lang="en-US" sz="2400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সিংহাসন</a:t>
            </a:r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আরোহণের</a:t>
            </a:r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গুরুত্বপূর্ণ</a:t>
            </a:r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ঘটনাপঞ্জি</a:t>
            </a:r>
            <a:endParaRPr lang="en-US" sz="24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20710" y="1219200"/>
            <a:ext cx="8305800" cy="5334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আকবরের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সম্রাট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হয়ে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ওঠা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এবং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সাম্রাজ্য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বিস্তারের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মূল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সময়রেখা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নিচে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তুলে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ধরা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হলো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:</a:t>
            </a:r>
          </a:p>
          <a:p>
            <a:pPr algn="just"/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১৫৪২ —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জন্ম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ও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নির্বাসিত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শৈশব</a:t>
            </a:r>
            <a:endParaRPr lang="en-US" sz="24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just"/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পিতা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হুমায়ুন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শেরশাহের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কাছে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পরাজিত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হয়ে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যখন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রাজ্যহারা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তখন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সিন্ধুর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উমরকোটে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এক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রাজপুত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কেল্লায়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আকবরের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জন্ম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হয়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।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শৈশব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কাটে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চরম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অনিশ্চয়তায়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।</a:t>
            </a:r>
          </a:p>
          <a:p>
            <a:pPr algn="just"/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১৫৫৬ —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পানিপথের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দ্বিতীয়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যুদ্ধ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ও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ক্ষমতা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গ্রহণ</a:t>
            </a:r>
            <a:endParaRPr lang="en-US" sz="24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just"/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পিতার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আকস্মিক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মৃত্যুর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পর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মাত্র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১৩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বছর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বয়সে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বৈরাম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খাঁর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তত্ত্বাবধানে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সিংহাসনে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বসেন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।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একই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বছর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পানিপথের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দ্বিতীয়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যুদ্ধে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আফগান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সেনাপতি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হিমুকে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পরাজিত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করে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দিল্লির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ওপর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মুঘল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নিয়ন্ত্রণ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পুনঃপ্রতিষ্ঠা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করেন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।</a:t>
            </a:r>
          </a:p>
          <a:p>
            <a:pPr algn="just"/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১৫৬২ —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রাজপুত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নীতি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ও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বৈবাহিক</a:t>
            </a:r>
            <a:r>
              <a:rPr lang="en-US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সম্পর্ক</a:t>
            </a:r>
            <a:endParaRPr lang="en-US" sz="24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3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23364"/>
          </a:xfrm>
          <a:blipFill dpi="0" rotWithShape="1">
            <a:blip r:embed="rId2"/>
            <a:srcRect/>
            <a:tile tx="0" ty="0" sx="100000" sy="100000" flip="none" algn="tl"/>
          </a:blipFill>
          <a:ln w="76200" cap="rnd" cmpd="tri">
            <a:solidFill>
              <a:schemeClr val="tx1"/>
            </a:solidFill>
          </a:ln>
        </p:spPr>
        <p:txBody>
          <a:bodyPr>
            <a:normAutofit/>
            <a:scene3d>
              <a:camera prst="orthographicFront"/>
              <a:lightRig rig="sunset" dir="t"/>
            </a:scene3d>
          </a:bodyPr>
          <a:lstStyle/>
          <a:p>
            <a:pPr algn="just"/>
            <a:endParaRPr lang="en-US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28600" y="228600"/>
            <a:ext cx="8686800" cy="64008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অম্বরের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(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জয়পুর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)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রাজা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বিহারী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মলের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কন্যা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জোধাবাঈয়ের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(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মরিয়ম-উজ-জামানি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)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সাথে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বিবাহ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বন্ধনে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আবদ্ধ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হন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।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এর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মাধ্যমে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রাজপুতদের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সাথে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দীর্ঘস্থায়ী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রাজনৈতিক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ও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সামরিক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মিত্রতা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তৈরি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হয়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।</a:t>
            </a:r>
          </a:p>
          <a:p>
            <a:pPr algn="just"/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১৫৭৬ —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হলদিঘাটের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যুদ্ধ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ও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বাংলা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বিজয়</a:t>
            </a: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just"/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মেওয়ারের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রানা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প্রতাপ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সিংহের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বিরুদ্ধে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ঐতিহাসিক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হলদিঘাটের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যুদ্ধ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সংঘটিত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হয়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।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একই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বছর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দাউদ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খান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কররানিকে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পরাজিত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করে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বাংলা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মুঘল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সাম্রাজ্যের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অন্তর্ভুক্ত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করেন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।</a:t>
            </a:r>
          </a:p>
          <a:p>
            <a:pPr algn="just"/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১৫৮২ — '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দীন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-ই-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ইলাহী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'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ঘোষণা</a:t>
            </a: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just"/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সব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ধর্মের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সারকথা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নিয়ে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একটি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নতুন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সমন্বিত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জীবনদর্শন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বা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ধর্মীয়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মতবাদ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'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দীন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-ই-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ইলাহী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'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প্রবর্তন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করেন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।</a:t>
            </a:r>
          </a:p>
          <a:p>
            <a:pPr algn="just"/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১৬০৫ —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জীবনাবসান</a:t>
            </a: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just"/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দীর্ঘ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৪৯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বছর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শাসনের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পর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পেটের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পীড়ায়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আক্রান্ত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হয়ে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আগ্রায়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মৃত্যুবরণ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করেন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।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সেকান্দারাবাদে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তাকে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সমাহিত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করা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হয়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3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23364"/>
          </a:xfrm>
          <a:blipFill dpi="0" rotWithShape="1">
            <a:blip r:embed="rId2"/>
            <a:srcRect/>
            <a:tile tx="0" ty="0" sx="100000" sy="100000" flip="none" algn="tl"/>
          </a:blipFill>
          <a:ln w="76200" cap="rnd" cmpd="tri">
            <a:solidFill>
              <a:schemeClr val="tx1"/>
            </a:solidFill>
          </a:ln>
        </p:spPr>
        <p:txBody>
          <a:bodyPr>
            <a:scene3d>
              <a:camera prst="orthographicFront"/>
              <a:lightRig rig="sunset" dir="t"/>
            </a:scene3d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2" name="Hexagon 1"/>
          <p:cNvSpPr/>
          <p:nvPr/>
        </p:nvSpPr>
        <p:spPr>
          <a:xfrm>
            <a:off x="457200" y="533400"/>
            <a:ext cx="8153400" cy="1219200"/>
          </a:xfrm>
          <a:prstGeom prst="hexag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️ </a:t>
            </a:r>
            <a:r>
              <a:rPr lang="en-US" sz="2400" b="1" dirty="0" err="1"/>
              <a:t>আকবরের</a:t>
            </a:r>
            <a:r>
              <a:rPr lang="en-US" sz="2400" b="1" dirty="0"/>
              <a:t> </a:t>
            </a:r>
            <a:r>
              <a:rPr lang="en-US" sz="2400" b="1" dirty="0" err="1"/>
              <a:t>শাসন</a:t>
            </a:r>
            <a:r>
              <a:rPr lang="en-US" sz="2400" b="1" dirty="0"/>
              <a:t> </a:t>
            </a:r>
            <a:r>
              <a:rPr lang="en-US" sz="2400" b="1" dirty="0" err="1"/>
              <a:t>ব্যবস্থার</a:t>
            </a:r>
            <a:r>
              <a:rPr lang="en-US" sz="2400" b="1" dirty="0"/>
              <a:t> </a:t>
            </a:r>
            <a:r>
              <a:rPr lang="en-US" sz="2400" b="1" dirty="0" err="1"/>
              <a:t>মূল</a:t>
            </a:r>
            <a:r>
              <a:rPr lang="en-US" sz="2400" b="1" dirty="0"/>
              <a:t> </a:t>
            </a:r>
            <a:r>
              <a:rPr lang="en-US" sz="2400" b="1" dirty="0" err="1"/>
              <a:t>স্তম্ভসমূহ</a:t>
            </a:r>
            <a:endParaRPr lang="en-US" sz="2400" dirty="0"/>
          </a:p>
        </p:txBody>
      </p:sp>
      <p:sp>
        <p:nvSpPr>
          <p:cNvPr id="4" name="Trapezoid 3"/>
          <p:cNvSpPr/>
          <p:nvPr/>
        </p:nvSpPr>
        <p:spPr>
          <a:xfrm>
            <a:off x="762000" y="2286000"/>
            <a:ext cx="7696200" cy="4114800"/>
          </a:xfrm>
          <a:prstGeom prst="trapezoi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dirty="0" err="1"/>
              <a:t>আকবর</a:t>
            </a:r>
            <a:r>
              <a:rPr lang="en-US" sz="2800" dirty="0"/>
              <a:t> </a:t>
            </a:r>
            <a:r>
              <a:rPr lang="en-US" sz="2800" dirty="0" err="1"/>
              <a:t>কেবল</a:t>
            </a:r>
            <a:r>
              <a:rPr lang="en-US" sz="2800" dirty="0"/>
              <a:t> </a:t>
            </a:r>
            <a:r>
              <a:rPr lang="en-US" sz="2800" dirty="0" err="1"/>
              <a:t>একজন</a:t>
            </a:r>
            <a:r>
              <a:rPr lang="en-US" sz="2800" dirty="0"/>
              <a:t> </a:t>
            </a:r>
            <a:r>
              <a:rPr lang="en-US" sz="2800" dirty="0" err="1"/>
              <a:t>যুদ্ধজয়ী</a:t>
            </a:r>
            <a:r>
              <a:rPr lang="en-US" sz="2800" dirty="0"/>
              <a:t> </a:t>
            </a:r>
            <a:r>
              <a:rPr lang="en-US" sz="2800" dirty="0" err="1"/>
              <a:t>বীর</a:t>
            </a:r>
            <a:r>
              <a:rPr lang="en-US" sz="2800" dirty="0"/>
              <a:t> </a:t>
            </a:r>
            <a:r>
              <a:rPr lang="en-US" sz="2800" dirty="0" err="1"/>
              <a:t>ছিলেন</a:t>
            </a:r>
            <a:r>
              <a:rPr lang="en-US" sz="2800" dirty="0"/>
              <a:t> </a:t>
            </a:r>
            <a:r>
              <a:rPr lang="en-US" sz="2800" dirty="0" err="1"/>
              <a:t>না</a:t>
            </a:r>
            <a:r>
              <a:rPr lang="en-US" sz="2800" dirty="0"/>
              <a:t>, </a:t>
            </a:r>
            <a:r>
              <a:rPr lang="en-US" sz="2800" dirty="0" err="1"/>
              <a:t>বরং</a:t>
            </a:r>
            <a:r>
              <a:rPr lang="en-US" sz="2800" dirty="0"/>
              <a:t> </a:t>
            </a:r>
            <a:r>
              <a:rPr lang="en-US" sz="2800" dirty="0" err="1"/>
              <a:t>একজন</a:t>
            </a:r>
            <a:r>
              <a:rPr lang="en-US" sz="2800" dirty="0"/>
              <a:t> </a:t>
            </a:r>
            <a:r>
              <a:rPr lang="en-US" sz="2800" dirty="0" err="1"/>
              <a:t>দক্ষ</a:t>
            </a:r>
            <a:r>
              <a:rPr lang="en-US" sz="2800" dirty="0"/>
              <a:t> </a:t>
            </a:r>
            <a:r>
              <a:rPr lang="en-US" sz="2800" dirty="0" err="1"/>
              <a:t>প্রশাসকও</a:t>
            </a:r>
            <a:r>
              <a:rPr lang="en-US" sz="2800" dirty="0"/>
              <a:t> </a:t>
            </a:r>
            <a:r>
              <a:rPr lang="en-US" sz="2800" dirty="0" err="1"/>
              <a:t>ছিলেন</a:t>
            </a:r>
            <a:r>
              <a:rPr lang="en-US" sz="2800" dirty="0"/>
              <a:t>। </a:t>
            </a:r>
            <a:r>
              <a:rPr lang="en-US" sz="2800" dirty="0" err="1"/>
              <a:t>তার</a:t>
            </a:r>
            <a:r>
              <a:rPr lang="en-US" sz="2800" dirty="0"/>
              <a:t> </a:t>
            </a:r>
            <a:r>
              <a:rPr lang="en-US" sz="2800" dirty="0" err="1"/>
              <a:t>শাসন</a:t>
            </a:r>
            <a:r>
              <a:rPr lang="en-US" sz="2800" dirty="0"/>
              <a:t> </a:t>
            </a:r>
            <a:r>
              <a:rPr lang="en-US" sz="2800" dirty="0" err="1"/>
              <a:t>ব্যবস্থার</a:t>
            </a:r>
            <a:r>
              <a:rPr lang="en-US" sz="2800" dirty="0"/>
              <a:t> </a:t>
            </a:r>
            <a:r>
              <a:rPr lang="en-US" sz="2800" dirty="0" err="1"/>
              <a:t>প্রধান</a:t>
            </a:r>
            <a:r>
              <a:rPr lang="en-US" sz="2800" dirty="0"/>
              <a:t> ৩টি </a:t>
            </a:r>
            <a:r>
              <a:rPr lang="en-US" sz="2800" dirty="0" err="1"/>
              <a:t>বৈশিষ্ট্য</a:t>
            </a:r>
            <a:r>
              <a:rPr lang="en-US" sz="2800" dirty="0"/>
              <a:t> </a:t>
            </a:r>
            <a:r>
              <a:rPr lang="en-US" sz="2800" dirty="0" err="1"/>
              <a:t>ছিল</a:t>
            </a:r>
            <a:r>
              <a:rPr lang="en-US" sz="2800" dirty="0"/>
              <a:t>:</a:t>
            </a:r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163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23364"/>
          </a:xfrm>
          <a:blipFill dpi="0" rotWithShape="1">
            <a:blip r:embed="rId2"/>
            <a:srcRect/>
            <a:tile tx="0" ty="0" sx="100000" sy="100000" flip="none" algn="tl"/>
          </a:blipFill>
          <a:ln w="76200" cap="rnd" cmpd="tri">
            <a:solidFill>
              <a:schemeClr val="tx1"/>
            </a:solidFill>
          </a:ln>
        </p:spPr>
        <p:txBody>
          <a:bodyPr>
            <a:scene3d>
              <a:camera prst="orthographicFront"/>
              <a:lightRig rig="sunset" dir="t"/>
            </a:scene3d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2" name="Parallelogram 1"/>
          <p:cNvSpPr/>
          <p:nvPr/>
        </p:nvSpPr>
        <p:spPr>
          <a:xfrm>
            <a:off x="762000" y="609600"/>
            <a:ext cx="7620000" cy="838200"/>
          </a:xfrm>
          <a:prstGeom prst="parallelogram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১. </a:t>
            </a:r>
            <a:r>
              <a:rPr lang="en-US" sz="2400" b="1" dirty="0" err="1"/>
              <a:t>মনসবদারী</a:t>
            </a:r>
            <a:r>
              <a:rPr lang="en-US" sz="2400" b="1" dirty="0"/>
              <a:t> </a:t>
            </a:r>
            <a:r>
              <a:rPr lang="en-US" sz="2400" b="1" dirty="0" err="1"/>
              <a:t>প্রথা</a:t>
            </a:r>
            <a:r>
              <a:rPr lang="en-US" sz="2400" b="1" dirty="0"/>
              <a:t> (</a:t>
            </a:r>
            <a:r>
              <a:rPr lang="en-US" sz="2400" b="1" dirty="0" err="1"/>
              <a:t>Mansabdari</a:t>
            </a:r>
            <a:r>
              <a:rPr lang="en-US" sz="2400" b="1" dirty="0"/>
              <a:t> System)</a:t>
            </a:r>
            <a:endParaRPr lang="en-US" sz="2400" dirty="0"/>
          </a:p>
        </p:txBody>
      </p:sp>
      <p:sp>
        <p:nvSpPr>
          <p:cNvPr id="4" name="Round Single Corner Rectangle 3"/>
          <p:cNvSpPr/>
          <p:nvPr/>
        </p:nvSpPr>
        <p:spPr>
          <a:xfrm>
            <a:off x="783465" y="2209800"/>
            <a:ext cx="7620000" cy="4114800"/>
          </a:xfrm>
          <a:prstGeom prst="round1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/>
              <a:t>এটি</a:t>
            </a:r>
            <a:r>
              <a:rPr lang="en-US" sz="2400" dirty="0"/>
              <a:t> </a:t>
            </a:r>
            <a:r>
              <a:rPr lang="en-US" sz="2400" dirty="0" err="1"/>
              <a:t>ছিল</a:t>
            </a:r>
            <a:r>
              <a:rPr lang="en-US" sz="2400" dirty="0"/>
              <a:t> </a:t>
            </a:r>
            <a:r>
              <a:rPr lang="en-US" sz="2400" dirty="0" err="1"/>
              <a:t>আকবরের</a:t>
            </a:r>
            <a:r>
              <a:rPr lang="en-US" sz="2400" dirty="0"/>
              <a:t> </a:t>
            </a:r>
            <a:r>
              <a:rPr lang="en-US" sz="2400" dirty="0" err="1"/>
              <a:t>সামরিক</a:t>
            </a:r>
            <a:r>
              <a:rPr lang="en-US" sz="2400" dirty="0"/>
              <a:t> ও </a:t>
            </a:r>
            <a:r>
              <a:rPr lang="en-US" sz="2400" dirty="0" err="1"/>
              <a:t>বেসামরিক</a:t>
            </a:r>
            <a:r>
              <a:rPr lang="en-US" sz="2400" dirty="0"/>
              <a:t> </a:t>
            </a:r>
            <a:r>
              <a:rPr lang="en-US" sz="2400" dirty="0" err="1"/>
              <a:t>প্রশাসনের</a:t>
            </a:r>
            <a:r>
              <a:rPr lang="en-US" sz="2400" dirty="0"/>
              <a:t> </a:t>
            </a:r>
            <a:r>
              <a:rPr lang="en-US" sz="2400" dirty="0" err="1"/>
              <a:t>মেরুদণ্ড</a:t>
            </a:r>
            <a:r>
              <a:rPr lang="en-US" sz="2400" dirty="0"/>
              <a:t>। '</a:t>
            </a:r>
            <a:r>
              <a:rPr lang="en-US" sz="2400" dirty="0" err="1"/>
              <a:t>মনসব</a:t>
            </a:r>
            <a:r>
              <a:rPr lang="en-US" sz="2400" dirty="0"/>
              <a:t>' </a:t>
            </a:r>
            <a:r>
              <a:rPr lang="en-US" sz="2400" dirty="0" err="1"/>
              <a:t>শব্দের</a:t>
            </a:r>
            <a:r>
              <a:rPr lang="en-US" sz="2400" dirty="0"/>
              <a:t> </a:t>
            </a:r>
            <a:r>
              <a:rPr lang="en-US" sz="2400" dirty="0" err="1"/>
              <a:t>অর্থ</a:t>
            </a:r>
            <a:r>
              <a:rPr lang="en-US" sz="2400" dirty="0"/>
              <a:t> </a:t>
            </a:r>
            <a:r>
              <a:rPr lang="en-US" sz="2400" dirty="0" err="1"/>
              <a:t>পদ</a:t>
            </a:r>
            <a:r>
              <a:rPr lang="en-US" sz="2400" dirty="0"/>
              <a:t> </a:t>
            </a:r>
            <a:r>
              <a:rPr lang="en-US" sz="2400" dirty="0" err="1"/>
              <a:t>বা</a:t>
            </a:r>
            <a:r>
              <a:rPr lang="en-US" sz="2400" dirty="0"/>
              <a:t> </a:t>
            </a:r>
            <a:r>
              <a:rPr lang="en-US" sz="2400" dirty="0" err="1"/>
              <a:t>পদমর্যাদা</a:t>
            </a:r>
            <a:r>
              <a:rPr lang="en-US" sz="2400" dirty="0"/>
              <a:t>। </a:t>
            </a:r>
            <a:r>
              <a:rPr lang="en-US" sz="2400" dirty="0" err="1"/>
              <a:t>এই</a:t>
            </a:r>
            <a:r>
              <a:rPr lang="en-US" sz="2400" dirty="0"/>
              <a:t> </a:t>
            </a:r>
            <a:r>
              <a:rPr lang="en-US" sz="2400" dirty="0" err="1"/>
              <a:t>প্রথার</a:t>
            </a:r>
            <a:r>
              <a:rPr lang="en-US" sz="2400" dirty="0"/>
              <a:t> </a:t>
            </a:r>
            <a:r>
              <a:rPr lang="en-US" sz="2400" dirty="0" err="1"/>
              <a:t>মাধ্যমে</a:t>
            </a:r>
            <a:r>
              <a:rPr lang="en-US" sz="2400" dirty="0"/>
              <a:t> </a:t>
            </a:r>
            <a:r>
              <a:rPr lang="en-US" sz="2400" dirty="0" err="1"/>
              <a:t>অভিজাত</a:t>
            </a:r>
            <a:r>
              <a:rPr lang="en-US" sz="2400" dirty="0"/>
              <a:t> ও </a:t>
            </a:r>
            <a:r>
              <a:rPr lang="en-US" sz="2400" dirty="0" err="1"/>
              <a:t>সামরিক</a:t>
            </a:r>
            <a:r>
              <a:rPr lang="en-US" sz="2400" dirty="0"/>
              <a:t> </a:t>
            </a:r>
            <a:r>
              <a:rPr lang="en-US" sz="2400" dirty="0" err="1"/>
              <a:t>কর্মকর্তাদের</a:t>
            </a:r>
            <a:r>
              <a:rPr lang="en-US" sz="2400" dirty="0"/>
              <a:t> </a:t>
            </a:r>
            <a:r>
              <a:rPr lang="en-US" sz="2400" dirty="0" err="1"/>
              <a:t>যোগ্যতা</a:t>
            </a:r>
            <a:r>
              <a:rPr lang="en-US" sz="2400" dirty="0"/>
              <a:t> </a:t>
            </a:r>
            <a:r>
              <a:rPr lang="en-US" sz="2400" dirty="0" err="1"/>
              <a:t>অনুযায়ী</a:t>
            </a:r>
            <a:r>
              <a:rPr lang="en-US" sz="2400" dirty="0"/>
              <a:t> </a:t>
            </a:r>
            <a:r>
              <a:rPr lang="en-US" sz="2400" dirty="0" err="1"/>
              <a:t>নির্দিষ্ট</a:t>
            </a:r>
            <a:r>
              <a:rPr lang="en-US" sz="2400" dirty="0"/>
              <a:t> </a:t>
            </a:r>
            <a:r>
              <a:rPr lang="en-US" sz="2400" dirty="0" err="1"/>
              <a:t>র্যাংক</a:t>
            </a:r>
            <a:r>
              <a:rPr lang="en-US" sz="2400" dirty="0"/>
              <a:t> </a:t>
            </a:r>
            <a:r>
              <a:rPr lang="en-US" sz="2400" dirty="0" err="1"/>
              <a:t>বা</a:t>
            </a:r>
            <a:r>
              <a:rPr lang="en-US" sz="2400" dirty="0"/>
              <a:t> '</a:t>
            </a:r>
            <a:r>
              <a:rPr lang="en-US" sz="2400" dirty="0" err="1"/>
              <a:t>জাত</a:t>
            </a:r>
            <a:r>
              <a:rPr lang="en-US" sz="2400" dirty="0"/>
              <a:t>' </a:t>
            </a:r>
            <a:r>
              <a:rPr lang="en-US" sz="2400" dirty="0" err="1"/>
              <a:t>এবং</a:t>
            </a:r>
            <a:r>
              <a:rPr lang="en-US" sz="2400" dirty="0"/>
              <a:t> '</a:t>
            </a:r>
            <a:r>
              <a:rPr lang="en-US" sz="2400" dirty="0" err="1"/>
              <a:t>সওয়ার</a:t>
            </a:r>
            <a:r>
              <a:rPr lang="en-US" sz="2400" dirty="0"/>
              <a:t>' (</a:t>
            </a:r>
            <a:r>
              <a:rPr lang="en-US" sz="2400" dirty="0" err="1"/>
              <a:t>অশ্বারোহী</a:t>
            </a:r>
            <a:r>
              <a:rPr lang="en-US" sz="2400" dirty="0"/>
              <a:t> </a:t>
            </a:r>
            <a:r>
              <a:rPr lang="en-US" sz="2400" dirty="0" err="1"/>
              <a:t>সংখ্যা</a:t>
            </a:r>
            <a:r>
              <a:rPr lang="en-US" sz="2400" dirty="0"/>
              <a:t>) </a:t>
            </a:r>
            <a:r>
              <a:rPr lang="en-US" sz="2400" dirty="0" err="1"/>
              <a:t>দেওয়া</a:t>
            </a:r>
            <a:r>
              <a:rPr lang="en-US" sz="2400" dirty="0"/>
              <a:t> </a:t>
            </a:r>
            <a:r>
              <a:rPr lang="en-US" sz="2400" dirty="0" err="1"/>
              <a:t>হতো</a:t>
            </a:r>
            <a:r>
              <a:rPr lang="en-US" sz="2400" dirty="0"/>
              <a:t>। </a:t>
            </a:r>
            <a:r>
              <a:rPr lang="en-US" sz="2400" dirty="0" err="1"/>
              <a:t>এর</a:t>
            </a:r>
            <a:r>
              <a:rPr lang="en-US" sz="2400" dirty="0"/>
              <a:t> </a:t>
            </a:r>
            <a:r>
              <a:rPr lang="en-US" sz="2400" dirty="0" err="1"/>
              <a:t>ফলে</a:t>
            </a:r>
            <a:r>
              <a:rPr lang="en-US" sz="2400" dirty="0"/>
              <a:t> </a:t>
            </a:r>
            <a:r>
              <a:rPr lang="en-US" sz="2400" dirty="0" err="1"/>
              <a:t>সেনাবাহিনীতে</a:t>
            </a:r>
            <a:r>
              <a:rPr lang="en-US" sz="2400" dirty="0"/>
              <a:t> </a:t>
            </a:r>
            <a:r>
              <a:rPr lang="en-US" sz="2400" dirty="0" err="1"/>
              <a:t>শৃঙ্খলা</a:t>
            </a:r>
            <a:r>
              <a:rPr lang="en-US" sz="2400" dirty="0"/>
              <a:t> </a:t>
            </a:r>
            <a:r>
              <a:rPr lang="en-US" sz="2400" dirty="0" err="1"/>
              <a:t>আসে</a:t>
            </a:r>
            <a:r>
              <a:rPr lang="en-US" sz="2400" dirty="0"/>
              <a:t> </a:t>
            </a:r>
            <a:r>
              <a:rPr lang="en-US" sz="2400" dirty="0" err="1"/>
              <a:t>এবং</a:t>
            </a:r>
            <a:r>
              <a:rPr lang="en-US" sz="2400" dirty="0"/>
              <a:t> </a:t>
            </a:r>
            <a:r>
              <a:rPr lang="en-US" sz="2400" dirty="0" err="1"/>
              <a:t>বিদ্রোহের</a:t>
            </a:r>
            <a:r>
              <a:rPr lang="en-US" sz="2400" dirty="0"/>
              <a:t> </a:t>
            </a:r>
            <a:r>
              <a:rPr lang="en-US" sz="2400" dirty="0" err="1"/>
              <a:t>ঝুঁকি</a:t>
            </a:r>
            <a:r>
              <a:rPr lang="en-US" sz="2400" dirty="0"/>
              <a:t> </a:t>
            </a:r>
            <a:r>
              <a:rPr lang="en-US" sz="2400" dirty="0" err="1"/>
              <a:t>কমে</a:t>
            </a:r>
            <a:r>
              <a:rPr lang="en-US" sz="2400" dirty="0"/>
              <a:t> </a:t>
            </a:r>
            <a:r>
              <a:rPr lang="en-US" sz="2400" dirty="0" err="1"/>
              <a:t>যায়</a:t>
            </a:r>
            <a:r>
              <a:rPr lang="en-US" sz="2400" dirty="0"/>
              <a:t>।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163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6101"/>
            <a:ext cx="9144000" cy="6823364"/>
          </a:xfrm>
          <a:blipFill dpi="0" rotWithShape="1">
            <a:blip r:embed="rId2"/>
            <a:srcRect/>
            <a:tile tx="0" ty="0" sx="100000" sy="100000" flip="none" algn="tl"/>
          </a:blipFill>
          <a:ln w="76200" cap="rnd" cmpd="tri">
            <a:solidFill>
              <a:schemeClr val="tx1"/>
            </a:solidFill>
          </a:ln>
        </p:spPr>
        <p:txBody>
          <a:bodyPr>
            <a:scene3d>
              <a:camera prst="orthographicFront"/>
              <a:lightRig rig="sunset" dir="t"/>
            </a:scene3d>
          </a:bodyPr>
          <a:lstStyle/>
          <a:p>
            <a:endParaRPr lang="en-US" sz="3600" dirty="0" smtClean="0">
              <a:solidFill>
                <a:srgbClr val="002060"/>
              </a:solidFill>
            </a:endParaRPr>
          </a:p>
          <a:p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5" name="Plaque 4"/>
          <p:cNvSpPr/>
          <p:nvPr/>
        </p:nvSpPr>
        <p:spPr>
          <a:xfrm>
            <a:off x="609600" y="457200"/>
            <a:ext cx="7620000" cy="838200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২.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রাজস্ব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সংস্কার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টোডরমলের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বন্দোবস্ত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ardrop 5"/>
          <p:cNvSpPr/>
          <p:nvPr/>
        </p:nvSpPr>
        <p:spPr>
          <a:xfrm>
            <a:off x="762000" y="2057400"/>
            <a:ext cx="7239000" cy="4572000"/>
          </a:xfrm>
          <a:prstGeom prst="teardrop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rgbClr val="002060"/>
                </a:solidFill>
              </a:rPr>
              <a:t>আকবরের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অর্থমন্ত্রী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রাজা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টোডরমল</a:t>
            </a:r>
            <a:r>
              <a:rPr lang="en-US" sz="2400" dirty="0">
                <a:solidFill>
                  <a:srgbClr val="002060"/>
                </a:solidFill>
              </a:rPr>
              <a:t> '</a:t>
            </a:r>
            <a:r>
              <a:rPr lang="en-US" sz="2400" dirty="0" err="1">
                <a:solidFill>
                  <a:srgbClr val="002060"/>
                </a:solidFill>
              </a:rPr>
              <a:t>যবতি</a:t>
            </a:r>
            <a:r>
              <a:rPr lang="en-US" sz="2400" dirty="0">
                <a:solidFill>
                  <a:srgbClr val="002060"/>
                </a:solidFill>
              </a:rPr>
              <a:t>' (</a:t>
            </a:r>
            <a:r>
              <a:rPr lang="en-US" sz="2400" dirty="0" err="1">
                <a:solidFill>
                  <a:srgbClr val="002060"/>
                </a:solidFill>
              </a:rPr>
              <a:t>Zabt</a:t>
            </a:r>
            <a:r>
              <a:rPr lang="en-US" sz="2400" dirty="0">
                <a:solidFill>
                  <a:srgbClr val="002060"/>
                </a:solidFill>
              </a:rPr>
              <a:t>) </a:t>
            </a:r>
            <a:r>
              <a:rPr lang="en-US" sz="2400" dirty="0" err="1">
                <a:solidFill>
                  <a:srgbClr val="002060"/>
                </a:solidFill>
              </a:rPr>
              <a:t>প্রথা</a:t>
            </a:r>
            <a:r>
              <a:rPr lang="en-US" sz="2400" dirty="0">
                <a:solidFill>
                  <a:srgbClr val="002060"/>
                </a:solidFill>
              </a:rPr>
              <a:t> ও '</a:t>
            </a:r>
            <a:r>
              <a:rPr lang="en-US" sz="2400" dirty="0" err="1">
                <a:solidFill>
                  <a:srgbClr val="002060"/>
                </a:solidFill>
              </a:rPr>
              <a:t>দহশালা</a:t>
            </a:r>
            <a:r>
              <a:rPr lang="en-US" sz="2400" dirty="0">
                <a:solidFill>
                  <a:srgbClr val="002060"/>
                </a:solidFill>
              </a:rPr>
              <a:t>' </a:t>
            </a:r>
            <a:r>
              <a:rPr lang="en-US" sz="2400" dirty="0" err="1">
                <a:solidFill>
                  <a:srgbClr val="002060"/>
                </a:solidFill>
              </a:rPr>
              <a:t>ব্যবস্থা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চালু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করেন</a:t>
            </a:r>
            <a:r>
              <a:rPr lang="en-US" sz="2400" dirty="0">
                <a:solidFill>
                  <a:srgbClr val="002060"/>
                </a:solidFill>
              </a:rPr>
              <a:t>।</a:t>
            </a:r>
          </a:p>
          <a:p>
            <a:pPr lvl="0" algn="just"/>
            <a:r>
              <a:rPr lang="en-US" sz="2400" dirty="0" err="1">
                <a:solidFill>
                  <a:srgbClr val="002060"/>
                </a:solidFill>
              </a:rPr>
              <a:t>বিগত</a:t>
            </a:r>
            <a:r>
              <a:rPr lang="en-US" sz="2400" dirty="0">
                <a:solidFill>
                  <a:srgbClr val="002060"/>
                </a:solidFill>
              </a:rPr>
              <a:t> ১০ </a:t>
            </a:r>
            <a:r>
              <a:rPr lang="en-US" sz="2400" dirty="0" err="1">
                <a:solidFill>
                  <a:srgbClr val="002060"/>
                </a:solidFill>
              </a:rPr>
              <a:t>বছরের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গড়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ফলন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এবং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বাজারের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মূল্যের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ওপর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ভিত্তি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করে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জমির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খাজনা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নির্ধারণ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করা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হতো</a:t>
            </a:r>
            <a:r>
              <a:rPr lang="en-US" sz="2400" dirty="0">
                <a:solidFill>
                  <a:srgbClr val="002060"/>
                </a:solidFill>
              </a:rPr>
              <a:t>।</a:t>
            </a:r>
          </a:p>
          <a:p>
            <a:pPr lvl="0" algn="just"/>
            <a:r>
              <a:rPr lang="en-US" sz="2400" dirty="0" err="1">
                <a:solidFill>
                  <a:srgbClr val="002060"/>
                </a:solidFill>
              </a:rPr>
              <a:t>খাজনা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সুনির্দিষ্ট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হওয়ায়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কৃষক</a:t>
            </a:r>
            <a:r>
              <a:rPr lang="en-US" sz="2400" dirty="0">
                <a:solidFill>
                  <a:srgbClr val="002060"/>
                </a:solidFill>
              </a:rPr>
              <a:t> ও </a:t>
            </a:r>
            <a:r>
              <a:rPr lang="en-US" sz="2400" dirty="0" err="1">
                <a:solidFill>
                  <a:srgbClr val="002060"/>
                </a:solidFill>
              </a:rPr>
              <a:t>রাষ্ট্র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উভয়ের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জন্যই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হিসাব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সহজ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হয়</a:t>
            </a:r>
            <a:r>
              <a:rPr lang="en-US" sz="2400" dirty="0">
                <a:solidFill>
                  <a:srgbClr val="002060"/>
                </a:solidFill>
              </a:rPr>
              <a:t>।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163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23364"/>
          </a:xfrm>
          <a:blipFill dpi="0" rotWithShape="1">
            <a:blip r:embed="rId2"/>
            <a:srcRect/>
            <a:tile tx="0" ty="0" sx="100000" sy="100000" flip="none" algn="tl"/>
          </a:blipFill>
          <a:ln w="76200" cap="rnd" cmpd="tri">
            <a:solidFill>
              <a:schemeClr val="tx1"/>
            </a:solidFill>
          </a:ln>
        </p:spPr>
        <p:txBody>
          <a:bodyPr>
            <a:scene3d>
              <a:camera prst="orthographicFront"/>
              <a:lightRig rig="sunset" dir="t"/>
            </a:scene3d>
          </a:bodyPr>
          <a:lstStyle/>
          <a:p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gular Pentagon 1"/>
          <p:cNvSpPr/>
          <p:nvPr/>
        </p:nvSpPr>
        <p:spPr>
          <a:xfrm>
            <a:off x="838200" y="381000"/>
            <a:ext cx="7848600" cy="1219200"/>
          </a:xfrm>
          <a:prstGeom prst="pent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৩.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বাংলা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সন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বঙ্গাব্দ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প্রবর্তন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533400" y="2286000"/>
            <a:ext cx="7924800" cy="39624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ফসলি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সন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বা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খাজনা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আদায়ের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সুবিধার্থে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সম্রাট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আকবরের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নির্দেশেই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আমির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ফতেহউল্লাহ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সিরাজী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হিজরি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চন্দ্র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সন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এবং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সৌর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সনের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সমন্বয়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করে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বাংলা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সন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(১৫৮৪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খ্রিস্টাব্দে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প্রবর্তন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করেন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যা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কার্যকর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করা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হয়েছিল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তার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সিংহাসন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আরোহণের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বছর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(১৫৫৬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খ্রিস্টাব্দ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থেকে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।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3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23364"/>
          </a:xfrm>
          <a:blipFill dpi="0" rotWithShape="1">
            <a:blip r:embed="rId2"/>
            <a:srcRect/>
            <a:tile tx="0" ty="0" sx="100000" sy="100000" flip="none" algn="tl"/>
          </a:blipFill>
          <a:ln w="76200" cap="rnd" cmpd="tri">
            <a:solidFill>
              <a:schemeClr val="tx1"/>
            </a:solidFill>
          </a:ln>
        </p:spPr>
        <p:txBody>
          <a:bodyPr>
            <a:normAutofit/>
            <a:scene3d>
              <a:camera prst="orthographicFront"/>
              <a:lightRig rig="sunset" dir="t"/>
            </a:scene3d>
          </a:bodyPr>
          <a:lstStyle/>
          <a:p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" name="Rounded Rectangle 1"/>
          <p:cNvSpPr/>
          <p:nvPr/>
        </p:nvSpPr>
        <p:spPr>
          <a:xfrm>
            <a:off x="1066800" y="381000"/>
            <a:ext cx="7315200" cy="1143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️ </a:t>
            </a:r>
            <a:r>
              <a:rPr lang="en-US" sz="4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ধর্মীয়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নীতি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ও '</a:t>
            </a:r>
            <a:r>
              <a:rPr lang="en-US" sz="4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দীন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-ই-</a:t>
            </a:r>
            <a:r>
              <a:rPr lang="en-US" sz="4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ইলাহী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'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905000"/>
            <a:ext cx="8458200" cy="1981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সম্রাট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আকবর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বুঝতে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পেরেছিলেন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যে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ভারতের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মতো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একটি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বহু-ধর্মীয়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দেশে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দীর্ঘকাল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শাসন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করতে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হলে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সংখ্যাগরিষ্ঠ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হিন্দুদের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মন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জয়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করা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জরুরি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।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এই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উদ্দেশ্যে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তিনি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কিছু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যুগান্তকারী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পদক্ষেপ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নেন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4191000"/>
            <a:ext cx="8458200" cy="1981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জিজিয়া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কর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বিলোপ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১৫৬৪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সালে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অ-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মুসলিমদের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ওপর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ধার্য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করা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বৈষম্যমূলক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'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জিজিয়া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কর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'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এবং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তীর্থযাত্রী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কর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বাতিল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করেন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।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3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23364"/>
          </a:xfrm>
          <a:blipFill dpi="0" rotWithShape="1">
            <a:blip r:embed="rId2"/>
            <a:srcRect/>
            <a:tile tx="0" ty="0" sx="100000" sy="100000" flip="none" algn="tl"/>
          </a:blipFill>
          <a:ln w="76200" cap="rnd" cmpd="tri">
            <a:solidFill>
              <a:schemeClr val="bg2">
                <a:lumMod val="25000"/>
              </a:schemeClr>
            </a:solidFill>
          </a:ln>
        </p:spPr>
        <p:txBody>
          <a:bodyPr>
            <a:scene3d>
              <a:camera prst="orthographicFront"/>
              <a:lightRig rig="sunset" dir="t"/>
            </a:scene3d>
          </a:bodyPr>
          <a:lstStyle/>
          <a:p>
            <a:pPr lvl="0" algn="just"/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 algn="just"/>
            <a:r>
              <a:rPr 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ইবাদত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খানা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(Worship House):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১৫৭৫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সালে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ফতেহপুর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সিক্রিতে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একটি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ধর্মীয়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আলোচনা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সভা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তৈরি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করেন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যেখানে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ইসলাম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হিন্দু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খ্রিস্টান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জৈন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ও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পার্সী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ধর্মের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পণ্ডিতরা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এসে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বিতর্কে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অংশ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নিতেন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।</a:t>
            </a:r>
          </a:p>
          <a:p>
            <a:pPr lvl="0" algn="just"/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 algn="just"/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সুলাহ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-ই-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কূল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Sulh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-i-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kul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):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এর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অর্থ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'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সবার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জন্য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শান্তি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'।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এই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দর্শনের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ওপর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ভিত্তি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করেই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তিনি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১৫৮২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সালে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দীন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-ই-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ইলাহী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নামক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এক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নতুন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মতবাদ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তৈরি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করেন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যা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মূলত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সব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ধর্মের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একটি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নৈতিক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সংকলন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ছিল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যদিও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তার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মৃত্যুর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পর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এই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মতবাদটি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বিলুপ্ত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হয়ে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যায়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)।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3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691795"/>
              </p:ext>
            </p:extLst>
          </p:nvPr>
        </p:nvGraphicFramePr>
        <p:xfrm>
          <a:off x="452907" y="1447800"/>
          <a:ext cx="8229600" cy="48768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439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রত্ন</a:t>
                      </a:r>
                      <a:r>
                        <a:rPr lang="en-US" sz="1800" dirty="0">
                          <a:effectLst/>
                        </a:rPr>
                        <a:t> (</a:t>
                      </a:r>
                      <a:r>
                        <a:rPr lang="en-US" sz="1800" dirty="0" err="1">
                          <a:effectLst/>
                        </a:rPr>
                        <a:t>ব্যক্তিত্ব</a:t>
                      </a:r>
                      <a:r>
                        <a:rPr lang="en-US" sz="18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76200" marB="7620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ভূমিকা</a:t>
                      </a:r>
                      <a:r>
                        <a:rPr lang="en-US" sz="1800" dirty="0">
                          <a:effectLst/>
                        </a:rPr>
                        <a:t> ও </a:t>
                      </a:r>
                      <a:r>
                        <a:rPr lang="en-US" sz="1800" dirty="0" err="1">
                          <a:effectLst/>
                        </a:rPr>
                        <a:t>অবদান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76200" marB="7620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0765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আবুল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ফজল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76200" marB="7620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আকবরের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প্রধান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উপদেষ্টা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এবং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বিখ্যাত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গ্রন্থ</a:t>
                      </a:r>
                      <a:r>
                        <a:rPr lang="en-US" sz="1600" dirty="0">
                          <a:effectLst/>
                        </a:rPr>
                        <a:t> '</a:t>
                      </a:r>
                      <a:r>
                        <a:rPr lang="en-US" sz="1600" dirty="0" err="1">
                          <a:effectLst/>
                        </a:rPr>
                        <a:t>আকবরনামা</a:t>
                      </a:r>
                      <a:r>
                        <a:rPr lang="en-US" sz="1600" dirty="0">
                          <a:effectLst/>
                        </a:rPr>
                        <a:t>' ও '</a:t>
                      </a:r>
                      <a:r>
                        <a:rPr lang="en-US" sz="1600" dirty="0" err="1">
                          <a:effectLst/>
                        </a:rPr>
                        <a:t>আইন</a:t>
                      </a:r>
                      <a:r>
                        <a:rPr lang="en-US" sz="1600" dirty="0">
                          <a:effectLst/>
                        </a:rPr>
                        <a:t>-ই-</a:t>
                      </a:r>
                      <a:r>
                        <a:rPr lang="en-US" sz="1600" dirty="0" err="1">
                          <a:effectLst/>
                        </a:rPr>
                        <a:t>আকবরী</a:t>
                      </a:r>
                      <a:r>
                        <a:rPr lang="en-US" sz="1600" dirty="0">
                          <a:effectLst/>
                        </a:rPr>
                        <a:t>'-র </a:t>
                      </a:r>
                      <a:r>
                        <a:rPr lang="en-US" sz="1600" dirty="0" err="1">
                          <a:effectLst/>
                        </a:rPr>
                        <a:t>লেখক</a:t>
                      </a:r>
                      <a:r>
                        <a:rPr lang="en-US" sz="1600" dirty="0">
                          <a:effectLst/>
                        </a:rPr>
                        <a:t>।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76200" marB="7620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0500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রাজা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বীরবল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76200" marB="7620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আকবরের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পরম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বন্ধু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এবং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বিদূষক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যিনি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তার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চতুরতা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ও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বুদ্ধিমত্তার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জন্য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বিখ্যাত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।</a:t>
                      </a:r>
                      <a:endParaRPr 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76200" marB="7620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8249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মিয়া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তানসেন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76200" marB="7620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হিন্দুস্তানি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শাস্ত্রীয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়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সংগীতের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কিংবদন্তি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কণ্ঠশিল্পী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ও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সুরকার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।</a:t>
                      </a:r>
                      <a:endParaRPr 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76200" marB="7620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8249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রাজা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মানসিংহ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76200" marB="7620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আকবরের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প্রধান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সেনাপতি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এবং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বিশ্বস্ত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রাজপুত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মিত্র</a:t>
                      </a:r>
                      <a:r>
                        <a:rPr lang="en-US" sz="1800" dirty="0">
                          <a:effectLst/>
                        </a:rPr>
                        <a:t>।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76200" marB="7620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6527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রাজা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টোডরমল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76200" marB="7620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মুঘল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সাম্রাজ্যের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অত্যন্ত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সফল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অর্থমন্ত্রী</a:t>
                      </a:r>
                      <a:r>
                        <a:rPr lang="en-US" sz="1600" dirty="0">
                          <a:effectLst/>
                        </a:rPr>
                        <a:t>।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76200" marB="7620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80853" y="2951202"/>
            <a:ext cx="419114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🎨 </a:t>
            </a:r>
            <a:r>
              <a:rPr kumimoji="0" lang="en-US" sz="1800" b="1" i="0" u="none" strike="noStrike" cap="none" normalizeH="0" baseline="0" dirty="0" err="1" smtClean="0">
                <a:ln>
                  <a:noFill/>
                </a:ln>
                <a:solidFill>
                  <a:srgbClr val="1F1F1F"/>
                </a:solidFill>
                <a:effectLst/>
                <a:latin typeface="Nirmala UI" pitchFamily="34" charset="0"/>
                <a:ea typeface="Times New Roman" pitchFamily="18" charset="0"/>
                <a:cs typeface="Nirmala UI" pitchFamily="34" charset="0"/>
              </a:rPr>
              <a:t>শিল্প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800" b="1" i="0" u="none" strike="noStrike" cap="none" normalizeH="0" baseline="0" dirty="0" err="1" smtClean="0">
                <a:ln>
                  <a:noFill/>
                </a:ln>
                <a:solidFill>
                  <a:srgbClr val="1F1F1F"/>
                </a:solidFill>
                <a:effectLst/>
                <a:latin typeface="Nirmala UI" pitchFamily="34" charset="0"/>
                <a:ea typeface="Times New Roman" pitchFamily="18" charset="0"/>
                <a:cs typeface="Nirmala UI" pitchFamily="34" charset="0"/>
              </a:rPr>
              <a:t>স্থাপত্য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Nirmala UI" pitchFamily="34" charset="0"/>
                <a:ea typeface="Times New Roman" pitchFamily="18" charset="0"/>
                <a:cs typeface="Nirmala UI" pitchFamily="34" charset="0"/>
              </a:rPr>
              <a:t>ও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800" b="1" i="0" u="none" strike="noStrike" cap="none" normalizeH="0" baseline="0" dirty="0" err="1" smtClean="0">
                <a:ln>
                  <a:noFill/>
                </a:ln>
                <a:solidFill>
                  <a:srgbClr val="1F1F1F"/>
                </a:solidFill>
                <a:effectLst/>
                <a:latin typeface="Nirmala UI" pitchFamily="34" charset="0"/>
                <a:ea typeface="Times New Roman" pitchFamily="18" charset="0"/>
                <a:cs typeface="Nirmala UI" pitchFamily="34" charset="0"/>
              </a:rPr>
              <a:t>নবরত্ন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1800" b="1" i="0" u="none" strike="noStrike" cap="none" normalizeH="0" baseline="0" dirty="0" err="1" smtClean="0">
                <a:ln>
                  <a:noFill/>
                </a:ln>
                <a:solidFill>
                  <a:srgbClr val="1F1F1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Navaratnas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1F1F1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219670"/>
            <a:ext cx="8153400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আকবর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নিজে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প্রাতিষ্ঠানিক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শিক্ষায়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অশিক্ষিত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নিরক্ষর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হলেও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জ্ঞান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ও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শিল্পের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সমঝদার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ছিলেন</a:t>
            </a:r>
            <a:r>
              <a:rPr lang="en-US" dirty="0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।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তার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রাজদরবার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আলো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করে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রাখতেন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৯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জন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গুণী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ব্যক্তি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যাদের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'</a:t>
            </a:r>
            <a:r>
              <a:rPr lang="en-US" b="1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নবরত্ন</a:t>
            </a:r>
            <a:r>
              <a:rPr lang="en-US" b="1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'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বলা</a:t>
            </a:r>
            <a:r>
              <a:rPr lang="en-US" dirty="0">
                <a:solidFill>
                  <a:srgbClr val="1F1F1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Nirmala UI" pitchFamily="34" charset="0"/>
                <a:ea typeface="Times New Roman" pitchFamily="18" charset="0"/>
                <a:cs typeface="Nirmala UI" pitchFamily="34" charset="0"/>
              </a:rPr>
              <a:t>হতো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63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>
            <a:off x="1447800" y="304800"/>
            <a:ext cx="7086600" cy="1371600"/>
          </a:xfrm>
          <a:prstGeom prst="snip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/>
              <a:t>স্থাপত্যকলা</a:t>
            </a:r>
            <a:endParaRPr lang="en-US" sz="5400" dirty="0"/>
          </a:p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219200" y="1981200"/>
            <a:ext cx="7315200" cy="4495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/>
              <a:t>আকবরের</a:t>
            </a:r>
            <a:r>
              <a:rPr lang="en-US" sz="2400" dirty="0"/>
              <a:t> </a:t>
            </a:r>
            <a:r>
              <a:rPr lang="en-US" sz="2400" dirty="0" err="1"/>
              <a:t>আমলে</a:t>
            </a:r>
            <a:r>
              <a:rPr lang="en-US" sz="2400" dirty="0"/>
              <a:t> </a:t>
            </a:r>
            <a:r>
              <a:rPr lang="en-US" sz="2400" dirty="0" err="1"/>
              <a:t>লাল</a:t>
            </a:r>
            <a:r>
              <a:rPr lang="en-US" sz="2400" dirty="0"/>
              <a:t> </a:t>
            </a:r>
            <a:r>
              <a:rPr lang="en-US" sz="2400" dirty="0" err="1"/>
              <a:t>বেলেপাথরের</a:t>
            </a:r>
            <a:r>
              <a:rPr lang="en-US" sz="2400" dirty="0"/>
              <a:t> </a:t>
            </a:r>
            <a:r>
              <a:rPr lang="en-US" sz="2400" dirty="0" err="1"/>
              <a:t>ব্যবহার</a:t>
            </a:r>
            <a:r>
              <a:rPr lang="en-US" sz="2400" dirty="0"/>
              <a:t> </a:t>
            </a:r>
            <a:r>
              <a:rPr lang="en-US" sz="2400" dirty="0" err="1"/>
              <a:t>রাজকীয়</a:t>
            </a:r>
            <a:r>
              <a:rPr lang="en-US" sz="2400" dirty="0"/>
              <a:t> </a:t>
            </a:r>
            <a:r>
              <a:rPr lang="en-US" sz="2400" dirty="0" err="1"/>
              <a:t>স্থাপত্যে</a:t>
            </a:r>
            <a:r>
              <a:rPr lang="en-US" sz="2400" dirty="0"/>
              <a:t> </a:t>
            </a:r>
            <a:r>
              <a:rPr lang="en-US" sz="2400" dirty="0" err="1"/>
              <a:t>এক</a:t>
            </a:r>
            <a:r>
              <a:rPr lang="en-US" sz="2400" dirty="0"/>
              <a:t> </a:t>
            </a:r>
            <a:r>
              <a:rPr lang="en-US" sz="2400" dirty="0" err="1"/>
              <a:t>নতুন</a:t>
            </a:r>
            <a:r>
              <a:rPr lang="en-US" sz="2400" dirty="0"/>
              <a:t> </a:t>
            </a:r>
            <a:r>
              <a:rPr lang="en-US" sz="2400" dirty="0" err="1"/>
              <a:t>মাত্রা</a:t>
            </a:r>
            <a:r>
              <a:rPr lang="en-US" sz="2400" dirty="0"/>
              <a:t> </a:t>
            </a:r>
            <a:r>
              <a:rPr lang="en-US" sz="2400" dirty="0" err="1"/>
              <a:t>যোগ</a:t>
            </a:r>
            <a:r>
              <a:rPr lang="en-US" sz="2400" dirty="0"/>
              <a:t> </a:t>
            </a:r>
            <a:r>
              <a:rPr lang="en-US" sz="2400" dirty="0" err="1"/>
              <a:t>করে</a:t>
            </a:r>
            <a:r>
              <a:rPr lang="en-US" sz="2400" dirty="0"/>
              <a:t>। </a:t>
            </a:r>
            <a:r>
              <a:rPr lang="en-US" sz="2400" dirty="0" err="1"/>
              <a:t>তার</a:t>
            </a:r>
            <a:r>
              <a:rPr lang="en-US" sz="2400" dirty="0"/>
              <a:t> </a:t>
            </a:r>
            <a:r>
              <a:rPr lang="en-US" sz="2400" dirty="0" err="1"/>
              <a:t>তৈরি</a:t>
            </a:r>
            <a:r>
              <a:rPr lang="en-US" sz="2400" dirty="0"/>
              <a:t> </a:t>
            </a:r>
            <a:r>
              <a:rPr lang="en-US" sz="2400" dirty="0" err="1"/>
              <a:t>অন্যতম</a:t>
            </a:r>
            <a:r>
              <a:rPr lang="en-US" sz="2400" dirty="0"/>
              <a:t> </a:t>
            </a:r>
            <a:r>
              <a:rPr lang="en-US" sz="2400" dirty="0" err="1"/>
              <a:t>শ্রেষ্ঠ</a:t>
            </a:r>
            <a:r>
              <a:rPr lang="en-US" sz="2400" dirty="0"/>
              <a:t> </a:t>
            </a:r>
            <a:r>
              <a:rPr lang="en-US" sz="2400" dirty="0" err="1"/>
              <a:t>নিদর্শন</a:t>
            </a:r>
            <a:r>
              <a:rPr lang="en-US" sz="2400" dirty="0"/>
              <a:t> </a:t>
            </a:r>
            <a:r>
              <a:rPr lang="en-US" sz="2400" dirty="0" err="1"/>
              <a:t>হলো</a:t>
            </a:r>
            <a:r>
              <a:rPr lang="en-US" sz="2400" dirty="0"/>
              <a:t> </a:t>
            </a:r>
            <a:r>
              <a:rPr lang="en-US" sz="2400" dirty="0" err="1"/>
              <a:t>উত্তরপ্রদেশের</a:t>
            </a:r>
            <a:r>
              <a:rPr lang="en-US" sz="2400" dirty="0"/>
              <a:t> </a:t>
            </a:r>
            <a:r>
              <a:rPr lang="en-US" sz="2400" b="1" dirty="0" err="1"/>
              <a:t>ফতেহপুর</a:t>
            </a:r>
            <a:r>
              <a:rPr lang="en-US" sz="2400" b="1" dirty="0"/>
              <a:t> </a:t>
            </a:r>
            <a:r>
              <a:rPr lang="en-US" sz="2400" b="1" dirty="0" err="1"/>
              <a:t>সিক্রি</a:t>
            </a:r>
            <a:r>
              <a:rPr lang="en-US" sz="2400" dirty="0"/>
              <a:t> </a:t>
            </a:r>
            <a:r>
              <a:rPr lang="en-US" sz="2400" dirty="0" err="1"/>
              <a:t>শহর</a:t>
            </a:r>
            <a:r>
              <a:rPr lang="en-US" sz="2400" dirty="0"/>
              <a:t>। </a:t>
            </a:r>
            <a:r>
              <a:rPr lang="en-US" sz="2400" dirty="0" err="1"/>
              <a:t>গুজরাট</a:t>
            </a:r>
            <a:r>
              <a:rPr lang="en-US" sz="2400" dirty="0"/>
              <a:t> </a:t>
            </a:r>
            <a:r>
              <a:rPr lang="en-US" sz="2400" dirty="0" err="1"/>
              <a:t>বিজয়ের</a:t>
            </a:r>
            <a:r>
              <a:rPr lang="en-US" sz="2400" dirty="0"/>
              <a:t> </a:t>
            </a:r>
            <a:r>
              <a:rPr lang="en-US" sz="2400" dirty="0" err="1"/>
              <a:t>স্মারক</a:t>
            </a:r>
            <a:r>
              <a:rPr lang="en-US" sz="2400" dirty="0"/>
              <a:t> </a:t>
            </a:r>
            <a:r>
              <a:rPr lang="en-US" sz="2400" dirty="0" err="1"/>
              <a:t>হিসেবে</a:t>
            </a:r>
            <a:r>
              <a:rPr lang="en-US" sz="2400" dirty="0"/>
              <a:t> </a:t>
            </a:r>
            <a:r>
              <a:rPr lang="en-US" sz="2400" dirty="0" err="1"/>
              <a:t>তিনি</a:t>
            </a:r>
            <a:r>
              <a:rPr lang="en-US" sz="2400" dirty="0"/>
              <a:t> </a:t>
            </a:r>
            <a:r>
              <a:rPr lang="en-US" sz="2400" dirty="0" err="1"/>
              <a:t>সেখানে</a:t>
            </a:r>
            <a:r>
              <a:rPr lang="en-US" sz="2400" dirty="0"/>
              <a:t> </a:t>
            </a:r>
            <a:r>
              <a:rPr lang="en-US" sz="2400" dirty="0" err="1"/>
              <a:t>তৈরি</a:t>
            </a:r>
            <a:r>
              <a:rPr lang="en-US" sz="2400" dirty="0"/>
              <a:t> </a:t>
            </a:r>
            <a:r>
              <a:rPr lang="en-US" sz="2400" dirty="0" err="1"/>
              <a:t>করেন</a:t>
            </a:r>
            <a:r>
              <a:rPr lang="en-US" sz="2400" dirty="0"/>
              <a:t> </a:t>
            </a:r>
            <a:r>
              <a:rPr lang="en-US" sz="2400" dirty="0" err="1"/>
              <a:t>পৃথিবীর</a:t>
            </a:r>
            <a:r>
              <a:rPr lang="en-US" sz="2400" dirty="0"/>
              <a:t> </a:t>
            </a:r>
            <a:r>
              <a:rPr lang="en-US" sz="2400" dirty="0" err="1"/>
              <a:t>অন্যতম</a:t>
            </a:r>
            <a:r>
              <a:rPr lang="en-US" sz="2400" dirty="0"/>
              <a:t> </a:t>
            </a:r>
            <a:r>
              <a:rPr lang="en-US" sz="2400" dirty="0" err="1"/>
              <a:t>বৃহ</a:t>
            </a:r>
            <a:r>
              <a:rPr lang="en-US" sz="2400" dirty="0"/>
              <a:t>ৎ </a:t>
            </a:r>
            <a:r>
              <a:rPr lang="en-US" sz="2400" dirty="0" err="1"/>
              <a:t>প্রবেশদ্বার</a:t>
            </a:r>
            <a:r>
              <a:rPr lang="en-US" sz="2400" dirty="0"/>
              <a:t> </a:t>
            </a:r>
            <a:r>
              <a:rPr lang="en-US" sz="2400" b="1" dirty="0"/>
              <a:t>'</a:t>
            </a:r>
            <a:r>
              <a:rPr lang="en-US" sz="2400" b="1" dirty="0" err="1"/>
              <a:t>বুলন্দ</a:t>
            </a:r>
            <a:r>
              <a:rPr lang="en-US" sz="2400" b="1" dirty="0"/>
              <a:t> </a:t>
            </a:r>
            <a:r>
              <a:rPr lang="en-US" sz="2400" b="1" dirty="0" err="1"/>
              <a:t>দরওয়াজা</a:t>
            </a:r>
            <a:r>
              <a:rPr lang="en-US" sz="2400" b="1" dirty="0"/>
              <a:t>'</a:t>
            </a:r>
            <a:r>
              <a:rPr lang="en-US" sz="2400" dirty="0"/>
              <a:t>।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5513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2" name="Rounded Rectangle 1"/>
          <p:cNvSpPr/>
          <p:nvPr/>
        </p:nvSpPr>
        <p:spPr>
          <a:xfrm>
            <a:off x="952500" y="551645"/>
            <a:ext cx="7239000" cy="1143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/>
              <a:t>ইতিহাসের</a:t>
            </a:r>
            <a:r>
              <a:rPr lang="en-US" sz="4800" b="1" dirty="0"/>
              <a:t> </a:t>
            </a:r>
            <a:r>
              <a:rPr lang="en-US" sz="4800" b="1" dirty="0" err="1" smtClean="0"/>
              <a:t>মূল্যায়ন</a:t>
            </a:r>
            <a:endParaRPr lang="en-US" sz="4800" dirty="0"/>
          </a:p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52500" y="2274838"/>
            <a:ext cx="7239000" cy="4049762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 err="1"/>
              <a:t>সম্রাট</a:t>
            </a:r>
            <a:r>
              <a:rPr lang="en-US" sz="2800" dirty="0"/>
              <a:t> </a:t>
            </a:r>
            <a:r>
              <a:rPr lang="en-US" sz="2800" dirty="0" err="1"/>
              <a:t>আকবর</a:t>
            </a:r>
            <a:r>
              <a:rPr lang="en-US" sz="2800" dirty="0"/>
              <a:t> </a:t>
            </a:r>
            <a:r>
              <a:rPr lang="en-US" sz="2800" dirty="0" err="1"/>
              <a:t>তার</a:t>
            </a:r>
            <a:r>
              <a:rPr lang="en-US" sz="2800" dirty="0"/>
              <a:t> </a:t>
            </a:r>
            <a:r>
              <a:rPr lang="en-US" sz="2800" dirty="0" err="1"/>
              <a:t>বিশাল</a:t>
            </a:r>
            <a:r>
              <a:rPr lang="en-US" sz="2800" dirty="0"/>
              <a:t> </a:t>
            </a:r>
            <a:r>
              <a:rPr lang="en-US" sz="2800" dirty="0" err="1"/>
              <a:t>সাম্রাজ্যকে</a:t>
            </a:r>
            <a:r>
              <a:rPr lang="en-US" sz="2800" dirty="0"/>
              <a:t> </a:t>
            </a:r>
            <a:r>
              <a:rPr lang="en-US" sz="2800" dirty="0" err="1"/>
              <a:t>কেবল</a:t>
            </a:r>
            <a:r>
              <a:rPr lang="en-US" sz="2800" dirty="0"/>
              <a:t> </a:t>
            </a:r>
            <a:r>
              <a:rPr lang="en-US" sz="2800" dirty="0" err="1"/>
              <a:t>তরবারির</a:t>
            </a:r>
            <a:r>
              <a:rPr lang="en-US" sz="2800" dirty="0"/>
              <a:t> </a:t>
            </a:r>
            <a:r>
              <a:rPr lang="en-US" sz="2800" dirty="0" err="1"/>
              <a:t>জোরে</a:t>
            </a:r>
            <a:r>
              <a:rPr lang="en-US" sz="2800" dirty="0"/>
              <a:t> </a:t>
            </a:r>
            <a:r>
              <a:rPr lang="en-US" sz="2800" dirty="0" err="1"/>
              <a:t>নয়</a:t>
            </a:r>
            <a:r>
              <a:rPr lang="en-US" sz="2800" dirty="0"/>
              <a:t>, </a:t>
            </a:r>
            <a:r>
              <a:rPr lang="en-US" sz="2800" dirty="0" err="1"/>
              <a:t>বরং</a:t>
            </a:r>
            <a:r>
              <a:rPr lang="en-US" sz="2800" dirty="0"/>
              <a:t> </a:t>
            </a:r>
            <a:r>
              <a:rPr lang="en-US" sz="2800" dirty="0" err="1"/>
              <a:t>সহনশীলতা</a:t>
            </a:r>
            <a:r>
              <a:rPr lang="en-US" sz="2800" dirty="0"/>
              <a:t>, </a:t>
            </a:r>
            <a:r>
              <a:rPr lang="en-US" sz="2800" dirty="0" err="1"/>
              <a:t>বৈবাহিক</a:t>
            </a:r>
            <a:r>
              <a:rPr lang="en-US" sz="2800" dirty="0"/>
              <a:t> </a:t>
            </a:r>
            <a:r>
              <a:rPr lang="en-US" sz="2800" dirty="0" err="1"/>
              <a:t>কূটনীতি</a:t>
            </a:r>
            <a:r>
              <a:rPr lang="en-US" sz="2800" dirty="0"/>
              <a:t> </a:t>
            </a:r>
            <a:r>
              <a:rPr lang="en-US" sz="2800" dirty="0" err="1"/>
              <a:t>এবং</a:t>
            </a:r>
            <a:r>
              <a:rPr lang="en-US" sz="2800" dirty="0"/>
              <a:t> </a:t>
            </a:r>
            <a:r>
              <a:rPr lang="en-US" sz="2800" dirty="0" err="1"/>
              <a:t>সুশাসনের</a:t>
            </a:r>
            <a:r>
              <a:rPr lang="en-US" sz="2800" dirty="0"/>
              <a:t> </a:t>
            </a:r>
            <a:r>
              <a:rPr lang="en-US" sz="2800" dirty="0" err="1"/>
              <a:t>মাধ্যমে</a:t>
            </a:r>
            <a:r>
              <a:rPr lang="en-US" sz="2800" dirty="0"/>
              <a:t> </a:t>
            </a:r>
            <a:r>
              <a:rPr lang="en-US" sz="2800" dirty="0" err="1"/>
              <a:t>একসূত্রে</a:t>
            </a:r>
            <a:r>
              <a:rPr lang="en-US" sz="2800" dirty="0"/>
              <a:t> </a:t>
            </a:r>
            <a:r>
              <a:rPr lang="en-US" sz="2800" dirty="0" err="1"/>
              <a:t>বেঁধেছিলেন</a:t>
            </a:r>
            <a:r>
              <a:rPr lang="en-US" sz="2800" dirty="0"/>
              <a:t>। </a:t>
            </a:r>
            <a:r>
              <a:rPr lang="en-US" sz="2800" dirty="0" err="1"/>
              <a:t>এই</a:t>
            </a:r>
            <a:r>
              <a:rPr lang="en-US" sz="2800" dirty="0"/>
              <a:t> </a:t>
            </a:r>
            <a:r>
              <a:rPr lang="en-US" sz="2800" dirty="0" err="1"/>
              <a:t>কারণেই</a:t>
            </a:r>
            <a:r>
              <a:rPr lang="en-US" sz="2800" dirty="0"/>
              <a:t> </a:t>
            </a:r>
            <a:r>
              <a:rPr lang="en-US" sz="2800" dirty="0" err="1"/>
              <a:t>মুঘল</a:t>
            </a:r>
            <a:r>
              <a:rPr lang="en-US" sz="2800" dirty="0"/>
              <a:t> </a:t>
            </a:r>
            <a:r>
              <a:rPr lang="en-US" sz="2800" dirty="0" err="1"/>
              <a:t>শাসকদের</a:t>
            </a:r>
            <a:r>
              <a:rPr lang="en-US" sz="2800" dirty="0"/>
              <a:t> </a:t>
            </a:r>
            <a:r>
              <a:rPr lang="en-US" sz="2800" dirty="0" err="1"/>
              <a:t>মধ্যে</a:t>
            </a:r>
            <a:r>
              <a:rPr lang="en-US" sz="2800" dirty="0"/>
              <a:t> </a:t>
            </a:r>
            <a:r>
              <a:rPr lang="en-US" sz="2800" dirty="0" err="1"/>
              <a:t>তাকেই</a:t>
            </a:r>
            <a:r>
              <a:rPr lang="en-US" sz="2800" dirty="0"/>
              <a:t> '</a:t>
            </a:r>
            <a:r>
              <a:rPr lang="en-US" sz="2800" dirty="0" err="1"/>
              <a:t>শ্রেষ্ঠ</a:t>
            </a:r>
            <a:r>
              <a:rPr lang="en-US" sz="2800" dirty="0"/>
              <a:t>' </a:t>
            </a:r>
            <a:r>
              <a:rPr lang="en-US" sz="2800" dirty="0" err="1"/>
              <a:t>বা</a:t>
            </a:r>
            <a:r>
              <a:rPr lang="en-US" sz="2800" dirty="0"/>
              <a:t> '</a:t>
            </a:r>
            <a:r>
              <a:rPr lang="en-US" sz="2800" dirty="0" err="1"/>
              <a:t>মহারাজ</a:t>
            </a:r>
            <a:r>
              <a:rPr lang="en-US" sz="2800" dirty="0"/>
              <a:t>' </a:t>
            </a:r>
            <a:r>
              <a:rPr lang="en-US" sz="2800" dirty="0" err="1"/>
              <a:t>উপাধি</a:t>
            </a:r>
            <a:r>
              <a:rPr lang="en-US" sz="2800" dirty="0"/>
              <a:t> </a:t>
            </a:r>
            <a:r>
              <a:rPr lang="en-US" sz="2800" dirty="0" err="1"/>
              <a:t>দেওয়া</a:t>
            </a:r>
            <a:r>
              <a:rPr lang="en-US" sz="2800" dirty="0"/>
              <a:t> </a:t>
            </a:r>
            <a:r>
              <a:rPr lang="en-US" sz="2800" dirty="0" err="1"/>
              <a:t>হয়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1711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228322"/>
            <a:ext cx="7620000" cy="471527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ধন্যবাদ</a:t>
            </a:r>
            <a:endParaRPr lang="en-US" sz="13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58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885</Words>
  <Application>Microsoft Office PowerPoint</Application>
  <PresentationFormat>On-screen Show (4:3)</PresentationFormat>
  <Paragraphs>96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Mizan</dc:creator>
  <cp:lastModifiedBy>Mizan</cp:lastModifiedBy>
  <cp:revision>11</cp:revision>
  <dcterms:created xsi:type="dcterms:W3CDTF">2026-06-21T20:44:35Z</dcterms:created>
  <dcterms:modified xsi:type="dcterms:W3CDTF">2026-07-03T04:00:45Z</dcterms:modified>
</cp:coreProperties>
</file>