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handoutMasterIdLst>
    <p:handoutMasterId r:id="rId24"/>
  </p:handoutMasterIdLst>
  <p:sldIdLst>
    <p:sldId id="329" r:id="rId3"/>
    <p:sldId id="331" r:id="rId4"/>
    <p:sldId id="270" r:id="rId5"/>
    <p:sldId id="308" r:id="rId6"/>
    <p:sldId id="315" r:id="rId7"/>
    <p:sldId id="260" r:id="rId8"/>
    <p:sldId id="265" r:id="rId9"/>
    <p:sldId id="316" r:id="rId10"/>
    <p:sldId id="298" r:id="rId11"/>
    <p:sldId id="301" r:id="rId12"/>
    <p:sldId id="302" r:id="rId13"/>
    <p:sldId id="304" r:id="rId14"/>
    <p:sldId id="305" r:id="rId15"/>
    <p:sldId id="306" r:id="rId16"/>
    <p:sldId id="307" r:id="rId17"/>
    <p:sldId id="303" r:id="rId18"/>
    <p:sldId id="278" r:id="rId19"/>
    <p:sldId id="277" r:id="rId20"/>
    <p:sldId id="279" r:id="rId21"/>
    <p:sldId id="280" r:id="rId22"/>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FF66CC"/>
    <a:srgbClr val="E0108C"/>
    <a:srgbClr val="2E03CD"/>
    <a:srgbClr val="25FBD2"/>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14" autoAdjust="0"/>
    <p:restoredTop sz="98921" autoAdjust="0"/>
  </p:normalViewPr>
  <p:slideViewPr>
    <p:cSldViewPr showGuides="1">
      <p:cViewPr varScale="1">
        <p:scale>
          <a:sx n="87" d="100"/>
          <a:sy n="87" d="100"/>
        </p:scale>
        <p:origin x="-269" y="-91"/>
      </p:cViewPr>
      <p:guideLst>
        <p:guide orient="horz" pos="2160"/>
        <p:guide pos="3840"/>
      </p:guideLst>
    </p:cSldViewPr>
  </p:slideViewPr>
  <p:outlineViewPr>
    <p:cViewPr>
      <p:scale>
        <a:sx n="33" d="100"/>
        <a:sy n="33" d="100"/>
      </p:scale>
      <p:origin x="0" y="1872"/>
    </p:cViewPr>
  </p:outlineViewPr>
  <p:notesTextViewPr>
    <p:cViewPr>
      <p:scale>
        <a:sx n="100" d="100"/>
        <a:sy n="100" d="100"/>
      </p:scale>
      <p:origin x="0" y="0"/>
    </p:cViewPr>
  </p:notesTextViewPr>
  <p:sorterViewPr>
    <p:cViewPr>
      <p:scale>
        <a:sx n="80" d="100"/>
        <a:sy n="80" d="100"/>
      </p:scale>
      <p:origin x="0" y="0"/>
    </p:cViewPr>
  </p:sorterViewPr>
  <p:notesViewPr>
    <p:cSldViewPr>
      <p:cViewPr varScale="1">
        <p:scale>
          <a:sx n="66" d="100"/>
          <a:sy n="66" d="100"/>
        </p:scale>
        <p:origin x="-1656" y="-10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handoutMaster" Target="handoutMasters/handoutMaster1.xml"/><Relationship Id="rId23" Type="http://schemas.openxmlformats.org/officeDocument/2006/relationships/notesMaster" Target="notesMasters/notesMaster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fld id="{473FDF93-F932-416E-B800-2C67C4718FF9}" type="datetimeFigureOut">
              <a:rPr lang="en-US" smtClean="0"/>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5E3E2B99-D93A-4553-B22C-CE69BB26AE1B}" type="slidenum">
              <a:rPr lang="en-US" smtClean="0"/>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AC5B2C2B-D576-4AEB-8CC4-412DDE034B20}" type="datetimeFigureOut">
              <a:rPr lang="en-US" smtClean="0"/>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914BC90B-D869-46EB-8FB1-10B9BDFED889}"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3048000" y="3124200"/>
            <a:ext cx="82296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3048000" y="5003322"/>
            <a:ext cx="82296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10733828" y="1110597"/>
            <a:ext cx="2286000" cy="508000"/>
          </a:xfrm>
        </p:spPr>
        <p:txBody>
          <a:bodyPr/>
          <a:lstStyle/>
          <a:p>
            <a:fld id="{1D8BD707-D9CF-40AE-B4C6-C98DA3205C09}" type="datetimeFigureOut">
              <a:rPr lang="en-US" smtClean="0"/>
            </a:fld>
            <a:endParaRPr lang="en-US"/>
          </a:p>
        </p:txBody>
      </p:sp>
      <p:sp>
        <p:nvSpPr>
          <p:cNvPr id="17" name="Footer Placeholder 16"/>
          <p:cNvSpPr>
            <a:spLocks noGrp="1"/>
          </p:cNvSpPr>
          <p:nvPr>
            <p:ph type="ftr" sz="quarter" idx="11"/>
          </p:nvPr>
        </p:nvSpPr>
        <p:spPr bwMode="auto">
          <a:xfrm rot="5400000">
            <a:off x="10045959" y="4117661"/>
            <a:ext cx="3657600" cy="512064"/>
          </a:xfrm>
        </p:spPr>
        <p:txBody>
          <a:bodyPr/>
          <a:lstStyle/>
          <a:p>
            <a:endParaRPr lang="en-US"/>
          </a:p>
        </p:txBody>
      </p:sp>
      <p:sp>
        <p:nvSpPr>
          <p:cNvPr id="10" name="Rectangle 9"/>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1215180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812800" y="3429000"/>
            <a:ext cx="17272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746176"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2218944" y="5788152"/>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2540000" y="4495800"/>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767392" y="4928702"/>
            <a:ext cx="812800" cy="517524"/>
          </a:xfrm>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609600" y="1600200"/>
            <a:ext cx="9956800" cy="4873752"/>
          </a:xfrm>
        </p:spPr>
        <p:txBody>
          <a:body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1D8BD707-D9CF-40AE-B4C6-C98DA3205C09}" type="datetimeFigureOut">
              <a:rPr lang="en-US" smtClean="0"/>
            </a:fld>
            <a:endParaRPr lang="en-US"/>
          </a:p>
        </p:txBody>
      </p:sp>
      <p:sp>
        <p:nvSpPr>
          <p:cNvPr id="9" name="Slide Number Placeholder 8"/>
          <p:cNvSpPr>
            <a:spLocks noGrp="1"/>
          </p:cNvSpPr>
          <p:nvPr>
            <p:ph type="sldNum" sz="quarter" idx="15"/>
          </p:nvPr>
        </p:nvSpPr>
        <p:spPr/>
        <p:txBody>
          <a:bodyPr rtlCol="0"/>
          <a:lstStyle/>
          <a:p>
            <a:fld id="{B6F15528-21DE-4FAA-801E-634DDDAF4B2B}" type="slidenum">
              <a:rPr lang="en-US" smtClean="0"/>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048000" y="2895600"/>
            <a:ext cx="82296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048000" y="5010150"/>
            <a:ext cx="82296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endParaRPr kumimoji="0" lang="en-US" smtClean="0"/>
          </a:p>
        </p:txBody>
      </p:sp>
      <p:sp>
        <p:nvSpPr>
          <p:cNvPr id="4" name="Date Placeholder 3"/>
          <p:cNvSpPr>
            <a:spLocks noGrp="1"/>
          </p:cNvSpPr>
          <p:nvPr>
            <p:ph type="dt" sz="half" idx="10"/>
          </p:nvPr>
        </p:nvSpPr>
        <p:spPr bwMode="auto">
          <a:xfrm rot="5400000">
            <a:off x="10732008" y="1106932"/>
            <a:ext cx="2286000" cy="508000"/>
          </a:xfrm>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bwMode="auto">
          <a:xfrm rot="5400000">
            <a:off x="10046208" y="4114800"/>
            <a:ext cx="3657600" cy="512064"/>
          </a:xfrm>
        </p:spPr>
        <p:txBody>
          <a:bodyPr/>
          <a:lstStyle/>
          <a:p>
            <a:endParaRPr lang="en-US"/>
          </a:p>
        </p:txBody>
      </p:sp>
      <p:sp>
        <p:nvSpPr>
          <p:cNvPr id="9" name="Rectangle 8"/>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812800" y="3429000"/>
            <a:ext cx="17272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766272"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2218944" y="5791200"/>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2505387" y="4479888"/>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12130592"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787488" y="4928702"/>
            <a:ext cx="812800" cy="517524"/>
          </a:xfrm>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
        <p:nvSpPr>
          <p:cNvPr id="9" name="Content Placeholder 8"/>
          <p:cNvSpPr>
            <a:spLocks noGrp="1"/>
          </p:cNvSpPr>
          <p:nvPr>
            <p:ph sz="quarter" idx="1"/>
          </p:nvPr>
        </p:nvSpPr>
        <p:spPr>
          <a:xfrm>
            <a:off x="609600" y="1600200"/>
            <a:ext cx="4876800" cy="4572000"/>
          </a:xfrm>
        </p:spPr>
        <p:txBody>
          <a:body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5693664" y="1600200"/>
            <a:ext cx="4876800" cy="4572000"/>
          </a:xfrm>
        </p:spPr>
        <p:txBody>
          <a:body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0584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
        <p:nvSpPr>
          <p:cNvPr id="11" name="Content Placeholder 10"/>
          <p:cNvSpPr>
            <a:spLocks noGrp="1"/>
          </p:cNvSpPr>
          <p:nvPr>
            <p:ph sz="quarter" idx="2"/>
          </p:nvPr>
        </p:nvSpPr>
        <p:spPr>
          <a:xfrm>
            <a:off x="609600" y="2362200"/>
            <a:ext cx="4876800" cy="3886200"/>
          </a:xfrm>
        </p:spPr>
        <p:txBody>
          <a:body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5829300" y="2362200"/>
            <a:ext cx="4876800" cy="3886200"/>
          </a:xfrm>
        </p:spPr>
        <p:txBody>
          <a:body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6096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endParaRPr kumimoji="0" lang="en-US" smtClean="0"/>
          </a:p>
        </p:txBody>
      </p:sp>
      <p:sp>
        <p:nvSpPr>
          <p:cNvPr id="14" name="Text Placeholder 13"/>
          <p:cNvSpPr>
            <a:spLocks noGrp="1"/>
          </p:cNvSpPr>
          <p:nvPr>
            <p:ph type="body" sz="quarter" idx="3"/>
          </p:nvPr>
        </p:nvSpPr>
        <p:spPr>
          <a:xfrm>
            <a:off x="57912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endParaRPr kumimoji="0" lang="en-US" smtClean="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1D8BD707-D9CF-40AE-B4C6-C98DA3205C09}" type="datetimeFigureOut">
              <a:rPr lang="en-US" smtClean="0"/>
            </a:fld>
            <a:endParaRPr lang="en-US"/>
          </a:p>
        </p:txBody>
      </p:sp>
      <p:sp>
        <p:nvSpPr>
          <p:cNvPr id="7" name="Slide Number Placeholder 6"/>
          <p:cNvSpPr>
            <a:spLocks noGrp="1"/>
          </p:cNvSpPr>
          <p:nvPr>
            <p:ph type="sldNum" sz="quarter" idx="11"/>
          </p:nvPr>
        </p:nvSpPr>
        <p:spPr/>
        <p:txBody>
          <a:bodyPr rtlCol="0"/>
          <a:lstStyle/>
          <a:p>
            <a:fld id="{B6F15528-21DE-4FAA-801E-634DDDAF4B2B}" type="slidenum">
              <a:rPr lang="en-US" smtClean="0"/>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Content with Capti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5547360" y="3124200"/>
            <a:ext cx="6309360" cy="6096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083040" y="274320"/>
            <a:ext cx="2036064"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endParaRPr kumimoji="0" lang="en-US" smtClean="0"/>
          </a:p>
        </p:txBody>
      </p:sp>
      <p:sp>
        <p:nvSpPr>
          <p:cNvPr id="8" name="Straight Connector 7"/>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406400" y="274320"/>
            <a:ext cx="7518400" cy="6327648"/>
          </a:xfrm>
        </p:spPr>
        <p:txBody>
          <a:body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1D8BD707-D9CF-40AE-B4C6-C98DA3205C09}" type="datetimeFigureOut">
              <a:rPr lang="en-US" smtClean="0"/>
            </a:fld>
            <a:endParaRPr lang="en-US"/>
          </a:p>
        </p:txBody>
      </p:sp>
      <p:sp>
        <p:nvSpPr>
          <p:cNvPr id="22" name="Slide Number Placeholder 21"/>
          <p:cNvSpPr>
            <a:spLocks noGrp="1"/>
          </p:cNvSpPr>
          <p:nvPr>
            <p:ph type="sldNum" sz="quarter" idx="15"/>
          </p:nvPr>
        </p:nvSpPr>
        <p:spPr/>
        <p:txBody>
          <a:bodyPr rtlCol="0"/>
          <a:lstStyle/>
          <a:p>
            <a:fld id="{B6F15528-21DE-4FAA-801E-634DDDAF4B2B}" type="slidenum">
              <a:rPr lang="en-US" smtClean="0"/>
            </a:fld>
            <a:endParaRPr lang="en-US"/>
          </a:p>
        </p:txBody>
      </p:sp>
      <p:sp>
        <p:nvSpPr>
          <p:cNvPr id="23" name="Footer Placeholder 22"/>
          <p:cNvSpPr>
            <a:spLocks noGrp="1"/>
          </p:cNvSpPr>
          <p:nvPr>
            <p:ph type="ftr" sz="quarter" idx="16"/>
          </p:nvPr>
        </p:nvSpPr>
        <p:spPr/>
        <p:txBody>
          <a:bodyPr rtlCol="0"/>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11684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5518404" y="3124200"/>
            <a:ext cx="6309360" cy="6096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82296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9021064" y="264795"/>
            <a:ext cx="2032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endParaRPr kumimoji="0" lang="en-US" smtClean="0"/>
          </a:p>
        </p:txBody>
      </p:sp>
      <p:sp>
        <p:nvSpPr>
          <p:cNvPr id="10" name="Straight Connector 9"/>
          <p:cNvSpPr>
            <a:spLocks noChangeShapeType="1"/>
          </p:cNvSpPr>
          <p:nvPr/>
        </p:nvSpPr>
        <p:spPr bwMode="auto">
          <a:xfrm>
            <a:off x="119888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11785600" y="0"/>
            <a:ext cx="4064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1D8BD707-D9CF-40AE-B4C6-C98DA3205C09}" type="datetimeFigureOut">
              <a:rPr lang="en-US" smtClean="0"/>
            </a:fld>
            <a:endParaRPr lang="en-US"/>
          </a:p>
        </p:txBody>
      </p:sp>
      <p:sp>
        <p:nvSpPr>
          <p:cNvPr id="18" name="Slide Number Placeholder 17"/>
          <p:cNvSpPr>
            <a:spLocks noGrp="1"/>
          </p:cNvSpPr>
          <p:nvPr>
            <p:ph type="sldNum" sz="quarter" idx="11"/>
          </p:nvPr>
        </p:nvSpPr>
        <p:spPr/>
        <p:txBody>
          <a:bodyPr rtlCol="0"/>
          <a:lstStyle/>
          <a:p>
            <a:fld id="{B6F15528-21DE-4FAA-801E-634DDDAF4B2B}" type="slidenum">
              <a:rPr lang="en-US" smtClean="0"/>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8"/>
            <a:ext cx="22352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47"/>
            <a:ext cx="8026400" cy="5851525"/>
          </a:xfrm>
        </p:spPr>
        <p:txBody>
          <a:bodyPr vert="eaVert"/>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609600" y="274638"/>
            <a:ext cx="99568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09600" y="1600200"/>
            <a:ext cx="9956800" cy="4873752"/>
          </a:xfrm>
          <a:prstGeom prst="rect">
            <a:avLst/>
          </a:prstGeom>
        </p:spPr>
        <p:txBody>
          <a:bodyPr vert="horz">
            <a:normAutofit/>
          </a:bodyPr>
          <a:lstStyle/>
          <a:p>
            <a:pPr lvl="0" eaLnBrk="1" latinLnBrk="0" hangingPunct="1"/>
            <a:r>
              <a:rPr kumimoji="0" lang="en-US" smtClean="0"/>
              <a:t>Click to edit Master text styles</a:t>
            </a:r>
            <a:endParaRPr kumimoji="0" lang="en-US" smtClean="0"/>
          </a:p>
          <a:p>
            <a:pPr lvl="1" eaLnBrk="1" latinLnBrk="0" hangingPunct="1"/>
            <a:r>
              <a:rPr kumimoji="0" lang="en-US" smtClean="0"/>
              <a:t>Second level</a:t>
            </a:r>
            <a:endParaRPr kumimoji="0" lang="en-US" smtClean="0"/>
          </a:p>
          <a:p>
            <a:pPr lvl="2" eaLnBrk="1" latinLnBrk="0" hangingPunct="1"/>
            <a:r>
              <a:rPr kumimoji="0" lang="en-US" smtClean="0"/>
              <a:t>Third level</a:t>
            </a:r>
            <a:endParaRPr kumimoji="0" lang="en-US" smtClean="0"/>
          </a:p>
          <a:p>
            <a:pPr lvl="3" eaLnBrk="1" latinLnBrk="0" hangingPunct="1"/>
            <a:r>
              <a:rPr kumimoji="0" lang="en-US" smtClean="0"/>
              <a:t>Fourth level</a:t>
            </a:r>
            <a:endParaRPr kumimoji="0" lang="en-US" smtClean="0"/>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10454640" y="1017843"/>
            <a:ext cx="2011680" cy="512064"/>
          </a:xfrm>
          <a:prstGeom prst="rect">
            <a:avLst/>
          </a:prstGeom>
        </p:spPr>
        <p:txBody>
          <a:bodyPr vert="horz" anchor="ctr" anchorCtr="0"/>
          <a:lstStyle>
            <a:lvl1pPr algn="r" eaLnBrk="1" latinLnBrk="0" hangingPunct="1">
              <a:defRPr kumimoji="0" sz="1200">
                <a:solidFill>
                  <a:schemeClr val="tx2"/>
                </a:solidFill>
              </a:defRPr>
            </a:lvl1pPr>
          </a:lstStyle>
          <a:p>
            <a:fld id="{1D8BD707-D9CF-40AE-B4C6-C98DA3205C09}" type="datetimeFigureOut">
              <a:rPr lang="en-US" smtClean="0"/>
            </a:fld>
            <a:endParaRPr lang="en-US"/>
          </a:p>
        </p:txBody>
      </p:sp>
      <p:sp>
        <p:nvSpPr>
          <p:cNvPr id="3" name="Footer Placeholder 2"/>
          <p:cNvSpPr>
            <a:spLocks noGrp="1"/>
          </p:cNvSpPr>
          <p:nvPr>
            <p:ph type="ftr" sz="quarter" idx="3"/>
          </p:nvPr>
        </p:nvSpPr>
        <p:spPr>
          <a:xfrm rot="5400000">
            <a:off x="9853648" y="3676280"/>
            <a:ext cx="3200400" cy="48768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1016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10838688" y="5734050"/>
            <a:ext cx="812800" cy="521208"/>
          </a:xfrm>
          <a:prstGeom prst="rect">
            <a:avLst/>
          </a:prstGeom>
        </p:spPr>
        <p:txBody>
          <a:bodyPr vert="horz" anchor="ctr"/>
          <a:lstStyle>
            <a:lvl1pPr algn="ctr" eaLnBrk="1" latinLnBrk="0" hangingPunct="1">
              <a:defRPr kumimoji="0" sz="1400" b="1">
                <a:solidFill>
                  <a:srgbClr val="FFFFFF"/>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panose="05000000000000000000"/>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panose="05020102010507070707"/>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panose="05000000000000000000"/>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panose="05000000000000000000"/>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panose="05020102010507070707"/>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panose="05000000000000000000"/>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8620" y="0"/>
            <a:ext cx="10085697" cy="3693319"/>
          </a:xfrm>
          <a:prstGeom prst="rect">
            <a:avLst/>
          </a:prstGeom>
          <a:noFill/>
        </p:spPr>
        <p:txBody>
          <a:bodyPr wrap="square" rtlCol="0">
            <a:spAutoFit/>
          </a:bodyPr>
          <a:lstStyle/>
          <a:p>
            <a:pPr algn="ctr"/>
            <a:r>
              <a:rPr lang="en-US" sz="9600" b="1" dirty="0" smtClean="0">
                <a:solidFill>
                  <a:srgbClr val="00206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স্বাগতম</a:t>
            </a:r>
            <a:endParaRPr lang="en-US" sz="9600" b="1" dirty="0" smtClean="0">
              <a:solidFill>
                <a:srgbClr val="00206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endParaRPr lang="en-US" sz="13800" b="1" dirty="0" smtClean="0">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pic>
        <p:nvPicPr>
          <p:cNvPr id="1026" name="Picture 2" descr="F:\sheule apu\flowers-background-butterflies-beautiful-87452.jpeg"/>
          <p:cNvPicPr>
            <a:picLocks noChangeAspect="1" noChangeArrowheads="1"/>
          </p:cNvPicPr>
          <p:nvPr/>
        </p:nvPicPr>
        <p:blipFill>
          <a:blip r:embed="rId1"/>
          <a:srcRect/>
          <a:stretch>
            <a:fillRect/>
          </a:stretch>
        </p:blipFill>
        <p:spPr bwMode="auto">
          <a:xfrm>
            <a:off x="1828803" y="1600200"/>
            <a:ext cx="7759700" cy="4826000"/>
          </a:xfrm>
          <a:prstGeom prst="rect">
            <a:avLst/>
          </a:prstGeom>
          <a:noFill/>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box(in)">
                                      <p:cBhvr>
                                        <p:cTn id="12"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600" dirty="0" smtClean="0">
                <a:solidFill>
                  <a:schemeClr val="tx1"/>
                </a:solidFill>
                <a:latin typeface="NikoshBAN" panose="02000000000000000000" pitchFamily="2" charset="0"/>
                <a:cs typeface="NikoshBAN" panose="02000000000000000000" pitchFamily="2" charset="0"/>
              </a:rPr>
              <a:t>পরিচিতি </a:t>
            </a:r>
            <a:endParaRPr lang="en-US" sz="6600" dirty="0">
              <a:solidFill>
                <a:schemeClr val="tx1"/>
              </a:solidFill>
              <a:latin typeface="NikoshBAN" panose="02000000000000000000" pitchFamily="2" charset="0"/>
              <a:cs typeface="NikoshBAN" panose="02000000000000000000" pitchFamily="2" charset="0"/>
            </a:endParaRPr>
          </a:p>
        </p:txBody>
      </p:sp>
      <p:sp>
        <p:nvSpPr>
          <p:cNvPr id="7" name="Content Placeholder 6"/>
          <p:cNvSpPr>
            <a:spLocks noGrp="1"/>
          </p:cNvSpPr>
          <p:nvPr>
            <p:ph sz="quarter" idx="1"/>
          </p:nvPr>
        </p:nvSpPr>
        <p:spPr>
          <a:xfrm>
            <a:off x="1219200" y="1676400"/>
            <a:ext cx="4998720" cy="4572000"/>
          </a:xfrm>
        </p:spPr>
        <p:txBody>
          <a:bodyPr>
            <a:normAutofit/>
          </a:bodyPr>
          <a:lstStyle/>
          <a:p>
            <a:pPr>
              <a:buFont typeface="Wingdings" panose="05000000000000000000" pitchFamily="2" charset="2"/>
              <a:buChar char="v"/>
            </a:pPr>
            <a:r>
              <a:rPr lang="en-US" sz="3200" dirty="0" smtClean="0">
                <a:latin typeface="NikoshBAN" panose="02000000000000000000" pitchFamily="2" charset="0"/>
                <a:cs typeface="NikoshBAN" panose="02000000000000000000" pitchFamily="2" charset="0"/>
              </a:rPr>
              <a:t>শ্রেনীঃ </a:t>
            </a:r>
            <a:r>
              <a:rPr lang="en-US" sz="3200" dirty="0" err="1" smtClean="0">
                <a:latin typeface="NikoshBAN" panose="02000000000000000000" pitchFamily="2" charset="0"/>
                <a:cs typeface="NikoshBAN" panose="02000000000000000000" pitchFamily="2" charset="0"/>
              </a:rPr>
              <a:t>একাদশ</a:t>
            </a:r>
            <a:r>
              <a:rPr lang="en-US" sz="3200" dirty="0" smtClean="0">
                <a:latin typeface="NikoshBAN" panose="02000000000000000000" pitchFamily="2" charset="0"/>
                <a:cs typeface="NikoshBAN" panose="02000000000000000000" pitchFamily="2" charset="0"/>
              </a:rPr>
              <a:t> </a:t>
            </a:r>
            <a:endParaRPr lang="en-US" sz="3200" dirty="0" smtClean="0">
              <a:latin typeface="NikoshBAN" panose="02000000000000000000" pitchFamily="2" charset="0"/>
              <a:cs typeface="NikoshBAN" panose="02000000000000000000" pitchFamily="2" charset="0"/>
            </a:endParaRPr>
          </a:p>
          <a:p>
            <a:pPr>
              <a:buFont typeface="Wingdings" panose="05000000000000000000" pitchFamily="2" charset="2"/>
              <a:buChar char="v"/>
            </a:pPr>
            <a:r>
              <a:rPr lang="en-US" sz="3200" dirty="0" smtClean="0">
                <a:latin typeface="NikoshBAN" panose="02000000000000000000" pitchFamily="2" charset="0"/>
                <a:cs typeface="NikoshBAN" panose="02000000000000000000" pitchFamily="2" charset="0"/>
              </a:rPr>
              <a:t> বিষয়ঃ</a:t>
            </a:r>
            <a:r>
              <a:rPr lang="en-US" sz="3200" dirty="0" smtClean="0">
                <a:latin typeface="NikoshBAN" panose="02000000000000000000" pitchFamily="2" charset="0"/>
                <a:cs typeface="NikoshBAN" panose="02000000000000000000" pitchFamily="2" charset="0"/>
              </a:rPr>
              <a:t> </a:t>
            </a:r>
            <a:r>
              <a:rPr lang="en-US" sz="3200" dirty="0" smtClean="0">
                <a:latin typeface="NikoshBAN" panose="02000000000000000000" pitchFamily="2" charset="0"/>
                <a:cs typeface="NikoshBAN" panose="02000000000000000000" pitchFamily="2" charset="0"/>
              </a:rPr>
              <a:t>পৌরনীতি ও সুশাসন</a:t>
            </a:r>
            <a:endParaRPr lang="en-US" sz="3200" dirty="0" smtClean="0">
              <a:latin typeface="NikoshBAN" panose="02000000000000000000" pitchFamily="2" charset="0"/>
              <a:cs typeface="NikoshBAN" panose="02000000000000000000" pitchFamily="2" charset="0"/>
            </a:endParaRPr>
          </a:p>
          <a:p>
            <a:pPr>
              <a:buFont typeface="Wingdings" panose="05000000000000000000" pitchFamily="2" charset="2"/>
              <a:buChar char="v"/>
            </a:pPr>
            <a:r>
              <a:rPr lang="en-US" sz="3200" dirty="0" smtClean="0">
                <a:latin typeface="NikoshBAN" panose="02000000000000000000" pitchFamily="2" charset="0"/>
                <a:cs typeface="NikoshBAN" panose="02000000000000000000" pitchFamily="2" charset="0"/>
              </a:rPr>
              <a:t> অধ্যায়ঃ দ্বিতীয় </a:t>
            </a:r>
            <a:endParaRPr lang="en-US" sz="3200" dirty="0" smtClean="0">
              <a:latin typeface="NikoshBAN" panose="02000000000000000000" pitchFamily="2" charset="0"/>
              <a:cs typeface="NikoshBAN" panose="02000000000000000000" pitchFamily="2" charset="0"/>
            </a:endParaRPr>
          </a:p>
          <a:p>
            <a:pPr>
              <a:buFont typeface="Wingdings" panose="05000000000000000000" pitchFamily="2" charset="2"/>
              <a:buChar char="v"/>
            </a:pPr>
            <a:r>
              <a:rPr lang="en-US" sz="3200" dirty="0" smtClean="0">
                <a:latin typeface="NikoshBAN" panose="02000000000000000000" pitchFamily="2" charset="0"/>
                <a:cs typeface="NikoshBAN" panose="02000000000000000000" pitchFamily="2" charset="0"/>
              </a:rPr>
              <a:t> সময়ঃ ৫০ মিনিট</a:t>
            </a:r>
            <a:endParaRPr lang="en-US" sz="3200" dirty="0" smtClean="0">
              <a:latin typeface="NikoshBAN" panose="02000000000000000000" pitchFamily="2" charset="0"/>
              <a:cs typeface="NikoshBAN" panose="02000000000000000000" pitchFamily="2" charset="0"/>
            </a:endParaRPr>
          </a:p>
          <a:p>
            <a:endParaRPr lang="en-US" dirty="0"/>
          </a:p>
        </p:txBody>
      </p:sp>
      <p:sp>
        <p:nvSpPr>
          <p:cNvPr id="4" name="Content Placeholder 3"/>
          <p:cNvSpPr>
            <a:spLocks noGrp="1"/>
          </p:cNvSpPr>
          <p:nvPr>
            <p:ph sz="quarter" idx="2"/>
          </p:nvPr>
        </p:nvSpPr>
        <p:spPr/>
        <p:txBody>
          <a:bodyPr>
            <a:normAutofit/>
          </a:bodyPr>
          <a:lstStyle/>
          <a:p>
            <a:r>
              <a:rPr lang="en-US" sz="3200" dirty="0" smtClean="0">
                <a:latin typeface="NikoshBAN" panose="02000000000000000000" pitchFamily="2" charset="0"/>
                <a:cs typeface="NikoshBAN" panose="02000000000000000000" pitchFamily="2" charset="0"/>
              </a:rPr>
              <a:t>সম্পাদনায় –</a:t>
            </a:r>
            <a:endParaRPr lang="en-US" sz="3200" dirty="0" smtClean="0">
              <a:latin typeface="NikoshBAN" panose="02000000000000000000" pitchFamily="2" charset="0"/>
              <a:cs typeface="NikoshBAN" panose="02000000000000000000" pitchFamily="2" charset="0"/>
            </a:endParaRPr>
          </a:p>
          <a:p>
            <a:r>
              <a:rPr lang="en-US" sz="3200" dirty="0" smtClean="0">
                <a:latin typeface="NikoshBAN" panose="02000000000000000000" pitchFamily="2" charset="0"/>
                <a:cs typeface="NikoshBAN" panose="02000000000000000000" pitchFamily="2" charset="0"/>
              </a:rPr>
              <a:t>শিউলী আখতার (প্রভাষক) </a:t>
            </a:r>
            <a:endParaRPr lang="en-US" sz="3200" dirty="0" smtClean="0">
              <a:latin typeface="NikoshBAN" panose="02000000000000000000" pitchFamily="2" charset="0"/>
              <a:cs typeface="NikoshBAN" panose="02000000000000000000" pitchFamily="2" charset="0"/>
            </a:endParaRPr>
          </a:p>
          <a:p>
            <a:r>
              <a:rPr lang="en-US" sz="3200" dirty="0" smtClean="0">
                <a:latin typeface="NikoshBAN" panose="02000000000000000000" pitchFamily="2" charset="0"/>
                <a:cs typeface="NikoshBAN" panose="02000000000000000000" pitchFamily="2" charset="0"/>
              </a:rPr>
              <a:t>বিক্রমপুর আদর্শ কলেজ, সিরাজদিখান, মুন্সিগঞ্জ। </a:t>
            </a:r>
            <a:endParaRPr lang="en-US" sz="3200" dirty="0" smtClean="0">
              <a:latin typeface="NikoshBAN" panose="02000000000000000000" pitchFamily="2" charset="0"/>
              <a:cs typeface="NikoshBAN" panose="02000000000000000000" pitchFamily="2" charset="0"/>
            </a:endParaRPr>
          </a:p>
          <a:p>
            <a:r>
              <a:rPr lang="en-US" sz="3200" dirty="0" smtClean="0">
                <a:latin typeface="NikoshBAN" panose="02000000000000000000" pitchFamily="2" charset="0"/>
                <a:cs typeface="NikoshBAN" panose="02000000000000000000" pitchFamily="2" charset="0"/>
              </a:rPr>
              <a:t>মোবাইলঃ ০১৭২৬৫৯১৫৩৩</a:t>
            </a:r>
            <a:endParaRPr lang="en-US" sz="3200" dirty="0" smtClean="0">
              <a:latin typeface="NikoshBAN" panose="02000000000000000000" pitchFamily="2" charset="0"/>
              <a:cs typeface="NikoshBAN" panose="02000000000000000000" pitchFamily="2" charset="0"/>
            </a:endParaRPr>
          </a:p>
          <a:p>
            <a:r>
              <a:rPr lang="en-US" sz="2400" dirty="0" smtClean="0">
                <a:latin typeface="NikoshBAN" panose="02000000000000000000" pitchFamily="2" charset="0"/>
                <a:cs typeface="NikoshBAN" panose="02000000000000000000" pitchFamily="2" charset="0"/>
              </a:rPr>
              <a:t>E-mail:sheule.</a:t>
            </a:r>
            <a:r>
              <a:rPr lang="en-US" sz="2400" dirty="0" smtClean="0">
                <a:latin typeface="Times New Roman" panose="02020603050405020304" pitchFamily="18" charset="0"/>
                <a:cs typeface="Times New Roman" panose="02020603050405020304" pitchFamily="18" charset="0"/>
              </a:rPr>
              <a:t>1979@.com</a:t>
            </a:r>
            <a:endParaRPr lang="en-US" sz="2400" dirty="0">
              <a:latin typeface="NikoshBAN" panose="02000000000000000000" pitchFamily="2" charset="0"/>
              <a:cs typeface="NikoshBAN" panose="02000000000000000000" pitchFamily="2"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268511" y="3570210"/>
            <a:ext cx="8001000" cy="769441"/>
          </a:xfrm>
          <a:prstGeom prst="rect">
            <a:avLst/>
          </a:prstGeom>
          <a:noFill/>
        </p:spPr>
        <p:txBody>
          <a:bodyPr wrap="square" rtlCol="0">
            <a:spAutoFit/>
          </a:bodyPr>
          <a:lstStyle/>
          <a:p>
            <a:r>
              <a:rPr lang="en-US" sz="44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বঙ্গবন্ধু শেখ মুজিবুর রহমান</a:t>
            </a:r>
            <a:r>
              <a:rPr lang="en-US" sz="44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44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১৯২০-১৯৭৫)  </a:t>
            </a:r>
            <a:r>
              <a:rPr lang="en-US" sz="40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endParaRPr lang="en-US" sz="4000"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2" name="Rectangle 1"/>
          <p:cNvSpPr/>
          <p:nvPr/>
        </p:nvSpPr>
        <p:spPr>
          <a:xfrm>
            <a:off x="1600200" y="381000"/>
            <a:ext cx="2209800" cy="2609166"/>
          </a:xfrm>
          <a:prstGeom prst="rect">
            <a:avLst/>
          </a:prstGeom>
          <a:blipFill>
            <a:blip r:embed="rId1"/>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4876800" y="403494"/>
            <a:ext cx="2133600" cy="2586681"/>
          </a:xfrm>
          <a:prstGeom prst="rect">
            <a:avLst/>
          </a:prstGeom>
          <a:blipFill>
            <a:blip r:embed="rId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077200" y="381010"/>
            <a:ext cx="2209800" cy="2609165"/>
          </a:xfrm>
          <a:prstGeom prst="rect">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ircle(in)">
                                      <p:cBhvr>
                                        <p:cTn id="17" dur="2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animBg="1"/>
      <p:bldP spid="4"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990600" y="2057400"/>
            <a:ext cx="10668000" cy="3200400"/>
          </a:xfrm>
          <a:prstGeom prst="roundRect">
            <a:avLst/>
          </a:prstGeom>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বঙ্গবন্ধু শেখ মুজিবুর রহমানের সত্তরের দশকের গুরুত্বপূর্ণ রাজনৈতিক কর্মসূচি ও আন্দোলন কোনটি </a:t>
            </a:r>
            <a:r>
              <a:rPr lang="en-US" sz="6000" dirty="0" smtClean="0">
                <a:solidFill>
                  <a:srgbClr val="00206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endParaRPr lang="en-US" sz="6000" dirty="0">
              <a:solidFill>
                <a:srgbClr val="00206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3078162"/>
          </a:xfrm>
        </p:spPr>
        <p:txBody>
          <a:bodyPr/>
          <a:lstStyle/>
          <a:p>
            <a:r>
              <a:rPr lang="en-US" dirty="0" smtClean="0"/>
              <a:t> </a:t>
            </a:r>
            <a:r>
              <a:rPr lang="en-US" sz="8800" b="1" dirty="0" err="1">
                <a:solidFill>
                  <a:srgbClr val="FF0000"/>
                </a:solidFill>
              </a:rPr>
              <a:t>ছয়</a:t>
            </a:r>
            <a:r>
              <a:rPr lang="en-US" sz="8800" b="1" dirty="0">
                <a:solidFill>
                  <a:srgbClr val="FF0000"/>
                </a:solidFill>
              </a:rPr>
              <a:t> </a:t>
            </a:r>
            <a:r>
              <a:rPr lang="en-US" sz="8800" b="1" dirty="0" err="1">
                <a:solidFill>
                  <a:srgbClr val="FF0000"/>
                </a:solidFill>
              </a:rPr>
              <a:t>দফা</a:t>
            </a:r>
            <a:r>
              <a:rPr lang="en-US" sz="8800" b="1" dirty="0">
                <a:solidFill>
                  <a:srgbClr val="FF0000"/>
                </a:solidFill>
              </a:rPr>
              <a:t> </a:t>
            </a:r>
            <a:r>
              <a:rPr lang="en-US" sz="8800" b="1" dirty="0" err="1">
                <a:solidFill>
                  <a:srgbClr val="FF0000"/>
                </a:solidFill>
              </a:rPr>
              <a:t>কর্মসূচী</a:t>
            </a:r>
            <a:r>
              <a:rPr lang="en-US" sz="8800" b="1" dirty="0">
                <a:solidFill>
                  <a:srgbClr val="FF0000"/>
                </a:solidFill>
              </a:rPr>
              <a:t> </a:t>
            </a:r>
            <a:endParaRPr lang="en-US" sz="8800" b="1" dirty="0">
              <a:solidFill>
                <a:srgbClr val="FF0000"/>
              </a:solidFill>
            </a:endParaRPr>
          </a:p>
        </p:txBody>
      </p:sp>
      <p:pic>
        <p:nvPicPr>
          <p:cNvPr id="4" name="Content Placeholder 3" descr="images100.jpg"/>
          <p:cNvPicPr>
            <a:picLocks noGrp="1" noChangeAspect="1"/>
          </p:cNvPicPr>
          <p:nvPr>
            <p:ph sz="quarter" idx="1"/>
          </p:nvPr>
        </p:nvPicPr>
        <p:blipFill>
          <a:blip r:embed="rId1" cstate="print"/>
          <a:stretch>
            <a:fillRect/>
          </a:stretch>
        </p:blipFill>
        <p:spPr>
          <a:xfrm>
            <a:off x="0" y="-76200"/>
            <a:ext cx="12192000" cy="6705600"/>
          </a:xfrm>
          <a:effectLst>
            <a:softEdge rad="1270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xit" presetSubtype="16" fill="hold" nodeType="clickEffect">
                                  <p:stCondLst>
                                    <p:cond delay="0"/>
                                  </p:stCondLst>
                                  <p:childTnLst>
                                    <p:animEffect transition="out" filter="box(in)">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1676400" y="2971800"/>
            <a:ext cx="8686800" cy="12954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a:off x="1650023" y="914400"/>
            <a:ext cx="8686800" cy="1295400"/>
          </a:xfrm>
          <a:prstGeom prst="roundRect">
            <a:avLst/>
          </a:prstGeom>
          <a:solidFill>
            <a:schemeClr val="accent3">
              <a:lumMod val="20000"/>
              <a:lumOff val="8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sz="4400" b="1"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৬ দফা কর্মসূচী ও আন্দোলন</a:t>
            </a:r>
            <a:r>
              <a:rPr lang="en-US" sz="4400" b="1"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4000" b="1"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(১৯৬৬</a:t>
            </a:r>
            <a:r>
              <a:rPr lang="en-US" sz="5400" b="1"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a:t>
            </a:r>
            <a:endParaRPr lang="en-US" sz="9600" b="1"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6" name="Rectangle 5"/>
          <p:cNvSpPr/>
          <p:nvPr/>
        </p:nvSpPr>
        <p:spPr>
          <a:xfrm>
            <a:off x="2057400" y="3296339"/>
            <a:ext cx="8383707" cy="646331"/>
          </a:xfrm>
          <a:prstGeom prst="rect">
            <a:avLst/>
          </a:prstGeom>
        </p:spPr>
        <p:txBody>
          <a:bodyPr wrap="square">
            <a:spAutoFit/>
          </a:bodyPr>
          <a:lstStyle/>
          <a:p>
            <a:pPr algn="ctr"/>
            <a:r>
              <a:rPr lang="en-US" sz="3600" b="1" dirty="0" smtClean="0">
                <a:latin typeface="Times New Roman" panose="02020603050405020304" pitchFamily="18" charset="0"/>
                <a:cs typeface="Times New Roman" panose="02020603050405020304" pitchFamily="18" charset="0"/>
              </a:rPr>
              <a:t>Six Point </a:t>
            </a:r>
            <a:r>
              <a:rPr lang="en-US" sz="3600" b="1" dirty="0" err="1" smtClean="0">
                <a:latin typeface="Times New Roman" panose="02020603050405020304" pitchFamily="18" charset="0"/>
                <a:cs typeface="Times New Roman" panose="02020603050405020304" pitchFamily="18" charset="0"/>
              </a:rPr>
              <a:t>Programme</a:t>
            </a:r>
            <a:r>
              <a:rPr lang="en-US" sz="3600" b="1" dirty="0" smtClean="0">
                <a:latin typeface="Times New Roman" panose="02020603050405020304" pitchFamily="18" charset="0"/>
                <a:cs typeface="Times New Roman" panose="02020603050405020304" pitchFamily="18" charset="0"/>
              </a:rPr>
              <a:t> &amp; Movement(1966)</a:t>
            </a:r>
            <a:endParaRPr lang="en-US" sz="3600"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2000" fill="hold"/>
                                        <p:tgtEl>
                                          <p:spTgt spid="7"/>
                                        </p:tgtEl>
                                        <p:attrNameLst>
                                          <p:attrName>ppt_x</p:attrName>
                                        </p:attrNameLst>
                                      </p:cBhvr>
                                      <p:tavLst>
                                        <p:tav tm="0">
                                          <p:val>
                                            <p:strVal val="#ppt_x"/>
                                          </p:val>
                                        </p:tav>
                                        <p:tav tm="100000">
                                          <p:val>
                                            <p:strVal val="#ppt_x"/>
                                          </p:val>
                                        </p:tav>
                                      </p:tavLst>
                                    </p:anim>
                                    <p:anim calcmode="lin" valueType="num">
                                      <p:cBhvr additive="base">
                                        <p:cTn id="13" dur="20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checkerboard(across)">
                                      <p:cBhvr>
                                        <p:cTn id="18"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295400" y="2590800"/>
            <a:ext cx="8305800" cy="2848708"/>
          </a:xfrm>
        </p:spPr>
        <p:style>
          <a:lnRef idx="2">
            <a:schemeClr val="accent1"/>
          </a:lnRef>
          <a:fillRef idx="1">
            <a:schemeClr val="lt1"/>
          </a:fillRef>
          <a:effectRef idx="0">
            <a:schemeClr val="accent1"/>
          </a:effectRef>
          <a:fontRef idx="minor">
            <a:schemeClr val="dk1"/>
          </a:fontRef>
        </p:style>
        <p:txBody>
          <a:bodyPr>
            <a:noAutofit/>
          </a:bodyPr>
          <a:lstStyle/>
          <a:p>
            <a:pPr>
              <a:buFont typeface="Wingdings" panose="05000000000000000000" pitchFamily="2" charset="2"/>
              <a:buChar char="v"/>
            </a:pPr>
            <a:r>
              <a:rPr lang="en-US" sz="4000" b="1" dirty="0">
                <a:solidFill>
                  <a:schemeClr val="tx1"/>
                </a:solidFill>
                <a:latin typeface="NikoshBAN" panose="02000000000000000000" pitchFamily="2" charset="0"/>
                <a:cs typeface="NikoshBAN" panose="02000000000000000000" pitchFamily="2" charset="0"/>
              </a:rPr>
              <a:t>	</a:t>
            </a:r>
            <a:r>
              <a:rPr lang="en-US" sz="4000" b="1"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এ পাঠ শেষে </a:t>
            </a:r>
            <a:r>
              <a:rPr lang="en-US" sz="4000" b="1"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শিক্ষার্থীরা--- </a:t>
            </a:r>
            <a:endParaRPr lang="en-US" sz="4000" b="1"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marL="514350" indent="-514350">
              <a:buFont typeface="Wingdings" panose="05000000000000000000" pitchFamily="2" charset="2"/>
              <a:buChar char="q"/>
            </a:pPr>
            <a:r>
              <a:rPr lang="en-US" sz="3600" b="1"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১৯৬৬ </a:t>
            </a:r>
            <a:r>
              <a:rPr lang="en-US" sz="3600" b="1"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সালে উল্লেখিত ৬ দফাগুলো বর্ণনা করতে পারবে </a:t>
            </a:r>
            <a:endParaRPr lang="en-US" sz="3600" b="1"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marL="514350" indent="-514350">
              <a:buFont typeface="Wingdings" panose="05000000000000000000" pitchFamily="2" charset="2"/>
              <a:buChar char="q"/>
            </a:pPr>
            <a:r>
              <a:rPr lang="en-US" sz="3600" b="1"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বাংলাদেশের স্বাধীনতা অর্জনে ৬ দফা কর্মসূচির গুরুত্ব </a:t>
            </a:r>
            <a:r>
              <a:rPr lang="en-US" sz="3600" b="1"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ব্যাখ্যা করতে পারবে</a:t>
            </a:r>
            <a:r>
              <a:rPr lang="en-US" sz="3600" b="1"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endParaRPr lang="en-US" sz="3600" b="1"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4" name="Rounded Rectangle 3"/>
          <p:cNvSpPr/>
          <p:nvPr/>
        </p:nvSpPr>
        <p:spPr>
          <a:xfrm>
            <a:off x="2286000" y="1066800"/>
            <a:ext cx="6324600" cy="990600"/>
          </a:xfrm>
          <a:prstGeom prst="roundRect">
            <a:avLst/>
          </a:prstGeom>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rtlCol="0" anchor="ctr"/>
          <a:lstStyle/>
          <a:p>
            <a:pPr algn="ctr"/>
            <a:r>
              <a:rPr lang="en-US" sz="600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শিখন ফল </a:t>
            </a:r>
            <a:endParaRPr lang="en-US" sz="600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705600" y="2514600"/>
            <a:ext cx="4114800" cy="990600"/>
          </a:xfrm>
        </p:spPr>
        <p:txBody>
          <a:bodyPr>
            <a:normAutofit/>
          </a:bodyPr>
          <a:lstStyle/>
          <a:p>
            <a:pPr algn="l"/>
            <a:r>
              <a:rPr lang="en-US" sz="4800" b="1"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৬-দফার উত্থাপক </a:t>
            </a:r>
            <a:r>
              <a:rPr lang="en-US" sz="1600" b="1"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endParaRPr lang="en-US" sz="1600" b="1"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pic>
        <p:nvPicPr>
          <p:cNvPr id="4" name="Content Placeholder 3" descr="2008-06-07__pcp01.jpg"/>
          <p:cNvPicPr>
            <a:picLocks noGrp="1" noChangeAspect="1"/>
          </p:cNvPicPr>
          <p:nvPr>
            <p:ph sz="quarter" idx="1"/>
          </p:nvPr>
        </p:nvPicPr>
        <p:blipFill>
          <a:blip r:embed="rId1" cstate="print"/>
          <a:stretch>
            <a:fillRect/>
          </a:stretch>
        </p:blipFill>
        <p:spPr>
          <a:xfrm>
            <a:off x="2667000" y="1066800"/>
            <a:ext cx="3200400" cy="3712464"/>
          </a:xfrm>
        </p:spPr>
      </p:pic>
      <p:sp>
        <p:nvSpPr>
          <p:cNvPr id="6" name="TextBox 5"/>
          <p:cNvSpPr txBox="1"/>
          <p:nvPr/>
        </p:nvSpPr>
        <p:spPr>
          <a:xfrm>
            <a:off x="2133600" y="5457118"/>
            <a:ext cx="4419600" cy="646331"/>
          </a:xfrm>
          <a:prstGeom prst="rect">
            <a:avLst/>
          </a:prstGeom>
          <a:noFill/>
        </p:spPr>
        <p:txBody>
          <a:bodyPr wrap="square" rtlCol="0">
            <a:spAutoFit/>
          </a:bodyPr>
          <a:lstStyle/>
          <a:p>
            <a:r>
              <a:rPr lang="en-US" sz="3600" dirty="0" smtClean="0">
                <a:solidFill>
                  <a:srgbClr val="FF0000"/>
                </a:solidFill>
                <a:latin typeface="NikoshBAN" panose="02000000000000000000" pitchFamily="2" charset="0"/>
                <a:cs typeface="NikoshBAN" panose="02000000000000000000" pitchFamily="2" charset="0"/>
              </a:rPr>
              <a:t>বঙ্গবন্ধু শেখ মুজিবুর রহমান </a:t>
            </a:r>
            <a:endParaRPr lang="en-US" sz="3600" dirty="0">
              <a:solidFill>
                <a:srgbClr val="FF0000"/>
              </a:solidFill>
              <a:latin typeface="NikoshBAN" panose="02000000000000000000" pitchFamily="2" charset="0"/>
              <a:cs typeface="NikoshBAN" panose="02000000000000000000"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plus(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linds(horizontal)">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609601" y="228600"/>
            <a:ext cx="4800600" cy="838200"/>
          </a:xfrm>
          <a:prstGeom prst="roundRect">
            <a:avLst/>
          </a:prstGeom>
          <a:noFill/>
          <a:ln>
            <a:no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r">
              <a:buFontTx/>
              <a:buNone/>
            </a:pPr>
            <a:r>
              <a:rPr lang="en-US" sz="54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৬ দফা কি ? </a:t>
            </a:r>
            <a:r>
              <a:rPr lang="en-US" sz="48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endParaRPr lang="en-US" sz="4800" spc="-15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5" name="Rounded Rectangle 4"/>
          <p:cNvSpPr/>
          <p:nvPr/>
        </p:nvSpPr>
        <p:spPr>
          <a:xfrm>
            <a:off x="304806" y="1333500"/>
            <a:ext cx="11353799" cy="5334000"/>
          </a:xfrm>
          <a:prstGeom prst="roundRect">
            <a:avLst/>
          </a:prstGeom>
          <a:noFill/>
          <a:ln>
            <a:solidFill>
              <a:schemeClr val="tx1"/>
            </a:solid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just">
              <a:buFontTx/>
              <a:buNone/>
            </a:pPr>
            <a:r>
              <a:rPr lang="en-US" sz="3200" b="1"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মুসলিম জাতীয়তাবাদের ভিত্তিতে পাকিস্থান রাষ্ট্র সৃষ্টি হলেও পূর্ব বাংলার মানুষের ভাগ্যের পরিবর্তন হয় নি। বিভিন্নভাবে পূর্ব বাংলার জনগন বৈষ্যমের শিকার হন এবং তাদের মধ্যে বিদ্রোহ দেখা দেয় ফলে তৎকালীন পূর্ব বাংলার প্রতিনিধিত্বশীল রাজনৈতিক দলের নেতা শেখ মুজিবুর রহমান পূর্ব বাংলার জনসাধারণের দাবি দাওয়া সমূহ সুবিন্যস্ত আকারে ব্যক্ত করতে প্রয়াসী হন । তিনি সেই উদ্দেশ্যে ১৯৬৬ সালের ১৩ই ফেব্রুয়ারী তাঁর যে ঐতিহাসিক দাবি পেশ করেন </a:t>
            </a:r>
            <a:r>
              <a:rPr lang="en-US" sz="3200" b="1"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3600" b="1" spc="-150" dirty="0" smtClean="0">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তাকেই  ৬ দফা কর্মসূচী বলে ।   </a:t>
            </a:r>
            <a:endParaRPr lang="en-US" sz="3600" b="1" spc="-150" dirty="0">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xit" presetSubtype="10" fill="hold" grpId="1" nodeType="clickEffect">
                                  <p:stCondLst>
                                    <p:cond delay="0"/>
                                  </p:stCondLst>
                                  <p:childTnLst>
                                    <p:animEffect transition="out" filter="randombar(horizontal)">
                                      <p:cBhvr>
                                        <p:cTn id="17" dur="500"/>
                                        <p:tgtEl>
                                          <p:spTgt spid="5"/>
                                        </p:tgtEl>
                                      </p:cBhvr>
                                    </p:animEffect>
                                    <p:set>
                                      <p:cBhvr>
                                        <p:cTn id="18"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5"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865361" y="533400"/>
            <a:ext cx="10289147" cy="914400"/>
          </a:xfrm>
          <a:prstGeom prst="roundRect">
            <a:avLst/>
          </a:prstGeom>
          <a:noFill/>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buFontTx/>
              <a:buNone/>
            </a:pPr>
            <a:r>
              <a:rPr lang="en-US" sz="7200" spc="-15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endParaRPr lang="en-US" sz="72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algn="ctr">
              <a:buFontTx/>
              <a:buNone/>
            </a:pPr>
            <a:r>
              <a:rPr lang="en-US" sz="3600" b="1"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১ম দফাঃ শাসনতান্ত্রিক কাঠামো ও  রাষ্ট্রের প্রকৃতি </a:t>
            </a:r>
            <a:endParaRPr lang="en-US" sz="3600" b="1"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a:buFontTx/>
              <a:buNone/>
            </a:pPr>
            <a:r>
              <a:rPr lang="en-US" sz="54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endParaRPr lang="en-US" sz="5400" spc="-15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7" name="Rounded Rectangle 6"/>
          <p:cNvSpPr/>
          <p:nvPr/>
        </p:nvSpPr>
        <p:spPr>
          <a:xfrm>
            <a:off x="1143000" y="2590800"/>
            <a:ext cx="9693910" cy="3592830"/>
          </a:xfrm>
          <a:prstGeom prst="roundRect">
            <a:avLst/>
          </a:prstGeom>
          <a:noFill/>
          <a:ln>
            <a:solidFill>
              <a:srgbClr val="FF66CC"/>
            </a:solid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just">
              <a:buFontTx/>
              <a:buNone/>
            </a:pPr>
            <a:endParaRPr lang="en-US" sz="4400" b="1" spc="-150" dirty="0" smtClean="0">
              <a:solidFill>
                <a:schemeClr val="tx1">
                  <a:lumMod val="95000"/>
                  <a:lumOff val="5000"/>
                </a:schemeClr>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algn="just">
              <a:buFontTx/>
              <a:buNone/>
            </a:pPr>
            <a:r>
              <a:rPr lang="en-US" sz="2800" b="1" spc="-150" dirty="0" smtClean="0">
                <a:solidFill>
                  <a:schemeClr val="tx1">
                    <a:lumMod val="95000"/>
                    <a:lumOff val="5000"/>
                  </a:schemeClr>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১৯৪০ সালের  লাহোর  প্রস্তাবের  ভিত্তিতে  সংবিধান  রচনা  করতে  হবে । পাকিস্থানে  সত্যিকার অর্থে  যুক্তরাষ্ট্রীয় শাসন প্রতিষ্ঠা করতে হবে। এ যুক্তরাষ্ট্রের সরকার হবে সংসদীয় পদ্ধতির। সার্বজনীন  ভোটাধিকারের ভিত্তিতে সকল প্রাপ্তবয়স্কের ভোটে কেন্দ্রীয় ও প্রদেশিক আইনসভাগুলো গঠিত হবে। পাকিস্থানের কেন্দ্রীয় আইনসভায় জনসংখ্যানুপাতে পূর্ব পাকিস্থানের প্রতিনিধিত্ব থাকবে। </a:t>
            </a:r>
            <a:endParaRPr lang="en-US" sz="2800" b="1" spc="-150" dirty="0" smtClean="0">
              <a:solidFill>
                <a:schemeClr val="tx1">
                  <a:lumMod val="95000"/>
                  <a:lumOff val="5000"/>
                </a:schemeClr>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algn="just">
              <a:buFontTx/>
              <a:buNone/>
            </a:pPr>
            <a:r>
              <a:rPr lang="en-US" sz="3200" spc="-150" dirty="0" smtClean="0">
                <a:solidFill>
                  <a:srgbClr val="7030A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endParaRPr lang="en-US" sz="3200" spc="-150" dirty="0" smtClean="0">
              <a:solidFill>
                <a:srgbClr val="7030A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algn="just">
              <a:buFontTx/>
              <a:buNone/>
            </a:pPr>
            <a:endParaRPr lang="en-US" sz="6000" spc="-150" dirty="0">
              <a:solidFill>
                <a:srgbClr val="7030A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bg/>
                                          </p:spTgt>
                                        </p:tgtEl>
                                        <p:attrNameLst>
                                          <p:attrName>style.visibility</p:attrName>
                                        </p:attrNameLst>
                                      </p:cBhvr>
                                      <p:to>
                                        <p:strVal val="visible"/>
                                      </p:to>
                                    </p:set>
                                    <p:animEffect transition="in" filter="fade">
                                      <p:cBhvr>
                                        <p:cTn id="12" dur="2000"/>
                                        <p:tgtEl>
                                          <p:spTgt spid="7">
                                            <p:bg/>
                                          </p:spTgt>
                                        </p:tgtEl>
                                      </p:cBhvr>
                                    </p:animEffect>
                                    <p:anim calcmode="lin" valueType="num">
                                      <p:cBhvr>
                                        <p:cTn id="13" dur="2000" fill="hold"/>
                                        <p:tgtEl>
                                          <p:spTgt spid="7">
                                            <p:bg/>
                                          </p:spTgt>
                                        </p:tgtEl>
                                        <p:attrNameLst>
                                          <p:attrName>ppt_x</p:attrName>
                                        </p:attrNameLst>
                                      </p:cBhvr>
                                      <p:tavLst>
                                        <p:tav tm="0">
                                          <p:val>
                                            <p:strVal val="#ppt_x"/>
                                          </p:val>
                                        </p:tav>
                                        <p:tav tm="100000">
                                          <p:val>
                                            <p:strVal val="#ppt_x"/>
                                          </p:val>
                                        </p:tav>
                                      </p:tavLst>
                                    </p:anim>
                                    <p:anim calcmode="lin" valueType="num">
                                      <p:cBhvr>
                                        <p:cTn id="14" dur="2000" fill="hold"/>
                                        <p:tgtEl>
                                          <p:spTgt spid="7">
                                            <p:bg/>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Effect transition="in" filter="fade">
                                      <p:cBhvr>
                                        <p:cTn id="19" dur="2000"/>
                                        <p:tgtEl>
                                          <p:spTgt spid="7">
                                            <p:txEl>
                                              <p:pRg st="1" end="1"/>
                                            </p:txEl>
                                          </p:spTgt>
                                        </p:tgtEl>
                                      </p:cBhvr>
                                    </p:animEffect>
                                    <p:anim calcmode="lin" valueType="num">
                                      <p:cBhvr>
                                        <p:cTn id="20" dur="2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1" dur="2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
                                            <p:txEl>
                                              <p:pRg st="2" end="2"/>
                                            </p:txEl>
                                          </p:spTgt>
                                        </p:tgtEl>
                                        <p:attrNameLst>
                                          <p:attrName>style.visibility</p:attrName>
                                        </p:attrNameLst>
                                      </p:cBhvr>
                                      <p:to>
                                        <p:strVal val="visible"/>
                                      </p:to>
                                    </p:set>
                                    <p:animEffect transition="in" filter="fade">
                                      <p:cBhvr>
                                        <p:cTn id="26" dur="2000"/>
                                        <p:tgtEl>
                                          <p:spTgt spid="7">
                                            <p:txEl>
                                              <p:pRg st="2" end="2"/>
                                            </p:txEl>
                                          </p:spTgt>
                                        </p:tgtEl>
                                      </p:cBhvr>
                                    </p:animEffect>
                                    <p:anim calcmode="lin" valueType="num">
                                      <p:cBhvr>
                                        <p:cTn id="27" dur="2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8" dur="2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1" nodeType="clickEffect">
                                  <p:stCondLst>
                                    <p:cond delay="0"/>
                                  </p:stCondLst>
                                  <p:childTnLst>
                                    <p:set>
                                      <p:cBhvr>
                                        <p:cTn id="32" dur="1" fill="hold">
                                          <p:stCondLst>
                                            <p:cond delay="0"/>
                                          </p:stCondLst>
                                        </p:cTn>
                                        <p:tgtEl>
                                          <p:spTgt spid="7">
                                            <p:bg/>
                                          </p:spTgt>
                                        </p:tgtEl>
                                        <p:attrNameLst>
                                          <p:attrName>style.visibility</p:attrName>
                                        </p:attrNameLst>
                                      </p:cBhvr>
                                      <p:to>
                                        <p:strVal val="visible"/>
                                      </p:to>
                                    </p:set>
                                    <p:animEffect transition="in" filter="randombar(horizontal)">
                                      <p:cBhvr>
                                        <p:cTn id="33" dur="500"/>
                                        <p:tgtEl>
                                          <p:spTgt spid="7">
                                            <p:bg/>
                                          </p:spTgt>
                                        </p:tgtEl>
                                      </p:cBhvr>
                                    </p:animEffect>
                                  </p:childTnLst>
                                </p:cTn>
                              </p:par>
                              <p:par>
                                <p:cTn id="34" presetID="14" presetClass="entr" presetSubtype="10" fill="hold" grpId="1" nodeType="withEffect">
                                  <p:stCondLst>
                                    <p:cond delay="0"/>
                                  </p:stCondLst>
                                  <p:childTnLst>
                                    <p:set>
                                      <p:cBhvr>
                                        <p:cTn id="35" dur="1" fill="hold">
                                          <p:stCondLst>
                                            <p:cond delay="0"/>
                                          </p:stCondLst>
                                        </p:cTn>
                                        <p:tgtEl>
                                          <p:spTgt spid="7">
                                            <p:txEl>
                                              <p:pRg st="2" end="2"/>
                                            </p:txEl>
                                          </p:spTgt>
                                        </p:tgtEl>
                                        <p:attrNameLst>
                                          <p:attrName>style.visibility</p:attrName>
                                        </p:attrNameLst>
                                      </p:cBhvr>
                                      <p:to>
                                        <p:strVal val="visible"/>
                                      </p:to>
                                    </p:set>
                                    <p:animEffect transition="in" filter="randombar(horizontal)">
                                      <p:cBhvr>
                                        <p:cTn id="36" dur="500"/>
                                        <p:tgtEl>
                                          <p:spTgt spid="7">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1" presetClass="entr" presetSubtype="1" fill="hold" grpId="2" nodeType="clickEffect">
                                  <p:stCondLst>
                                    <p:cond delay="0"/>
                                  </p:stCondLst>
                                  <p:childTnLst>
                                    <p:set>
                                      <p:cBhvr>
                                        <p:cTn id="40" dur="1" fill="hold">
                                          <p:stCondLst>
                                            <p:cond delay="0"/>
                                          </p:stCondLst>
                                        </p:cTn>
                                        <p:tgtEl>
                                          <p:spTgt spid="7">
                                            <p:bg/>
                                          </p:spTgt>
                                        </p:tgtEl>
                                        <p:attrNameLst>
                                          <p:attrName>style.visibility</p:attrName>
                                        </p:attrNameLst>
                                      </p:cBhvr>
                                      <p:to>
                                        <p:strVal val="visible"/>
                                      </p:to>
                                    </p:set>
                                    <p:animEffect transition="in" filter="wheel(1)">
                                      <p:cBhvr>
                                        <p:cTn id="41" dur="2000"/>
                                        <p:tgtEl>
                                          <p:spTgt spid="7">
                                            <p:bg/>
                                          </p:spTgt>
                                        </p:tgtEl>
                                      </p:cBhvr>
                                    </p:animEffect>
                                  </p:childTnLst>
                                </p:cTn>
                              </p:par>
                              <p:par>
                                <p:cTn id="42" presetID="21" presetClass="entr" presetSubtype="1" fill="hold" grpId="2" nodeType="withEffect">
                                  <p:stCondLst>
                                    <p:cond delay="0"/>
                                  </p:stCondLst>
                                  <p:childTnLst>
                                    <p:set>
                                      <p:cBhvr>
                                        <p:cTn id="43" dur="1" fill="hold">
                                          <p:stCondLst>
                                            <p:cond delay="0"/>
                                          </p:stCondLst>
                                        </p:cTn>
                                        <p:tgtEl>
                                          <p:spTgt spid="7">
                                            <p:txEl>
                                              <p:pRg st="2" end="2"/>
                                            </p:txEl>
                                          </p:spTgt>
                                        </p:tgtEl>
                                        <p:attrNameLst>
                                          <p:attrName>style.visibility</p:attrName>
                                        </p:attrNameLst>
                                      </p:cBhvr>
                                      <p:to>
                                        <p:strVal val="visible"/>
                                      </p:to>
                                    </p:set>
                                    <p:animEffect transition="in" filter="wheel(1)">
                                      <p:cBhvr>
                                        <p:cTn id="44" dur="20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build="p"/>
      <p:bldP spid="7" grpId="1" animBg="1" uiExpand="1" build="allAtOnce"/>
      <p:bldP spid="7" grpId="2" animBg="1" uiExpand="1"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2286000" y="1219200"/>
            <a:ext cx="7162800" cy="1066800"/>
          </a:xfrm>
          <a:prstGeom prst="roundRect">
            <a:avLst/>
          </a:prstGeom>
          <a:noFill/>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buFontTx/>
              <a:buNone/>
            </a:pPr>
            <a:r>
              <a:rPr lang="en-US" sz="7200" spc="-15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endParaRPr lang="en-US" sz="72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algn="ctr"/>
            <a:endParaRPr lang="en-US" sz="5400" b="1"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algn="ctr"/>
            <a:r>
              <a:rPr lang="en-US" sz="3600" b="1"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২য় দফাঃ </a:t>
            </a:r>
            <a:r>
              <a:rPr lang="en-US" sz="36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কেন্দ্রীয় </a:t>
            </a:r>
            <a:r>
              <a:rPr lang="en-US" sz="3600" spc="-15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সরকারে ক্ষমতা </a:t>
            </a:r>
            <a:endParaRPr lang="en-US" sz="3600" spc="-15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algn="ctr">
              <a:buFontTx/>
              <a:buNone/>
            </a:pPr>
            <a:endParaRPr lang="en-US" sz="5400" b="1"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algn="ctr">
              <a:buFontTx/>
              <a:buNone/>
            </a:pPr>
            <a:r>
              <a:rPr lang="en-US" sz="54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endParaRPr lang="en-US" sz="5400" spc="-15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7" name="Rounded Rectangle 6"/>
          <p:cNvSpPr/>
          <p:nvPr/>
        </p:nvSpPr>
        <p:spPr>
          <a:xfrm>
            <a:off x="1295400" y="3314700"/>
            <a:ext cx="9753600" cy="2362200"/>
          </a:xfrm>
          <a:prstGeom prst="roundRect">
            <a:avLst/>
          </a:prstGeom>
          <a:noFill/>
          <a:ln>
            <a:solidFill>
              <a:srgbClr val="FF66CC"/>
            </a:solid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buFontTx/>
              <a:buNone/>
            </a:pPr>
            <a:r>
              <a:rPr lang="en-US" sz="7200" spc="-150" dirty="0">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3600" b="1" spc="-150" dirty="0" smtClean="0">
                <a:solidFill>
                  <a:schemeClr val="tx1">
                    <a:lumMod val="95000"/>
                    <a:lumOff val="5000"/>
                  </a:schemeClr>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কেন্দ্রীয় সরকারের হাতে থাকবে দেশরক্ষা ও পররাষ্ট্র বিষয়। অবশিষ্ট সকল বিষয়ে প্রদেশবা অঙ্গ রাজ্যগূলোর পূর্ণ ক্ষমতা থাকবে। </a:t>
            </a:r>
            <a:endParaRPr lang="en-US" sz="6000" spc="-150" dirty="0">
              <a:solidFill>
                <a:srgbClr val="7030A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676400" y="990600"/>
            <a:ext cx="7772400" cy="838200"/>
          </a:xfrm>
          <a:prstGeom prst="roundRect">
            <a:avLst/>
          </a:prstGeom>
          <a:noFill/>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buFontTx/>
              <a:buNone/>
            </a:pPr>
            <a:r>
              <a:rPr lang="en-US" sz="3600" spc="-15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৩য় দফাঃ মূদ্রা ও অর্থ সংক্রান্ত ক্ষমতা </a:t>
            </a:r>
            <a:r>
              <a:rPr lang="en-US" sz="36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endParaRPr lang="en-US" sz="3600" spc="-15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3" name="Rounded Rectangle 2"/>
          <p:cNvSpPr/>
          <p:nvPr/>
        </p:nvSpPr>
        <p:spPr>
          <a:xfrm>
            <a:off x="685800" y="2743200"/>
            <a:ext cx="10439400" cy="2895600"/>
          </a:xfrm>
          <a:prstGeom prst="roundRect">
            <a:avLst/>
          </a:prstGeom>
          <a:noFill/>
          <a:ln>
            <a:solidFill>
              <a:srgbClr val="FF66CC"/>
            </a:solid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just">
              <a:buFontTx/>
              <a:buNone/>
            </a:pPr>
            <a:r>
              <a:rPr lang="en-US" sz="7200" spc="-150" dirty="0">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3600" spc="-150" dirty="0" smtClean="0">
                <a:solidFill>
                  <a:schemeClr val="tx1">
                    <a:lumMod val="95000"/>
                    <a:lumOff val="5000"/>
                  </a:schemeClr>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দেশের দু অঞ্চলের জন্য দুটি পৃথক অথচ সহজ বিনিময়যোগ্য মুদ্রা চালু থাকবে। তবে এক্ষেত্রে সংবিধানে এমন ব্যবস্থা রাখতে হবে যাতে এক অঞ্চলের মুদ্রা ও মূলধন অন্য অঞ্চলে পাচার হতে না পারে। </a:t>
            </a:r>
            <a:endParaRPr lang="en-US" sz="6000" spc="-150" dirty="0">
              <a:solidFill>
                <a:srgbClr val="7030A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895600" y="990600"/>
            <a:ext cx="5715000" cy="838200"/>
          </a:xfrm>
          <a:prstGeom prst="roundRect">
            <a:avLst/>
          </a:prstGeom>
          <a:noFill/>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buFontTx/>
              <a:buNone/>
            </a:pPr>
            <a:r>
              <a:rPr lang="en-US" sz="3600" spc="-15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৪র্থ দফাঃ রাজস্ব,  কর ও সংক্রান্ত ক্ষমতা </a:t>
            </a:r>
            <a:endParaRPr lang="en-US" sz="3600" spc="-15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5" name="Rounded Rectangle 4"/>
          <p:cNvSpPr/>
          <p:nvPr/>
        </p:nvSpPr>
        <p:spPr>
          <a:xfrm>
            <a:off x="1143000" y="2743200"/>
            <a:ext cx="9220200" cy="3048000"/>
          </a:xfrm>
          <a:prstGeom prst="roundRect">
            <a:avLst/>
          </a:prstGeom>
          <a:noFill/>
          <a:ln>
            <a:solidFill>
              <a:srgbClr val="FF66CC"/>
            </a:solid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just">
              <a:buFontTx/>
              <a:buNone/>
            </a:pPr>
            <a:r>
              <a:rPr lang="en-US" sz="7200" spc="-150" dirty="0">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3600" b="1" spc="-150" dirty="0" smtClean="0">
                <a:solidFill>
                  <a:schemeClr val="tx1">
                    <a:lumMod val="95000"/>
                    <a:lumOff val="5000"/>
                  </a:schemeClr>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সকল প্রকার ট্যাক্স, খাজনা ও কর ধার্য এবং আদায়ের ক্ষমতা প্রাদেশিক সরকারের ব্য</a:t>
            </a:r>
            <a:r>
              <a:rPr lang="en-US" sz="3600" b="1" spc="-150" dirty="0" smtClean="0">
                <a:solidFill>
                  <a:schemeClr val="tx1">
                    <a:lumMod val="95000"/>
                    <a:lumOff val="5000"/>
                  </a:schemeClr>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য় </a:t>
            </a:r>
            <a:r>
              <a:rPr lang="en-US" sz="3600" b="1" spc="-150" dirty="0" smtClean="0">
                <a:solidFill>
                  <a:schemeClr val="tx1">
                    <a:lumMod val="95000"/>
                    <a:lumOff val="5000"/>
                  </a:schemeClr>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নির্বাহের জন্য আদায়কৃত অর্থের একটা অংশ কেন্দ্রীয় সরকার পাবে। </a:t>
            </a:r>
            <a:endParaRPr lang="en-US" sz="4800" spc="-150" dirty="0">
              <a:solidFill>
                <a:srgbClr val="7030A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743200" y="609600"/>
            <a:ext cx="6400800" cy="838200"/>
          </a:xfrm>
          <a:prstGeom prst="roundRect">
            <a:avLst/>
          </a:prstGeom>
          <a:noFill/>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buFontTx/>
              <a:buNone/>
            </a:pPr>
            <a:r>
              <a:rPr lang="en-US" sz="3600" spc="-15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৫ম দফাঃ বৈদেশিক বানিজ্য  বিষয়ক ক্ষমতা</a:t>
            </a:r>
            <a:endParaRPr lang="en-US" sz="3600" spc="-15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5" name="Rounded Rectangle 4"/>
          <p:cNvSpPr/>
          <p:nvPr/>
        </p:nvSpPr>
        <p:spPr>
          <a:xfrm>
            <a:off x="914400" y="2667000"/>
            <a:ext cx="9525000" cy="3048000"/>
          </a:xfrm>
          <a:prstGeom prst="roundRect">
            <a:avLst/>
          </a:prstGeom>
          <a:noFill/>
          <a:ln>
            <a:solidFill>
              <a:srgbClr val="FF66CC"/>
            </a:solid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buFontTx/>
              <a:buNone/>
            </a:pPr>
            <a:r>
              <a:rPr lang="en-US" sz="7200" spc="-15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3600" b="1"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বৈদেশিক মুদ্রার ওপর প্রদেশ বা অঙ্গরাজ্যগুলোর পূর্ণ নিয়ন্ত্রণ থাকবে। বৈদেশিক বানিজ্য ও সাহায্য সম্পর্কে প্রদেশ বা অঙ্গরাজ্যের সরকারগুলো আলাপ-আলোচনা ও চুক্তি করতে পারবে। </a:t>
            </a:r>
            <a:endParaRPr lang="en-US" sz="6000" spc="-15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819400" y="1134208"/>
            <a:ext cx="6629400" cy="838200"/>
          </a:xfrm>
          <a:prstGeom prst="roundRect">
            <a:avLst/>
          </a:prstGeom>
          <a:noFill/>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buFontTx/>
              <a:buNone/>
            </a:pPr>
            <a:r>
              <a:rPr lang="en-US" sz="3600" b="1"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৬ষ্ট দফাঃ আঞ্চলিক সেনাবাহিনী গঠনের  ক্ষমতা</a:t>
            </a:r>
            <a:r>
              <a:rPr lang="en-US" sz="3600" b="1" spc="-15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endParaRPr lang="en-US" sz="3600" b="1" spc="-15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5" name="Rounded Rectangle 4"/>
          <p:cNvSpPr/>
          <p:nvPr/>
        </p:nvSpPr>
        <p:spPr>
          <a:xfrm>
            <a:off x="1447800" y="2819400"/>
            <a:ext cx="9296400" cy="3048000"/>
          </a:xfrm>
          <a:prstGeom prst="roundRect">
            <a:avLst/>
          </a:prstGeom>
          <a:noFill/>
          <a:ln>
            <a:solidFill>
              <a:srgbClr val="FF66CC"/>
            </a:solid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just">
              <a:buFontTx/>
              <a:buNone/>
            </a:pPr>
            <a:r>
              <a:rPr lang="en-US" sz="7200" spc="-15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36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আঞ্চলিক সংহতি ও জাতীয় নিরাপত্তা রক্ষার কার্যকর ব্যবস্থা হিসেবে প্রদেশ বা অঙ্গরাজ্যগুলো ‘আধা-সামরিক বাহিনী’ বা ‘মিলিশিয়া’ রাখতে পারবে। </a:t>
            </a:r>
            <a:endParaRPr lang="en-US" sz="6000" spc="-15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2971800" y="381000"/>
            <a:ext cx="5410200" cy="838200"/>
          </a:xfrm>
          <a:prstGeom prst="roundRect">
            <a:avLst/>
          </a:prstGeom>
          <a:noFill/>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buFontTx/>
              <a:buNone/>
            </a:pPr>
            <a:r>
              <a:rPr lang="en-US" sz="3600" dirty="0">
                <a:solidFill>
                  <a:srgbClr val="00206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৬ দফা কর্মসূচির গুরুত্ব</a:t>
            </a:r>
            <a:endParaRPr lang="en-US" sz="3600" spc="-150" dirty="0">
              <a:solidFill>
                <a:srgbClr val="E0108C"/>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11" name="Rounded Rectangle 10"/>
          <p:cNvSpPr/>
          <p:nvPr/>
        </p:nvSpPr>
        <p:spPr>
          <a:xfrm>
            <a:off x="1600200" y="1905000"/>
            <a:ext cx="8458200" cy="4191000"/>
          </a:xfrm>
          <a:prstGeom prst="roundRect">
            <a:avLst/>
          </a:prstGeom>
          <a:noFill/>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buFontTx/>
              <a:buNone/>
            </a:pPr>
            <a:r>
              <a:rPr lang="en-US" sz="7200" spc="-15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36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১। বাঙ্গালির বাচার দাবি </a:t>
            </a:r>
            <a:endParaRPr lang="en-US" sz="3600" spc="-15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a:buFontTx/>
              <a:buNone/>
            </a:pPr>
            <a:r>
              <a:rPr lang="en-US" sz="36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২। বাঙ্গালি জাতীয়তাবাদকে বিকশিত করে</a:t>
            </a:r>
            <a:endParaRPr lang="en-US" sz="36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a:buFontTx/>
              <a:buNone/>
            </a:pPr>
            <a:r>
              <a:rPr lang="en-US" sz="36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৩। সংগ্রামের শক্তি </a:t>
            </a:r>
            <a:endParaRPr lang="en-US" sz="36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a:buFontTx/>
              <a:buNone/>
            </a:pPr>
            <a:r>
              <a:rPr lang="en-US" sz="36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৪। বাঙ্গালির ম্যাগনাকার্টা </a:t>
            </a:r>
            <a:endParaRPr lang="en-US" sz="36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a:buFontTx/>
              <a:buNone/>
            </a:pPr>
            <a:r>
              <a:rPr lang="en-US" sz="36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৫।</a:t>
            </a:r>
            <a:r>
              <a:rPr lang="en-US" sz="36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36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বঙ্গবন্ধুর ক্যারিশম্যটিক নেতৃত্বের সূচনা </a:t>
            </a:r>
            <a:endParaRPr lang="en-US" sz="36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a:buFontTx/>
              <a:buNone/>
            </a:pPr>
            <a:endParaRPr lang="en-US" sz="4400" spc="-15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p:nvPr/>
        </p:nvSpPr>
        <p:spPr>
          <a:xfrm>
            <a:off x="990600" y="2743200"/>
            <a:ext cx="9448800" cy="2514600"/>
          </a:xfrm>
          <a:prstGeom prst="rect">
            <a:avLst/>
          </a:prstGeom>
          <a:blipFill>
            <a:blip r:embed="rId1"/>
            <a:tile tx="0" ty="0" sx="100000" sy="100000" flip="none" algn="tl"/>
          </a:blipFill>
        </p:spPr>
        <p:style>
          <a:lnRef idx="1">
            <a:schemeClr val="accent3"/>
          </a:lnRef>
          <a:fillRef idx="2">
            <a:schemeClr val="accent3"/>
          </a:fillRef>
          <a:effectRef idx="1">
            <a:schemeClr val="accent3"/>
          </a:effectRef>
          <a:fontRef idx="minor">
            <a:schemeClr val="dk1"/>
          </a:fontRef>
        </p:style>
        <p:txBody>
          <a:bodyPr>
            <a:noAutofit/>
          </a:bodyPr>
          <a:lstStyle/>
          <a:p>
            <a:pPr marL="514350" indent="-514350">
              <a:spcBef>
                <a:spcPct val="20000"/>
              </a:spcBef>
              <a:buFont typeface="Wingdings" panose="05000000000000000000" pitchFamily="2" charset="2"/>
              <a:buChar char="q"/>
              <a:defRPr/>
            </a:pPr>
            <a:r>
              <a:rPr lang="en-US" sz="4400" b="1" dirty="0" smtClean="0">
                <a:solidFill>
                  <a:schemeClr val="tx1"/>
                </a:solidFill>
                <a:latin typeface="NikoshBAN" panose="02000000000000000000" pitchFamily="2" charset="0"/>
                <a:cs typeface="NikoshBAN" panose="02000000000000000000" pitchFamily="2" charset="0"/>
              </a:rPr>
              <a:t> </a:t>
            </a:r>
            <a:r>
              <a:rPr lang="en-US" sz="3600" b="1" dirty="0" smtClean="0">
                <a:solidFill>
                  <a:schemeClr val="tx1"/>
                </a:solidFill>
                <a:latin typeface="NikoshBAN" panose="02000000000000000000" pitchFamily="2" charset="0"/>
                <a:cs typeface="NikoshBAN" panose="02000000000000000000" pitchFamily="2" charset="0"/>
              </a:rPr>
              <a:t>১৯৬৬ সালের উল্লেখযোগ্য  রাজন</a:t>
            </a:r>
            <a:r>
              <a:rPr lang="en-US" sz="3600" b="1" dirty="0" smtClean="0">
                <a:solidFill>
                  <a:schemeClr val="tx1"/>
                </a:solidFill>
                <a:latin typeface="NikoshBAN" panose="02000000000000000000" pitchFamily="2" charset="0"/>
                <a:cs typeface="NikoshBAN" panose="02000000000000000000" pitchFamily="2" charset="0"/>
              </a:rPr>
              <a:t>ী</a:t>
            </a:r>
            <a:r>
              <a:rPr lang="en-US" sz="3600" b="1" dirty="0" smtClean="0">
                <a:solidFill>
                  <a:schemeClr val="tx1"/>
                </a:solidFill>
                <a:latin typeface="NikoshBAN" panose="02000000000000000000" pitchFamily="2" charset="0"/>
                <a:cs typeface="NikoshBAN" panose="02000000000000000000" pitchFamily="2" charset="0"/>
              </a:rPr>
              <a:t>তি কি ছিল ?</a:t>
            </a:r>
            <a:endParaRPr lang="en-US" sz="3600" b="1" dirty="0" smtClean="0">
              <a:solidFill>
                <a:schemeClr val="tx1"/>
              </a:solidFill>
              <a:latin typeface="NikoshBAN" panose="02000000000000000000" pitchFamily="2" charset="0"/>
              <a:cs typeface="NikoshBAN" panose="02000000000000000000" pitchFamily="2" charset="0"/>
            </a:endParaRPr>
          </a:p>
          <a:p>
            <a:pPr marL="514350" indent="-514350">
              <a:spcBef>
                <a:spcPct val="20000"/>
              </a:spcBef>
              <a:buFont typeface="Wingdings" panose="05000000000000000000" pitchFamily="2" charset="2"/>
              <a:buChar char="q"/>
              <a:defRPr/>
            </a:pPr>
            <a:r>
              <a:rPr lang="en-US" sz="3600" b="1" dirty="0" smtClean="0">
                <a:solidFill>
                  <a:schemeClr val="tx1"/>
                </a:solidFill>
                <a:latin typeface="NikoshBAN" panose="02000000000000000000" pitchFamily="2" charset="0"/>
                <a:cs typeface="NikoshBAN" panose="02000000000000000000" pitchFamily="2" charset="0"/>
              </a:rPr>
              <a:t> ৬ দফা কর্মসূচীর উত্থাপক কে ছিলেন? </a:t>
            </a:r>
            <a:endParaRPr lang="en-US" sz="3600" b="1" dirty="0" smtClean="0">
              <a:solidFill>
                <a:schemeClr val="tx1"/>
              </a:solidFill>
              <a:latin typeface="NikoshBAN" panose="02000000000000000000" pitchFamily="2" charset="0"/>
              <a:cs typeface="NikoshBAN" panose="02000000000000000000" pitchFamily="2" charset="0"/>
            </a:endParaRPr>
          </a:p>
          <a:p>
            <a:pPr marL="514350" indent="-514350">
              <a:spcBef>
                <a:spcPct val="20000"/>
              </a:spcBef>
              <a:buFont typeface="Wingdings" panose="05000000000000000000" pitchFamily="2" charset="2"/>
              <a:buChar char="q"/>
              <a:defRPr/>
            </a:pPr>
            <a:r>
              <a:rPr lang="en-US" sz="3600" b="1" dirty="0">
                <a:solidFill>
                  <a:schemeClr val="tx1"/>
                </a:solidFill>
                <a:latin typeface="NikoshBAN" panose="02000000000000000000" pitchFamily="2" charset="0"/>
                <a:cs typeface="NikoshBAN" panose="02000000000000000000" pitchFamily="2" charset="0"/>
              </a:rPr>
              <a:t> </a:t>
            </a:r>
            <a:r>
              <a:rPr lang="en-US" sz="3600" b="1" dirty="0" smtClean="0">
                <a:solidFill>
                  <a:schemeClr val="tx1"/>
                </a:solidFill>
                <a:latin typeface="NikoshBAN" panose="02000000000000000000" pitchFamily="2" charset="0"/>
                <a:cs typeface="NikoshBAN" panose="02000000000000000000" pitchFamily="2" charset="0"/>
              </a:rPr>
              <a:t>৬ দফা কিভাবে প্রাদেশিক শায়ত্ব শাসন আন্দোলনে রুপ নেয় ?  </a:t>
            </a:r>
            <a:endParaRPr lang="en-US" sz="3600" b="1" dirty="0">
              <a:solidFill>
                <a:schemeClr val="tx1"/>
              </a:solidFill>
              <a:latin typeface="NikoshBAN" panose="02000000000000000000" pitchFamily="2" charset="0"/>
              <a:cs typeface="NikoshBAN" panose="02000000000000000000" pitchFamily="2" charset="0"/>
            </a:endParaRPr>
          </a:p>
          <a:p>
            <a:pPr marL="514350" indent="-514350">
              <a:spcBef>
                <a:spcPct val="20000"/>
              </a:spcBef>
              <a:buFont typeface="Wingdings" panose="05000000000000000000" pitchFamily="2" charset="2"/>
              <a:buChar char="q"/>
              <a:defRPr/>
            </a:pPr>
            <a:endParaRPr lang="en-US" sz="3600" b="1" dirty="0" smtClean="0">
              <a:solidFill>
                <a:schemeClr val="tx1"/>
              </a:solidFill>
              <a:latin typeface="NikoshBAN" panose="02000000000000000000" pitchFamily="2" charset="0"/>
              <a:cs typeface="NikoshBAN" panose="02000000000000000000" pitchFamily="2" charset="0"/>
            </a:endParaRPr>
          </a:p>
          <a:p>
            <a:pPr marL="514350" indent="-514350">
              <a:spcBef>
                <a:spcPct val="20000"/>
              </a:spcBef>
              <a:defRPr/>
            </a:pPr>
            <a:endParaRPr lang="en-US" sz="3600" b="1" dirty="0">
              <a:solidFill>
                <a:srgbClr val="2E03CD"/>
              </a:solidFill>
              <a:latin typeface="NikoshBAN" panose="02000000000000000000" pitchFamily="2" charset="0"/>
              <a:cs typeface="NikoshBAN" panose="02000000000000000000" pitchFamily="2" charset="0"/>
            </a:endParaRPr>
          </a:p>
        </p:txBody>
      </p:sp>
      <p:sp>
        <p:nvSpPr>
          <p:cNvPr id="3" name="Flowchart: Alternate Process 2"/>
          <p:cNvSpPr/>
          <p:nvPr/>
        </p:nvSpPr>
        <p:spPr>
          <a:xfrm>
            <a:off x="2667000" y="304800"/>
            <a:ext cx="5638800" cy="1143000"/>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400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মূল্যায়ন</a:t>
            </a:r>
            <a:endParaRPr lang="en-US" sz="400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 calcmode="lin" valueType="num">
                                      <p:cBhvr additive="base">
                                        <p:cTn id="7" dur="2000" fill="hold"/>
                                        <p:tgtEl>
                                          <p:spTgt spid="2">
                                            <p:bg/>
                                          </p:spTgt>
                                        </p:tgtEl>
                                        <p:attrNameLst>
                                          <p:attrName>ppt_x</p:attrName>
                                        </p:attrNameLst>
                                      </p:cBhvr>
                                      <p:tavLst>
                                        <p:tav tm="0">
                                          <p:val>
                                            <p:strVal val="#ppt_x"/>
                                          </p:val>
                                        </p:tav>
                                        <p:tav tm="100000">
                                          <p:val>
                                            <p:strVal val="#ppt_x"/>
                                          </p:val>
                                        </p:tav>
                                      </p:tavLst>
                                    </p:anim>
                                    <p:anim calcmode="lin" valueType="num">
                                      <p:cBhvr additive="base">
                                        <p:cTn id="8" dur="2000" fill="hold"/>
                                        <p:tgtEl>
                                          <p:spTgt spid="2">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2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 calcmode="lin" valueType="num">
                                      <p:cBhvr additive="base">
                                        <p:cTn id="19" dur="20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 calcmode="lin" valueType="num">
                                      <p:cBhvr additive="base">
                                        <p:cTn id="25" dur="20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6" dur="20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Alternate Process 2"/>
          <p:cNvSpPr/>
          <p:nvPr/>
        </p:nvSpPr>
        <p:spPr>
          <a:xfrm>
            <a:off x="2590800" y="609600"/>
            <a:ext cx="5638800" cy="762000"/>
          </a:xfrm>
          <a:prstGeom prst="flowChartAlternateProcess">
            <a:avLst/>
          </a:prstGeom>
          <a:solidFill>
            <a:schemeClr val="accent4">
              <a:lumMod val="40000"/>
              <a:lumOff val="6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4000" b="1" dirty="0">
                <a:latin typeface="NikoshBAN" panose="02000000000000000000" pitchFamily="2" charset="0"/>
                <a:cs typeface="NikoshBAN" panose="02000000000000000000" pitchFamily="2" charset="0"/>
              </a:rPr>
              <a:t>দলগত কাজ</a:t>
            </a:r>
            <a:endParaRPr lang="en-US" sz="4000" b="1" dirty="0">
              <a:latin typeface="NikoshBAN" panose="02000000000000000000" pitchFamily="2" charset="0"/>
              <a:cs typeface="NikoshBAN" panose="02000000000000000000" pitchFamily="2" charset="0"/>
            </a:endParaRPr>
          </a:p>
        </p:txBody>
      </p:sp>
      <p:sp>
        <p:nvSpPr>
          <p:cNvPr id="5" name="Rounded Rectangle 4"/>
          <p:cNvSpPr/>
          <p:nvPr/>
        </p:nvSpPr>
        <p:spPr>
          <a:xfrm>
            <a:off x="533407" y="2133600"/>
            <a:ext cx="10286999" cy="2133600"/>
          </a:xfrm>
          <a:prstGeom prst="roundRect">
            <a:avLst/>
          </a:prstGeom>
          <a:blipFill>
            <a:blip r:embed="rId1"/>
            <a:tile tx="0" ty="0" sx="100000" sy="100000" flip="none" algn="tl"/>
          </a:blipFill>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buFontTx/>
              <a:buNone/>
            </a:pPr>
            <a:r>
              <a:rPr lang="en-US" sz="3600" b="1"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৬ দফা </a:t>
            </a:r>
            <a:r>
              <a:rPr lang="en-US" sz="3600" b="1"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কর্মসূচিগুলো ৬টি দলে বিভ</a:t>
            </a:r>
            <a:r>
              <a:rPr lang="en-US" sz="3600" b="1"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ক্ত হয়ে </a:t>
            </a:r>
            <a:r>
              <a:rPr lang="en-US" sz="3600" b="1"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প্রতিটি দল ১টি করে কর্মসূচি লিখ।     </a:t>
            </a:r>
            <a:endParaRPr lang="en-US" sz="3600" spc="-15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0" dur="1000" fill="hold"/>
                                        <p:tgtEl>
                                          <p:spTgt spid="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Alternate Process 2"/>
          <p:cNvSpPr/>
          <p:nvPr/>
        </p:nvSpPr>
        <p:spPr>
          <a:xfrm>
            <a:off x="3124200" y="152400"/>
            <a:ext cx="5638800" cy="1143000"/>
          </a:xfrm>
          <a:prstGeom prst="flowChartAlternateProcess">
            <a:avLst/>
          </a:prstGeom>
          <a:solidFill>
            <a:schemeClr val="bg2">
              <a:lumMod val="9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4000" b="1"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বাড়ীর কাজ</a:t>
            </a:r>
            <a:endParaRPr lang="en-US" sz="4000" b="1"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4" name="Rounded Rectangle 3"/>
          <p:cNvSpPr/>
          <p:nvPr/>
        </p:nvSpPr>
        <p:spPr>
          <a:xfrm>
            <a:off x="685800" y="1981200"/>
            <a:ext cx="10972800" cy="2895600"/>
          </a:xfrm>
          <a:prstGeom prst="roundRect">
            <a:avLst/>
          </a:prstGeom>
          <a:blipFill>
            <a:blip r:embed="rId1"/>
            <a:tile tx="0" ty="0" sx="100000" sy="100000" flip="none" algn="tl"/>
          </a:blipFill>
        </p:spPr>
        <p:style>
          <a:lnRef idx="2">
            <a:schemeClr val="accent1"/>
          </a:lnRef>
          <a:fillRef idx="1">
            <a:schemeClr val="lt1"/>
          </a:fillRef>
          <a:effectRef idx="0">
            <a:schemeClr val="accent1"/>
          </a:effectRef>
          <a:fontRef idx="minor">
            <a:schemeClr val="dk1"/>
          </a:fontRef>
        </p:style>
        <p:txBody>
          <a:bodyPr rtlCol="0" anchor="ctr"/>
          <a:lstStyle/>
          <a:p>
            <a:pPr marL="514350" indent="-514350">
              <a:spcBef>
                <a:spcPct val="20000"/>
              </a:spcBef>
              <a:buFont typeface="Wingdings" panose="05000000000000000000" pitchFamily="2" charset="2"/>
              <a:buChar char="q"/>
              <a:defRPr/>
            </a:pPr>
            <a:r>
              <a:rPr lang="en-US" sz="4000" b="1" dirty="0">
                <a:solidFill>
                  <a:srgbClr val="2E03CD"/>
                </a:solidFill>
                <a:latin typeface="NikoshBAN" panose="02000000000000000000" pitchFamily="2" charset="0"/>
                <a:cs typeface="NikoshBAN" panose="02000000000000000000" pitchFamily="2" charset="0"/>
              </a:rPr>
              <a:t> </a:t>
            </a:r>
            <a:r>
              <a:rPr lang="en-US" sz="3600" b="1"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৬ দফা দাবীতেই স্বাধ</a:t>
            </a:r>
            <a:r>
              <a:rPr lang="en-US" sz="3600" b="1"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a:t>
            </a:r>
            <a:r>
              <a:rPr lang="en-US" sz="3600" b="1"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নতার বীজ নিহিত ছিল –ব্যাখ্যা কর </a:t>
            </a:r>
            <a:r>
              <a:rPr lang="en-US" sz="3600" b="1"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endParaRPr lang="en-US" sz="5400" dirty="0">
              <a:solidFill>
                <a:schemeClr val="tx1"/>
              </a:solidFill>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heel(4)">
                                      <p:cBhvr>
                                        <p:cTn id="13"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veyard,,,,,@0@.png"/>
          <p:cNvPicPr>
            <a:picLocks noChangeAspect="1"/>
          </p:cNvPicPr>
          <p:nvPr/>
        </p:nvPicPr>
        <p:blipFill>
          <a:blip r:embed="rId1"/>
          <a:stretch>
            <a:fillRect/>
          </a:stretch>
        </p:blipFill>
        <p:spPr>
          <a:xfrm>
            <a:off x="2057400" y="1981200"/>
            <a:ext cx="8610600" cy="4298576"/>
          </a:xfrm>
          <a:prstGeom prst="rect">
            <a:avLst/>
          </a:prstGeom>
        </p:spPr>
      </p:pic>
      <p:sp>
        <p:nvSpPr>
          <p:cNvPr id="5" name="TextBox 4"/>
          <p:cNvSpPr txBox="1"/>
          <p:nvPr/>
        </p:nvSpPr>
        <p:spPr>
          <a:xfrm>
            <a:off x="3505200" y="381010"/>
            <a:ext cx="4267200" cy="769441"/>
          </a:xfrm>
          <a:prstGeom prst="rect">
            <a:avLst/>
          </a:prstGeom>
          <a:noFill/>
        </p:spPr>
        <p:txBody>
          <a:bodyPr wrap="square" rtlCol="0">
            <a:spAutoFit/>
          </a:bodyPr>
          <a:lstStyle/>
          <a:p>
            <a:pPr algn="ctr"/>
            <a:r>
              <a:rPr lang="en-US" sz="4400" dirty="0" smtClean="0">
                <a:latin typeface="NikoshBAN" panose="02000000000000000000" pitchFamily="2" charset="0"/>
                <a:cs typeface="NikoshBAN" panose="02000000000000000000" pitchFamily="2" charset="0"/>
              </a:rPr>
              <a:t>ধন্যবাদ </a:t>
            </a:r>
            <a:endParaRPr lang="en-US" sz="4400" dirty="0">
              <a:latin typeface="NikoshBAN" panose="02000000000000000000" pitchFamily="2" charset="0"/>
              <a:cs typeface="NikoshBAN" panose="02000000000000000000" pitchFamily="2"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0" fill="hold"/>
                                        <p:tgtEl>
                                          <p:spTgt spid="4"/>
                                        </p:tgtEl>
                                        <p:attrNameLst>
                                          <p:attrName>ppt_x</p:attrName>
                                        </p:attrNameLst>
                                      </p:cBhvr>
                                      <p:tavLst>
                                        <p:tav tm="0">
                                          <p:val>
                                            <p:strVal val="#ppt_x"/>
                                          </p:val>
                                        </p:tav>
                                        <p:tav tm="100000">
                                          <p:val>
                                            <p:strVal val="#ppt_x"/>
                                          </p:val>
                                        </p:tav>
                                      </p:tavLst>
                                    </p:anim>
                                    <p:anim calcmode="lin" valueType="num">
                                      <p:cBhvr additive="base">
                                        <p:cTn id="8" dur="5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2915</Words>
  <Application>WPS Presentation</Application>
  <PresentationFormat>Custom</PresentationFormat>
  <Paragraphs>100</Paragraphs>
  <Slides>20</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20</vt:i4>
      </vt:variant>
    </vt:vector>
  </HeadingPairs>
  <TitlesOfParts>
    <vt:vector size="32" baseType="lpstr">
      <vt:lpstr>Arial</vt:lpstr>
      <vt:lpstr>SimSun</vt:lpstr>
      <vt:lpstr>Wingdings</vt:lpstr>
      <vt:lpstr>Wingdings</vt:lpstr>
      <vt:lpstr>Wingdings 2</vt:lpstr>
      <vt:lpstr>NikoshBAN</vt:lpstr>
      <vt:lpstr>Times New Roman</vt:lpstr>
      <vt:lpstr>Century Schoolbook</vt:lpstr>
      <vt:lpstr>Microsoft YaHei</vt:lpstr>
      <vt:lpstr>Arial Unicode MS</vt:lpstr>
      <vt:lpstr>Calibri</vt:lpstr>
      <vt:lpstr>Oriel</vt:lpstr>
      <vt:lpstr>PowerPoint 演示文稿</vt:lpstr>
      <vt:lpstr>পরিচিতি </vt:lpstr>
      <vt:lpstr>PowerPoint 演示文稿</vt:lpstr>
      <vt:lpstr>PowerPoint 演示文稿</vt:lpstr>
      <vt:lpstr> ছয় দফা কর্মসূচী </vt:lpstr>
      <vt:lpstr>PowerPoint 演示文稿</vt:lpstr>
      <vt:lpstr>PowerPoint 演示文稿</vt:lpstr>
      <vt:lpstr>৬-দফার উত্থাপক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স্বাগতম</dc:title>
  <dc:creator>DOEL</dc:creator>
  <cp:lastModifiedBy>USER</cp:lastModifiedBy>
  <cp:revision>473</cp:revision>
  <cp:lastPrinted>2017-02-23T17:37:00Z</cp:lastPrinted>
  <dcterms:created xsi:type="dcterms:W3CDTF">2006-08-16T00:00:00Z</dcterms:created>
  <dcterms:modified xsi:type="dcterms:W3CDTF">2026-06-18T17:56:36Z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A3F04AFC5FEA4B638A14C0AC0B68C5BE_12</vt:lpwstr>
  </property>
  <property fmtid="{D5CDD505-2E9C-101B-9397-08002B2CF9AE}" pid="3" name="KSOProductBuildVer">
    <vt:lpwstr>1033-12.2.0.21931</vt:lpwstr>
  </property>
</Properties>
</file>