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embeddedFontLst>
    <p:embeddedFont>
      <p:font typeface="Calibri" pitchFamily="34" charset="0"/>
      <p:regular r:id="rId14"/>
      <p:bold r:id="rId15"/>
      <p:italic r:id="rId16"/>
      <p:boldItalic r:id="rId17"/>
    </p:embeddedFont>
    <p:embeddedFont>
      <p:font typeface="Noto Serif Bengali" charset="0"/>
      <p:regular r:id="rId18"/>
      <p:bold r:id="rId19"/>
    </p:embeddedFont>
    <p:embeddedFont>
      <p:font typeface="Noto Sans Bengali" charset="0"/>
      <p:regular r:id="rId20"/>
      <p:bold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6" d="100"/>
          <a:sy n="76" d="100"/>
        </p:scale>
        <p:origin x="-48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03625058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A0F1D"/>
        </a:solidFill>
        <a:effectLst/>
      </p:bgPr>
    </p:bg>
    <p:spTree>
      <p:nvGrpSpPr>
        <p:cNvPr id="1" name="Shape 83"/>
        <p:cNvGrpSpPr/>
        <p:nvPr/>
      </p:nvGrpSpPr>
      <p:grpSpPr>
        <a:xfrm>
          <a:off x="0" y="0"/>
          <a:ext cx="0" cy="0"/>
          <a:chOff x="0" y="0"/>
          <a:chExt cx="0" cy="0"/>
        </a:xfrm>
      </p:grpSpPr>
      <p:pic>
        <p:nvPicPr>
          <p:cNvPr id="84" name="Google Shape;84;p13"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85" name="Google Shape;85;p13"/>
          <p:cNvSpPr txBox="1"/>
          <p:nvPr/>
        </p:nvSpPr>
        <p:spPr>
          <a:xfrm>
            <a:off x="3785711" y="2391816"/>
            <a:ext cx="4620577" cy="97527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4800" b="1" i="0" u="none" strike="noStrike" cap="none">
                <a:solidFill>
                  <a:srgbClr val="D4AF37"/>
                </a:solidFill>
                <a:latin typeface="Noto Serif Bengali"/>
                <a:ea typeface="Noto Serif Bengali"/>
                <a:cs typeface="Noto Serif Bengali"/>
                <a:sym typeface="Noto Serif Bengali"/>
              </a:rPr>
              <a:t>তৈলচিত্রের ভূত</a:t>
            </a:r>
            <a:endParaRPr/>
          </a:p>
        </p:txBody>
      </p:sp>
      <p:sp>
        <p:nvSpPr>
          <p:cNvPr id="86" name="Google Shape;86;p13"/>
          <p:cNvSpPr txBox="1"/>
          <p:nvPr/>
        </p:nvSpPr>
        <p:spPr>
          <a:xfrm>
            <a:off x="3895725" y="3557587"/>
            <a:ext cx="4400550" cy="365670"/>
          </a:xfrm>
          <a:prstGeom prst="rect">
            <a:avLst/>
          </a:prstGeom>
          <a:noFill/>
          <a:ln>
            <a:noFill/>
          </a:ln>
        </p:spPr>
        <p:txBody>
          <a:bodyPr spcFirstLastPara="1" wrap="square" lIns="0" tIns="0" rIns="0" bIns="0" anchor="t" anchorCtr="0">
            <a:spAutoFit/>
          </a:bodyPr>
          <a:lstStyle/>
          <a:p>
            <a:pPr marL="0" marR="0" lvl="0" indent="0" algn="ctr" rtl="0">
              <a:lnSpc>
                <a:spcPct val="159944"/>
              </a:lnSpc>
              <a:spcBef>
                <a:spcPts val="0"/>
              </a:spcBef>
              <a:spcAft>
                <a:spcPts val="0"/>
              </a:spcAft>
              <a:buNone/>
            </a:pPr>
            <a:r>
              <a:rPr lang="en-US" sz="1800" b="0" i="0" u="none" strike="noStrike" cap="none">
                <a:solidFill>
                  <a:srgbClr val="F8FAFC"/>
                </a:solidFill>
                <a:latin typeface="Noto Sans Bengali"/>
                <a:ea typeface="Noto Sans Bengali"/>
                <a:cs typeface="Noto Sans Bengali"/>
                <a:sym typeface="Noto Sans Bengali"/>
              </a:rPr>
              <a:t>কুসংস্কার বনাম বৈজ্ঞানিক যুক্তির এক ধ্রুপদী লড়াই</a:t>
            </a:r>
            <a:endParaRPr/>
          </a:p>
        </p:txBody>
      </p:sp>
      <p:sp>
        <p:nvSpPr>
          <p:cNvPr id="87" name="Google Shape;87;p13"/>
          <p:cNvSpPr txBox="1"/>
          <p:nvPr/>
        </p:nvSpPr>
        <p:spPr>
          <a:xfrm>
            <a:off x="3895725" y="4161383"/>
            <a:ext cx="4400550" cy="3048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D4AF37"/>
                </a:solidFill>
                <a:latin typeface="Noto Sans Bengali"/>
                <a:ea typeface="Noto Sans Bengali"/>
                <a:cs typeface="Noto Sans Bengali"/>
                <a:sym typeface="Noto Sans Bengali"/>
              </a:rPr>
              <a:t>মূল লেখক: মানিক বন্দ্যোপাধ্যায়</a:t>
            </a: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A0F1D"/>
        </a:solidFill>
        <a:effectLst/>
      </p:bgPr>
    </p:bg>
    <p:spTree>
      <p:nvGrpSpPr>
        <p:cNvPr id="1" name="Shape 91"/>
        <p:cNvGrpSpPr/>
        <p:nvPr/>
      </p:nvGrpSpPr>
      <p:grpSpPr>
        <a:xfrm>
          <a:off x="0" y="0"/>
          <a:ext cx="0" cy="0"/>
          <a:chOff x="0" y="0"/>
          <a:chExt cx="0" cy="0"/>
        </a:xfrm>
      </p:grpSpPr>
      <p:pic>
        <p:nvPicPr>
          <p:cNvPr id="92" name="Google Shape;92;p14"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3" name="Google Shape;93;p14"/>
          <p:cNvSpPr txBox="1"/>
          <p:nvPr/>
        </p:nvSpPr>
        <p:spPr>
          <a:xfrm>
            <a:off x="2139571" y="3020466"/>
            <a:ext cx="7912707" cy="853380"/>
          </a:xfrm>
          <a:prstGeom prst="rect">
            <a:avLst/>
          </a:prstGeom>
          <a:noFill/>
          <a:ln>
            <a:noFill/>
          </a:ln>
        </p:spPr>
        <p:txBody>
          <a:bodyPr spcFirstLastPara="1" wrap="square" lIns="0" tIns="0" rIns="0" bIns="0" anchor="t" anchorCtr="0">
            <a:spAutoFit/>
          </a:bodyPr>
          <a:lstStyle/>
          <a:p>
            <a:pPr marL="0" marR="0" lvl="0" indent="0" algn="ctr" rtl="0">
              <a:lnSpc>
                <a:spcPct val="159976"/>
              </a:lnSpc>
              <a:spcBef>
                <a:spcPts val="0"/>
              </a:spcBef>
              <a:spcAft>
                <a:spcPts val="0"/>
              </a:spcAft>
              <a:buNone/>
            </a:pPr>
            <a:r>
              <a:rPr lang="en-US" sz="4200" b="1" i="0" u="none" strike="noStrike" cap="none">
                <a:solidFill>
                  <a:srgbClr val="D4AF37"/>
                </a:solidFill>
                <a:latin typeface="Noto Serif Bengali"/>
                <a:ea typeface="Noto Serif Bengali"/>
                <a:cs typeface="Noto Serif Bengali"/>
                <a:sym typeface="Noto Serif Bengali"/>
              </a:rPr>
              <a:t>মানিক বন্দ্যোপাধ্যায় ও গল্পের পটভূমি</a:t>
            </a:r>
            <a:endParaRPr/>
          </a:p>
        </p:txBody>
      </p:sp>
      <p:sp>
        <p:nvSpPr>
          <p:cNvPr id="94" name="Google Shape;94;p14"/>
          <p:cNvSpPr txBox="1"/>
          <p:nvPr/>
        </p:nvSpPr>
        <p:spPr>
          <a:xfrm>
            <a:off x="4381500" y="4016722"/>
            <a:ext cx="3429000" cy="335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650" b="0" i="0" u="none" strike="noStrike" cap="none">
                <a:solidFill>
                  <a:srgbClr val="94A3B8"/>
                </a:solidFill>
                <a:latin typeface="Noto Sans Bengali"/>
                <a:ea typeface="Noto Sans Bengali"/>
                <a:cs typeface="Noto Sans Bengali"/>
                <a:sym typeface="Noto Sans Bengali"/>
              </a:rPr>
              <a:t>বাস্তবধর্মী ও মনস্তাত্ত্বিক সাহিত্যের রূপকার</a:t>
            </a:r>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A0F1D"/>
        </a:solidFill>
        <a:effectLst/>
      </p:bgPr>
    </p:bg>
    <p:spTree>
      <p:nvGrpSpPr>
        <p:cNvPr id="1" name="Shape 98"/>
        <p:cNvGrpSpPr/>
        <p:nvPr/>
      </p:nvGrpSpPr>
      <p:grpSpPr>
        <a:xfrm>
          <a:off x="0" y="0"/>
          <a:ext cx="0" cy="0"/>
          <a:chOff x="0" y="0"/>
          <a:chExt cx="0" cy="0"/>
        </a:xfrm>
      </p:grpSpPr>
      <p:pic>
        <p:nvPicPr>
          <p:cNvPr id="99" name="Google Shape;99;p15"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00" name="Google Shape;100;p15" descr="image.png"/>
          <p:cNvPicPr preferRelativeResize="0"/>
          <p:nvPr/>
        </p:nvPicPr>
        <p:blipFill rotWithShape="1">
          <a:blip r:embed="rId4">
            <a:alphaModFix/>
          </a:blip>
          <a:srcRect/>
          <a:stretch/>
        </p:blipFill>
        <p:spPr>
          <a:xfrm>
            <a:off x="590550" y="2724150"/>
            <a:ext cx="5267325" cy="2352526"/>
          </a:xfrm>
          <a:prstGeom prst="rect">
            <a:avLst/>
          </a:prstGeom>
          <a:noFill/>
          <a:ln>
            <a:noFill/>
          </a:ln>
        </p:spPr>
      </p:pic>
      <p:pic>
        <p:nvPicPr>
          <p:cNvPr id="101" name="Google Shape;101;p15" descr="image.png"/>
          <p:cNvPicPr preferRelativeResize="0"/>
          <p:nvPr/>
        </p:nvPicPr>
        <p:blipFill rotWithShape="1">
          <a:blip r:embed="rId5">
            <a:alphaModFix/>
          </a:blip>
          <a:srcRect/>
          <a:stretch/>
        </p:blipFill>
        <p:spPr>
          <a:xfrm>
            <a:off x="6334125" y="2724150"/>
            <a:ext cx="5267325" cy="2352526"/>
          </a:xfrm>
          <a:prstGeom prst="rect">
            <a:avLst/>
          </a:prstGeom>
          <a:noFill/>
          <a:ln>
            <a:noFill/>
          </a:ln>
        </p:spPr>
      </p:pic>
      <p:sp>
        <p:nvSpPr>
          <p:cNvPr id="102" name="Google Shape;102;p15"/>
          <p:cNvSpPr txBox="1"/>
          <p:nvPr/>
        </p:nvSpPr>
        <p:spPr>
          <a:xfrm>
            <a:off x="933450" y="3067050"/>
            <a:ext cx="4810601" cy="426690"/>
          </a:xfrm>
          <a:prstGeom prst="rect">
            <a:avLst/>
          </a:prstGeom>
          <a:noFill/>
          <a:ln>
            <a:noFill/>
          </a:ln>
        </p:spPr>
        <p:txBody>
          <a:bodyPr spcFirstLastPara="1" wrap="square" lIns="0" tIns="0" rIns="0" bIns="0" anchor="t" anchorCtr="0">
            <a:spAutoFit/>
          </a:bodyPr>
          <a:lstStyle/>
          <a:p>
            <a:pPr marL="0" marR="0" lvl="0" indent="0" algn="l" rtl="0">
              <a:lnSpc>
                <a:spcPct val="159952"/>
              </a:lnSpc>
              <a:spcBef>
                <a:spcPts val="0"/>
              </a:spcBef>
              <a:spcAft>
                <a:spcPts val="0"/>
              </a:spcAft>
              <a:buNone/>
            </a:pPr>
            <a:r>
              <a:rPr lang="en-US" sz="2100" b="1" i="0" u="none" strike="noStrike" cap="none">
                <a:solidFill>
                  <a:srgbClr val="D4AF37"/>
                </a:solidFill>
                <a:latin typeface="Noto Serif Bengali"/>
                <a:ea typeface="Noto Serif Bengali"/>
                <a:cs typeface="Noto Serif Bengali"/>
                <a:sym typeface="Noto Serif Bengali"/>
              </a:rPr>
              <a:t>জীবন ও জন্ম</a:t>
            </a:r>
            <a:endParaRPr/>
          </a:p>
        </p:txBody>
      </p:sp>
      <p:sp>
        <p:nvSpPr>
          <p:cNvPr id="103" name="Google Shape;103;p15"/>
          <p:cNvSpPr txBox="1"/>
          <p:nvPr/>
        </p:nvSpPr>
        <p:spPr>
          <a:xfrm>
            <a:off x="933450" y="3636615"/>
            <a:ext cx="4581525" cy="109716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a:solidFill>
                  <a:srgbClr val="94A3B8"/>
                </a:solidFill>
                <a:latin typeface="Noto Sans Bengali"/>
                <a:ea typeface="Noto Sans Bengali"/>
                <a:cs typeface="Noto Sans Bengali"/>
                <a:sym typeface="Noto Sans Bengali"/>
              </a:rPr>
              <a:t>মানিক বন্দ্যোপাধ্যায় ১৯০৮ সালে বিহারের দুমকায় জন্মগ্রহণ করেন। তাঁর প্রকৃত নাম প্রবোধকুমার বন্দ্যোপাধ্যায়। তিনি ছিলেন বিজ্ঞানের ছাত্র, যা তাঁর সাহিত্যকর্মে গভীর মনস্তাত্ত্বিক ও যৌক্তিক ভিত্তি দান করেছিল।</a:t>
            </a:r>
            <a:endParaRPr/>
          </a:p>
        </p:txBody>
      </p:sp>
      <p:sp>
        <p:nvSpPr>
          <p:cNvPr id="104" name="Google Shape;104;p15"/>
          <p:cNvSpPr txBox="1"/>
          <p:nvPr/>
        </p:nvSpPr>
        <p:spPr>
          <a:xfrm>
            <a:off x="6677025" y="3067050"/>
            <a:ext cx="4810601" cy="426690"/>
          </a:xfrm>
          <a:prstGeom prst="rect">
            <a:avLst/>
          </a:prstGeom>
          <a:noFill/>
          <a:ln>
            <a:noFill/>
          </a:ln>
        </p:spPr>
        <p:txBody>
          <a:bodyPr spcFirstLastPara="1" wrap="square" lIns="0" tIns="0" rIns="0" bIns="0" anchor="t" anchorCtr="0">
            <a:spAutoFit/>
          </a:bodyPr>
          <a:lstStyle/>
          <a:p>
            <a:pPr marL="0" marR="0" lvl="0" indent="0" algn="l" rtl="0">
              <a:lnSpc>
                <a:spcPct val="159952"/>
              </a:lnSpc>
              <a:spcBef>
                <a:spcPts val="0"/>
              </a:spcBef>
              <a:spcAft>
                <a:spcPts val="0"/>
              </a:spcAft>
              <a:buNone/>
            </a:pPr>
            <a:r>
              <a:rPr lang="en-US" sz="2100" b="1" i="0" u="none" strike="noStrike" cap="none">
                <a:solidFill>
                  <a:srgbClr val="D4AF37"/>
                </a:solidFill>
                <a:latin typeface="Noto Serif Bengali"/>
                <a:ea typeface="Noto Serif Bengali"/>
                <a:cs typeface="Noto Serif Bengali"/>
                <a:sym typeface="Noto Serif Bengali"/>
              </a:rPr>
              <a:t>গল্পের পটভূমি</a:t>
            </a:r>
            <a:endParaRPr/>
          </a:p>
        </p:txBody>
      </p:sp>
      <p:sp>
        <p:nvSpPr>
          <p:cNvPr id="105" name="Google Shape;105;p15"/>
          <p:cNvSpPr txBox="1"/>
          <p:nvPr/>
        </p:nvSpPr>
        <p:spPr>
          <a:xfrm>
            <a:off x="6677025" y="3636615"/>
            <a:ext cx="4581525" cy="109716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a:solidFill>
                  <a:srgbClr val="94A3B8"/>
                </a:solidFill>
                <a:latin typeface="Noto Sans Bengali"/>
                <a:ea typeface="Noto Sans Bengali"/>
                <a:cs typeface="Noto Sans Bengali"/>
                <a:sym typeface="Noto Sans Bengali"/>
              </a:rPr>
              <a:t>১৯৪১ সালের ফেব্রুয়ারি মাসে বিখ্যাত কিশোর পত্রিকা 'মৌচাক'-এ গল্পটি প্রথম প্রকাশিত হয়। বিজ্ঞানসম্মত বিচারবুদ্ধির মাধ্যমে কীভাবে কুসংস্কার ও ভূত-বিশ্বাস দূর করা সম্ভব, তাই এই গল্পের মূল বিষয়বস্তু।</a:t>
            </a:r>
            <a:endParaRPr/>
          </a:p>
        </p:txBody>
      </p:sp>
      <p:sp>
        <p:nvSpPr>
          <p:cNvPr id="106" name="Google Shape;106;p15"/>
          <p:cNvSpPr txBox="1"/>
          <p:nvPr/>
        </p:nvSpPr>
        <p:spPr>
          <a:xfrm>
            <a:off x="733425" y="590550"/>
            <a:ext cx="11411426" cy="609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000" b="1" i="0" u="none" strike="noStrike" cap="none">
                <a:solidFill>
                  <a:srgbClr val="D4AF37"/>
                </a:solidFill>
                <a:latin typeface="Noto Serif Bengali"/>
                <a:ea typeface="Noto Serif Bengali"/>
                <a:cs typeface="Noto Serif Bengali"/>
                <a:sym typeface="Noto Serif Bengali"/>
              </a:rPr>
              <a:t>লেখক পরিচিতি</a:t>
            </a:r>
            <a:endParaRPr/>
          </a:p>
        </p:txBody>
      </p:sp>
      <p:sp>
        <p:nvSpPr>
          <p:cNvPr id="107" name="Google Shape;107;p15"/>
          <p:cNvSpPr/>
          <p:nvPr/>
        </p:nvSpPr>
        <p:spPr>
          <a:xfrm>
            <a:off x="590550" y="590550"/>
            <a:ext cx="47625" cy="609600"/>
          </a:xfrm>
          <a:prstGeom prst="rect">
            <a:avLst/>
          </a:prstGeom>
          <a:solidFill>
            <a:srgbClr val="00F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A0F1D"/>
        </a:solidFill>
        <a:effectLst/>
      </p:bgPr>
    </p:bg>
    <p:spTree>
      <p:nvGrpSpPr>
        <p:cNvPr id="1" name="Shape 111"/>
        <p:cNvGrpSpPr/>
        <p:nvPr/>
      </p:nvGrpSpPr>
      <p:grpSpPr>
        <a:xfrm>
          <a:off x="0" y="0"/>
          <a:ext cx="0" cy="0"/>
          <a:chOff x="0" y="0"/>
          <a:chExt cx="0" cy="0"/>
        </a:xfrm>
      </p:grpSpPr>
      <p:pic>
        <p:nvPicPr>
          <p:cNvPr id="112" name="Google Shape;112;p16"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3" name="Google Shape;113;p16"/>
          <p:cNvSpPr txBox="1"/>
          <p:nvPr/>
        </p:nvSpPr>
        <p:spPr>
          <a:xfrm>
            <a:off x="733425" y="590550"/>
            <a:ext cx="5030628"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3000" b="1" i="0" u="none" strike="noStrike" cap="none">
                <a:solidFill>
                  <a:srgbClr val="D4AF37"/>
                </a:solidFill>
                <a:latin typeface="Noto Serif Bengali"/>
                <a:ea typeface="Noto Serif Bengali"/>
                <a:cs typeface="Noto Serif Bengali"/>
                <a:sym typeface="Noto Serif Bengali"/>
              </a:rPr>
              <a:t>মূল চরিত্রসমূহ</a:t>
            </a:r>
            <a:endParaRPr/>
          </a:p>
        </p:txBody>
      </p:sp>
      <p:sp>
        <p:nvSpPr>
          <p:cNvPr id="114" name="Google Shape;114;p16"/>
          <p:cNvSpPr/>
          <p:nvPr/>
        </p:nvSpPr>
        <p:spPr>
          <a:xfrm>
            <a:off x="590550" y="590550"/>
            <a:ext cx="47625" cy="609600"/>
          </a:xfrm>
          <a:prstGeom prst="rect">
            <a:avLst/>
          </a:prstGeom>
          <a:solidFill>
            <a:srgbClr val="00F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15" name="Google Shape;115;p16" descr="image.png"/>
          <p:cNvPicPr preferRelativeResize="0"/>
          <p:nvPr/>
        </p:nvPicPr>
        <p:blipFill rotWithShape="1">
          <a:blip r:embed="rId4">
            <a:alphaModFix/>
          </a:blip>
          <a:srcRect/>
          <a:stretch/>
        </p:blipFill>
        <p:spPr>
          <a:xfrm>
            <a:off x="6096000" y="19050"/>
            <a:ext cx="6076950" cy="6858000"/>
          </a:xfrm>
          <a:prstGeom prst="rect">
            <a:avLst/>
          </a:prstGeom>
          <a:noFill/>
          <a:ln>
            <a:noFill/>
          </a:ln>
        </p:spPr>
      </p:pic>
      <p:sp>
        <p:nvSpPr>
          <p:cNvPr id="116" name="Google Shape;116;p16"/>
          <p:cNvSpPr txBox="1"/>
          <p:nvPr/>
        </p:nvSpPr>
        <p:spPr>
          <a:xfrm>
            <a:off x="590550" y="2741414"/>
            <a:ext cx="5180647" cy="426690"/>
          </a:xfrm>
          <a:prstGeom prst="rect">
            <a:avLst/>
          </a:prstGeom>
          <a:noFill/>
          <a:ln>
            <a:noFill/>
          </a:ln>
        </p:spPr>
        <p:txBody>
          <a:bodyPr spcFirstLastPara="1" wrap="square" lIns="0" tIns="0" rIns="0" bIns="0" anchor="t" anchorCtr="0">
            <a:spAutoFit/>
          </a:bodyPr>
          <a:lstStyle/>
          <a:p>
            <a:pPr marL="0" marR="0" lvl="0" indent="0" algn="l" rtl="0">
              <a:lnSpc>
                <a:spcPct val="159952"/>
              </a:lnSpc>
              <a:spcBef>
                <a:spcPts val="0"/>
              </a:spcBef>
              <a:spcAft>
                <a:spcPts val="0"/>
              </a:spcAft>
              <a:buNone/>
            </a:pPr>
            <a:r>
              <a:rPr lang="en-US" sz="2100" b="1" i="0" u="none" strike="noStrike" cap="none">
                <a:solidFill>
                  <a:srgbClr val="00F0FF"/>
                </a:solidFill>
                <a:latin typeface="Noto Serif Bengali"/>
                <a:ea typeface="Noto Serif Bengali"/>
                <a:cs typeface="Noto Serif Bengali"/>
                <a:sym typeface="Noto Serif Bengali"/>
              </a:rPr>
              <a:t>নগেন ও পরাশর ডাক্তার</a:t>
            </a:r>
            <a:endParaRPr/>
          </a:p>
        </p:txBody>
      </p:sp>
      <p:sp>
        <p:nvSpPr>
          <p:cNvPr id="117" name="Google Shape;117;p16"/>
          <p:cNvSpPr txBox="1"/>
          <p:nvPr/>
        </p:nvSpPr>
        <p:spPr>
          <a:xfrm>
            <a:off x="590550" y="3310979"/>
            <a:ext cx="4933950" cy="731341"/>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200" b="1" i="0" u="none" strike="noStrike" cap="none">
                <a:solidFill>
                  <a:srgbClr val="94A3B8"/>
                </a:solidFill>
                <a:latin typeface="Noto Sans Bengali"/>
                <a:ea typeface="Noto Sans Bengali"/>
                <a:cs typeface="Noto Sans Bengali"/>
                <a:sym typeface="Noto Sans Bengali"/>
              </a:rPr>
              <a:t>নগেন (ভীত ভাগ্নে):</a:t>
            </a:r>
            <a:r>
              <a:rPr lang="en-US" sz="1200" b="0" i="0" u="none" strike="noStrike" cap="none">
                <a:solidFill>
                  <a:srgbClr val="94A3B8"/>
                </a:solidFill>
                <a:latin typeface="Noto Sans Bengali"/>
                <a:ea typeface="Noto Sans Bengali"/>
                <a:cs typeface="Noto Sans Bengali"/>
                <a:sym typeface="Noto Sans Bengali"/>
              </a:rPr>
              <a:t> নগেন কুসংস্কারে বিশ্বাসী এবং তীব্র অপরাধবোধে জর্জরিত এক তরুণ। মামার উইলে বিপুল সম্পত্তি পেয়ে অনুশোচনায় পড়ে যায়, যা তাকে কাল্পনিক ভয়ের দিকে ঠেলে দেয়।</a:t>
            </a:r>
            <a:endParaRPr/>
          </a:p>
        </p:txBody>
      </p:sp>
      <p:sp>
        <p:nvSpPr>
          <p:cNvPr id="118" name="Google Shape;118;p16"/>
          <p:cNvSpPr txBox="1"/>
          <p:nvPr/>
        </p:nvSpPr>
        <p:spPr>
          <a:xfrm>
            <a:off x="590550" y="4185195"/>
            <a:ext cx="4933950" cy="731341"/>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200" b="1" i="0" u="none" strike="noStrike" cap="none">
                <a:solidFill>
                  <a:srgbClr val="94A3B8"/>
                </a:solidFill>
                <a:latin typeface="Noto Sans Bengali"/>
                <a:ea typeface="Noto Sans Bengali"/>
                <a:cs typeface="Noto Sans Bengali"/>
                <a:sym typeface="Noto Sans Bengali"/>
              </a:rPr>
              <a:t>পরাশর ডাক্তার (যুক্তিবিদ):</a:t>
            </a:r>
            <a:r>
              <a:rPr lang="en-US" sz="1200" b="0" i="0" u="none" strike="noStrike" cap="none">
                <a:solidFill>
                  <a:srgbClr val="94A3B8"/>
                </a:solidFill>
                <a:latin typeface="Noto Sans Bengali"/>
                <a:ea typeface="Noto Sans Bengali"/>
                <a:cs typeface="Noto Sans Bengali"/>
                <a:sym typeface="Noto Sans Bengali"/>
              </a:rPr>
              <a:t> নগেনের পারিবারিক চিকিৎসক। তিনি একজন বিজ্ঞ ও পরম বাস্তববাদী মানুষ। তিনি কোনো অলৌকিকতায় বিশ্বাস না করে যুক্তিবাদী মন দিয়ে সব বিশ্লেষণ করেন।</a:t>
            </a:r>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A0F1D"/>
        </a:solidFill>
        <a:effectLst/>
      </p:bgPr>
    </p:bg>
    <p:spTree>
      <p:nvGrpSpPr>
        <p:cNvPr id="1" name="Shape 122"/>
        <p:cNvGrpSpPr/>
        <p:nvPr/>
      </p:nvGrpSpPr>
      <p:grpSpPr>
        <a:xfrm>
          <a:off x="0" y="0"/>
          <a:ext cx="0" cy="0"/>
          <a:chOff x="0" y="0"/>
          <a:chExt cx="0" cy="0"/>
        </a:xfrm>
      </p:grpSpPr>
      <p:pic>
        <p:nvPicPr>
          <p:cNvPr id="123" name="Google Shape;123;p17"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24" name="Google Shape;124;p17" descr="image.png"/>
          <p:cNvPicPr preferRelativeResize="0"/>
          <p:nvPr/>
        </p:nvPicPr>
        <p:blipFill rotWithShape="1">
          <a:blip r:embed="rId4">
            <a:alphaModFix/>
          </a:blip>
          <a:srcRect/>
          <a:stretch/>
        </p:blipFill>
        <p:spPr>
          <a:xfrm>
            <a:off x="590550" y="2341364"/>
            <a:ext cx="3479750" cy="3118246"/>
          </a:xfrm>
          <a:prstGeom prst="rect">
            <a:avLst/>
          </a:prstGeom>
          <a:noFill/>
          <a:ln>
            <a:noFill/>
          </a:ln>
        </p:spPr>
      </p:pic>
      <p:pic>
        <p:nvPicPr>
          <p:cNvPr id="125" name="Google Shape;125;p17" descr="image.png"/>
          <p:cNvPicPr preferRelativeResize="0"/>
          <p:nvPr/>
        </p:nvPicPr>
        <p:blipFill rotWithShape="1">
          <a:blip r:embed="rId5">
            <a:alphaModFix/>
          </a:blip>
          <a:srcRect/>
          <a:stretch/>
        </p:blipFill>
        <p:spPr>
          <a:xfrm>
            <a:off x="4356050" y="2341364"/>
            <a:ext cx="3479750" cy="3118246"/>
          </a:xfrm>
          <a:prstGeom prst="rect">
            <a:avLst/>
          </a:prstGeom>
          <a:noFill/>
          <a:ln>
            <a:noFill/>
          </a:ln>
        </p:spPr>
      </p:pic>
      <p:pic>
        <p:nvPicPr>
          <p:cNvPr id="126" name="Google Shape;126;p17" descr="image.png"/>
          <p:cNvPicPr preferRelativeResize="0"/>
          <p:nvPr/>
        </p:nvPicPr>
        <p:blipFill rotWithShape="1">
          <a:blip r:embed="rId6">
            <a:alphaModFix/>
          </a:blip>
          <a:srcRect/>
          <a:stretch/>
        </p:blipFill>
        <p:spPr>
          <a:xfrm>
            <a:off x="8121550" y="2341364"/>
            <a:ext cx="3479750" cy="3118246"/>
          </a:xfrm>
          <a:prstGeom prst="rect">
            <a:avLst/>
          </a:prstGeom>
          <a:noFill/>
          <a:ln>
            <a:noFill/>
          </a:ln>
        </p:spPr>
      </p:pic>
      <p:sp>
        <p:nvSpPr>
          <p:cNvPr id="127" name="Google Shape;127;p17"/>
          <p:cNvSpPr txBox="1"/>
          <p:nvPr/>
        </p:nvSpPr>
        <p:spPr>
          <a:xfrm>
            <a:off x="813594" y="3497609"/>
            <a:ext cx="3033660" cy="426690"/>
          </a:xfrm>
          <a:prstGeom prst="rect">
            <a:avLst/>
          </a:prstGeom>
          <a:noFill/>
          <a:ln>
            <a:noFill/>
          </a:ln>
        </p:spPr>
        <p:txBody>
          <a:bodyPr spcFirstLastPara="1" wrap="square" lIns="0" tIns="0" rIns="0" bIns="0" anchor="t" anchorCtr="0">
            <a:spAutoFit/>
          </a:bodyPr>
          <a:lstStyle/>
          <a:p>
            <a:pPr marL="0" marR="0" lvl="0" indent="0" algn="ctr" rtl="0">
              <a:lnSpc>
                <a:spcPct val="159952"/>
              </a:lnSpc>
              <a:spcBef>
                <a:spcPts val="0"/>
              </a:spcBef>
              <a:spcAft>
                <a:spcPts val="0"/>
              </a:spcAft>
              <a:buNone/>
            </a:pPr>
            <a:r>
              <a:rPr lang="en-US" sz="2100" b="1" i="0" u="none" strike="noStrike" cap="none">
                <a:solidFill>
                  <a:srgbClr val="00F0FF"/>
                </a:solidFill>
                <a:latin typeface="Noto Serif Bengali"/>
                <a:ea typeface="Noto Serif Bengali"/>
                <a:cs typeface="Noto Serif Bengali"/>
                <a:sym typeface="Noto Serif Bengali"/>
              </a:rPr>
              <a:t>ভন্ডামি ও অনুতাপ</a:t>
            </a:r>
            <a:endParaRPr/>
          </a:p>
        </p:txBody>
      </p:sp>
      <p:sp>
        <p:nvSpPr>
          <p:cNvPr id="128" name="Google Shape;128;p17"/>
          <p:cNvSpPr txBox="1"/>
          <p:nvPr/>
        </p:nvSpPr>
        <p:spPr>
          <a:xfrm>
            <a:off x="885825" y="4067175"/>
            <a:ext cx="2889200" cy="1097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350" b="0" i="0" u="none" strike="noStrike" cap="none">
                <a:solidFill>
                  <a:srgbClr val="94A3B8"/>
                </a:solidFill>
                <a:latin typeface="Noto Sans Bengali"/>
                <a:ea typeface="Noto Sans Bengali"/>
                <a:cs typeface="Noto Sans Bengali"/>
                <a:sym typeface="Noto Sans Bengali"/>
              </a:rPr>
              <a:t>নগেন বেঁচে থাকতে মামাকে কৃপণ ভাবত এবং ভন্ড ভক্তি দেখাত। মৃত্যুর পর মামা তাকে বিশাল সম্পত্তি দেওয়ায় নগেন গভীর অনুশোচনায় ভোগে।</a:t>
            </a:r>
            <a:endParaRPr/>
          </a:p>
        </p:txBody>
      </p:sp>
      <p:sp>
        <p:nvSpPr>
          <p:cNvPr id="129" name="Google Shape;129;p17"/>
          <p:cNvSpPr txBox="1"/>
          <p:nvPr/>
        </p:nvSpPr>
        <p:spPr>
          <a:xfrm>
            <a:off x="4579095" y="3497609"/>
            <a:ext cx="3033660" cy="426690"/>
          </a:xfrm>
          <a:prstGeom prst="rect">
            <a:avLst/>
          </a:prstGeom>
          <a:noFill/>
          <a:ln>
            <a:noFill/>
          </a:ln>
        </p:spPr>
        <p:txBody>
          <a:bodyPr spcFirstLastPara="1" wrap="square" lIns="0" tIns="0" rIns="0" bIns="0" anchor="t" anchorCtr="0">
            <a:spAutoFit/>
          </a:bodyPr>
          <a:lstStyle/>
          <a:p>
            <a:pPr marL="0" marR="0" lvl="0" indent="0" algn="ctr" rtl="0">
              <a:lnSpc>
                <a:spcPct val="159952"/>
              </a:lnSpc>
              <a:spcBef>
                <a:spcPts val="0"/>
              </a:spcBef>
              <a:spcAft>
                <a:spcPts val="0"/>
              </a:spcAft>
              <a:buNone/>
            </a:pPr>
            <a:r>
              <a:rPr lang="en-US" sz="2100" b="1" i="0" u="none" strike="noStrike" cap="none">
                <a:solidFill>
                  <a:srgbClr val="00F0FF"/>
                </a:solidFill>
                <a:latin typeface="Noto Serif Bengali"/>
                <a:ea typeface="Noto Serif Bengali"/>
                <a:cs typeface="Noto Serif Bengali"/>
                <a:sym typeface="Noto Serif Bengali"/>
              </a:rPr>
              <a:t>অলৌকিক ধাক্কা</a:t>
            </a:r>
            <a:endParaRPr/>
          </a:p>
        </p:txBody>
      </p:sp>
      <p:sp>
        <p:nvSpPr>
          <p:cNvPr id="130" name="Google Shape;130;p17"/>
          <p:cNvSpPr txBox="1"/>
          <p:nvPr/>
        </p:nvSpPr>
        <p:spPr>
          <a:xfrm>
            <a:off x="4651325" y="4067175"/>
            <a:ext cx="2889200" cy="1097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350" b="0" i="0" u="none" strike="noStrike" cap="none">
                <a:solidFill>
                  <a:srgbClr val="94A3B8"/>
                </a:solidFill>
                <a:latin typeface="Noto Sans Bengali"/>
                <a:ea typeface="Noto Sans Bengali"/>
                <a:cs typeface="Noto Sans Bengali"/>
                <a:sym typeface="Noto Sans Bengali"/>
              </a:rPr>
              <a:t>ভুল স্বীকার করতে রাতে মামার তৈলচিত্রে হাত দিতেই নগেন এক অদৃশ্য শক্তির ধাক্কায় ছিটকে মেঝেতে পড়ে যায় এবং অজ্ঞান হয়ে পড়ে।</a:t>
            </a:r>
            <a:endParaRPr/>
          </a:p>
        </p:txBody>
      </p:sp>
      <p:sp>
        <p:nvSpPr>
          <p:cNvPr id="131" name="Google Shape;131;p17"/>
          <p:cNvSpPr txBox="1"/>
          <p:nvPr/>
        </p:nvSpPr>
        <p:spPr>
          <a:xfrm>
            <a:off x="8344595" y="3497609"/>
            <a:ext cx="3033660" cy="426690"/>
          </a:xfrm>
          <a:prstGeom prst="rect">
            <a:avLst/>
          </a:prstGeom>
          <a:noFill/>
          <a:ln>
            <a:noFill/>
          </a:ln>
        </p:spPr>
        <p:txBody>
          <a:bodyPr spcFirstLastPara="1" wrap="square" lIns="0" tIns="0" rIns="0" bIns="0" anchor="t" anchorCtr="0">
            <a:spAutoFit/>
          </a:bodyPr>
          <a:lstStyle/>
          <a:p>
            <a:pPr marL="0" marR="0" lvl="0" indent="0" algn="ctr" rtl="0">
              <a:lnSpc>
                <a:spcPct val="159952"/>
              </a:lnSpc>
              <a:spcBef>
                <a:spcPts val="0"/>
              </a:spcBef>
              <a:spcAft>
                <a:spcPts val="0"/>
              </a:spcAft>
              <a:buNone/>
            </a:pPr>
            <a:r>
              <a:rPr lang="en-US" sz="2100" b="1" i="0" u="none" strike="noStrike" cap="none">
                <a:solidFill>
                  <a:srgbClr val="00F0FF"/>
                </a:solidFill>
                <a:latin typeface="Noto Serif Bengali"/>
                <a:ea typeface="Noto Serif Bengali"/>
                <a:cs typeface="Noto Serif Bengali"/>
                <a:sym typeface="Noto Serif Bengali"/>
              </a:rPr>
              <a:t>ডাক্তারের শরণাপন্ন</a:t>
            </a:r>
            <a:endParaRPr/>
          </a:p>
        </p:txBody>
      </p:sp>
      <p:sp>
        <p:nvSpPr>
          <p:cNvPr id="132" name="Google Shape;132;p17"/>
          <p:cNvSpPr txBox="1"/>
          <p:nvPr/>
        </p:nvSpPr>
        <p:spPr>
          <a:xfrm>
            <a:off x="8416825" y="4067175"/>
            <a:ext cx="2889200" cy="1097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350" b="0" i="0" u="none" strike="noStrike" cap="none">
                <a:solidFill>
                  <a:srgbClr val="94A3B8"/>
                </a:solidFill>
                <a:latin typeface="Noto Sans Bengali"/>
                <a:ea typeface="Noto Sans Bengali"/>
                <a:cs typeface="Noto Sans Bengali"/>
                <a:sym typeface="Noto Sans Bengali"/>
              </a:rPr>
              <a:t>তীব্র ভয়ে এবং নিজেকে পাগল ভেবে নগেন অবশেষে পরাশর ডাক্তারের চেম্বারে হাজির হয় এবং শিউরে উঠে সমস্ত অলৌকিক ঘটনা বর্ণনা করে।</a:t>
            </a:r>
            <a:endParaRPr/>
          </a:p>
        </p:txBody>
      </p:sp>
      <p:pic>
        <p:nvPicPr>
          <p:cNvPr id="133" name="Google Shape;133;p17" descr="image.png"/>
          <p:cNvPicPr preferRelativeResize="0"/>
          <p:nvPr/>
        </p:nvPicPr>
        <p:blipFill rotWithShape="1">
          <a:blip r:embed="rId7">
            <a:alphaModFix/>
          </a:blip>
          <a:srcRect/>
          <a:stretch/>
        </p:blipFill>
        <p:spPr>
          <a:xfrm>
            <a:off x="2120800" y="2712839"/>
            <a:ext cx="419100" cy="419100"/>
          </a:xfrm>
          <a:prstGeom prst="rect">
            <a:avLst/>
          </a:prstGeom>
          <a:noFill/>
          <a:ln>
            <a:noFill/>
          </a:ln>
        </p:spPr>
      </p:pic>
      <p:pic>
        <p:nvPicPr>
          <p:cNvPr id="134" name="Google Shape;134;p17" descr="image.png"/>
          <p:cNvPicPr preferRelativeResize="0"/>
          <p:nvPr/>
        </p:nvPicPr>
        <p:blipFill rotWithShape="1">
          <a:blip r:embed="rId8">
            <a:alphaModFix/>
          </a:blip>
          <a:srcRect/>
          <a:stretch/>
        </p:blipFill>
        <p:spPr>
          <a:xfrm>
            <a:off x="5910113" y="2712839"/>
            <a:ext cx="371475" cy="419100"/>
          </a:xfrm>
          <a:prstGeom prst="rect">
            <a:avLst/>
          </a:prstGeom>
          <a:noFill/>
          <a:ln>
            <a:noFill/>
          </a:ln>
        </p:spPr>
      </p:pic>
      <p:pic>
        <p:nvPicPr>
          <p:cNvPr id="135" name="Google Shape;135;p17" descr="image.png"/>
          <p:cNvPicPr preferRelativeResize="0"/>
          <p:nvPr/>
        </p:nvPicPr>
        <p:blipFill rotWithShape="1">
          <a:blip r:embed="rId9">
            <a:alphaModFix/>
          </a:blip>
          <a:srcRect/>
          <a:stretch/>
        </p:blipFill>
        <p:spPr>
          <a:xfrm>
            <a:off x="9675614" y="2712839"/>
            <a:ext cx="371475" cy="419100"/>
          </a:xfrm>
          <a:prstGeom prst="rect">
            <a:avLst/>
          </a:prstGeom>
          <a:noFill/>
          <a:ln>
            <a:noFill/>
          </a:ln>
        </p:spPr>
      </p:pic>
      <p:sp>
        <p:nvSpPr>
          <p:cNvPr id="136" name="Google Shape;136;p17"/>
          <p:cNvSpPr txBox="1"/>
          <p:nvPr/>
        </p:nvSpPr>
        <p:spPr>
          <a:xfrm>
            <a:off x="733425" y="590550"/>
            <a:ext cx="11411426" cy="609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000" b="1" i="0" u="none" strike="noStrike" cap="none">
                <a:solidFill>
                  <a:srgbClr val="D4AF37"/>
                </a:solidFill>
                <a:latin typeface="Noto Serif Bengali"/>
                <a:ea typeface="Noto Serif Bengali"/>
                <a:cs typeface="Noto Serif Bengali"/>
                <a:sym typeface="Noto Serif Bengali"/>
              </a:rPr>
              <a:t>রহস্যের সূত্রপাত</a:t>
            </a:r>
            <a:endParaRPr/>
          </a:p>
        </p:txBody>
      </p:sp>
      <p:sp>
        <p:nvSpPr>
          <p:cNvPr id="137" name="Google Shape;137;p17"/>
          <p:cNvSpPr/>
          <p:nvPr/>
        </p:nvSpPr>
        <p:spPr>
          <a:xfrm>
            <a:off x="590550" y="590550"/>
            <a:ext cx="47625" cy="609600"/>
          </a:xfrm>
          <a:prstGeom prst="rect">
            <a:avLst/>
          </a:prstGeom>
          <a:solidFill>
            <a:srgbClr val="00F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A0F1D"/>
        </a:solidFill>
        <a:effectLst/>
      </p:bgPr>
    </p:bg>
    <p:spTree>
      <p:nvGrpSpPr>
        <p:cNvPr id="1" name="Shape 141"/>
        <p:cNvGrpSpPr/>
        <p:nvPr/>
      </p:nvGrpSpPr>
      <p:grpSpPr>
        <a:xfrm>
          <a:off x="0" y="0"/>
          <a:ext cx="0" cy="0"/>
          <a:chOff x="0" y="0"/>
          <a:chExt cx="0" cy="0"/>
        </a:xfrm>
      </p:grpSpPr>
      <p:pic>
        <p:nvPicPr>
          <p:cNvPr id="142" name="Google Shape;142;p18"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43" name="Google Shape;143;p18" descr="image.png"/>
          <p:cNvPicPr preferRelativeResize="0"/>
          <p:nvPr/>
        </p:nvPicPr>
        <p:blipFill rotWithShape="1">
          <a:blip r:embed="rId4">
            <a:alphaModFix/>
          </a:blip>
          <a:srcRect/>
          <a:stretch/>
        </p:blipFill>
        <p:spPr>
          <a:xfrm>
            <a:off x="6334125" y="2090737"/>
            <a:ext cx="5267325" cy="3619500"/>
          </a:xfrm>
          <a:prstGeom prst="rect">
            <a:avLst/>
          </a:prstGeom>
          <a:noFill/>
          <a:ln>
            <a:noFill/>
          </a:ln>
        </p:spPr>
      </p:pic>
      <p:sp>
        <p:nvSpPr>
          <p:cNvPr id="144" name="Google Shape;144;p18"/>
          <p:cNvSpPr txBox="1"/>
          <p:nvPr/>
        </p:nvSpPr>
        <p:spPr>
          <a:xfrm>
            <a:off x="590550" y="2947987"/>
            <a:ext cx="5267325" cy="54858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a:solidFill>
                  <a:srgbClr val="94A3B8"/>
                </a:solidFill>
                <a:latin typeface="Noto Sans Bengali"/>
                <a:ea typeface="Noto Sans Bengali"/>
                <a:cs typeface="Noto Sans Bengali"/>
                <a:sym typeface="Noto Sans Bengali"/>
              </a:rPr>
              <a:t>নগেনের ভাষ্য অনুযায়ী, মামার তৈলচিত্রটি দিনের বেলা স্পর্শ করলে কিছুই ঘটে না। কিন্তু গভীর অন্ধকারে স্পর্শ করলেই ঘটে অলৌকিক কাণ্ড।</a:t>
            </a:r>
            <a:endParaRPr/>
          </a:p>
        </p:txBody>
      </p:sp>
      <p:sp>
        <p:nvSpPr>
          <p:cNvPr id="145" name="Google Shape;145;p18"/>
          <p:cNvSpPr txBox="1"/>
          <p:nvPr/>
        </p:nvSpPr>
        <p:spPr>
          <a:xfrm>
            <a:off x="828675" y="3687067"/>
            <a:ext cx="5029200" cy="27429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a:solidFill>
                  <a:srgbClr val="F8FAFC"/>
                </a:solidFill>
                <a:latin typeface="Noto Sans Bengali"/>
                <a:ea typeface="Noto Sans Bengali"/>
                <a:cs typeface="Noto Sans Bengali"/>
                <a:sym typeface="Noto Sans Bengali"/>
              </a:rPr>
              <a:t>তৈলচিত্রটি ধাতব রুপার ফ্রেমে বাঁধানো ছিল।</a:t>
            </a:r>
            <a:endParaRPr/>
          </a:p>
        </p:txBody>
      </p:sp>
      <p:sp>
        <p:nvSpPr>
          <p:cNvPr id="146" name="Google Shape;146;p18"/>
          <p:cNvSpPr txBox="1"/>
          <p:nvPr/>
        </p:nvSpPr>
        <p:spPr>
          <a:xfrm>
            <a:off x="828675" y="4075658"/>
            <a:ext cx="5029200" cy="27429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a:solidFill>
                  <a:srgbClr val="F8FAFC"/>
                </a:solidFill>
                <a:latin typeface="Noto Sans Bengali"/>
                <a:ea typeface="Noto Sans Bengali"/>
                <a:cs typeface="Noto Sans Bengali"/>
                <a:sym typeface="Noto Sans Bengali"/>
              </a:rPr>
              <a:t>নগেন মনে করেছিল মৃত মামার ক্রুদ্ধ আত্মা তাকে রাতে আঘাত করছে।</a:t>
            </a:r>
            <a:endParaRPr/>
          </a:p>
        </p:txBody>
      </p:sp>
      <p:sp>
        <p:nvSpPr>
          <p:cNvPr id="147" name="Google Shape;147;p18"/>
          <p:cNvSpPr txBox="1"/>
          <p:nvPr/>
        </p:nvSpPr>
        <p:spPr>
          <a:xfrm>
            <a:off x="828675" y="4464248"/>
            <a:ext cx="5029200" cy="27429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a:solidFill>
                  <a:srgbClr val="F8FAFC"/>
                </a:solidFill>
                <a:latin typeface="Noto Sans Bengali"/>
                <a:ea typeface="Noto Sans Bengali"/>
                <a:cs typeface="Noto Sans Bengali"/>
                <a:sym typeface="Noto Sans Bengali"/>
              </a:rPr>
              <a:t>পরাশর ডাক্তার এই অবিশ্বাস্য ঘটনা নিজে পরীক্ষা করার সিদ্ধান্ত নেন।</a:t>
            </a:r>
            <a:endParaRPr/>
          </a:p>
        </p:txBody>
      </p:sp>
      <p:pic>
        <p:nvPicPr>
          <p:cNvPr id="148" name="Google Shape;148;p18" descr="image.png"/>
          <p:cNvPicPr preferRelativeResize="0"/>
          <p:nvPr/>
        </p:nvPicPr>
        <p:blipFill rotWithShape="1">
          <a:blip r:embed="rId5">
            <a:alphaModFix/>
          </a:blip>
          <a:srcRect/>
          <a:stretch/>
        </p:blipFill>
        <p:spPr>
          <a:xfrm>
            <a:off x="6353175" y="2109787"/>
            <a:ext cx="5229225" cy="3581400"/>
          </a:xfrm>
          <a:prstGeom prst="rect">
            <a:avLst/>
          </a:prstGeom>
          <a:noFill/>
          <a:ln>
            <a:noFill/>
          </a:ln>
        </p:spPr>
      </p:pic>
      <p:sp>
        <p:nvSpPr>
          <p:cNvPr id="149" name="Google Shape;149;p18"/>
          <p:cNvSpPr txBox="1"/>
          <p:nvPr/>
        </p:nvSpPr>
        <p:spPr>
          <a:xfrm>
            <a:off x="590550" y="3687067"/>
            <a:ext cx="133350" cy="276225"/>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a:solidFill>
                  <a:srgbClr val="00F0FF"/>
                </a:solidFill>
                <a:latin typeface="Noto Sans Bengali"/>
                <a:ea typeface="Noto Sans Bengali"/>
                <a:cs typeface="Noto Sans Bengali"/>
                <a:sym typeface="Noto Sans Bengali"/>
              </a:rPr>
              <a:t>✦</a:t>
            </a:r>
            <a:endParaRPr/>
          </a:p>
        </p:txBody>
      </p:sp>
      <p:sp>
        <p:nvSpPr>
          <p:cNvPr id="150" name="Google Shape;150;p18"/>
          <p:cNvSpPr txBox="1"/>
          <p:nvPr/>
        </p:nvSpPr>
        <p:spPr>
          <a:xfrm>
            <a:off x="590550" y="4075658"/>
            <a:ext cx="133350" cy="276225"/>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a:solidFill>
                  <a:srgbClr val="00F0FF"/>
                </a:solidFill>
                <a:latin typeface="Noto Sans Bengali"/>
                <a:ea typeface="Noto Sans Bengali"/>
                <a:cs typeface="Noto Sans Bengali"/>
                <a:sym typeface="Noto Sans Bengali"/>
              </a:rPr>
              <a:t>✦</a:t>
            </a:r>
            <a:endParaRPr/>
          </a:p>
        </p:txBody>
      </p:sp>
      <p:sp>
        <p:nvSpPr>
          <p:cNvPr id="151" name="Google Shape;151;p18"/>
          <p:cNvSpPr txBox="1"/>
          <p:nvPr/>
        </p:nvSpPr>
        <p:spPr>
          <a:xfrm>
            <a:off x="590550" y="4464248"/>
            <a:ext cx="133350" cy="276225"/>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a:solidFill>
                  <a:srgbClr val="00F0FF"/>
                </a:solidFill>
                <a:latin typeface="Noto Sans Bengali"/>
                <a:ea typeface="Noto Sans Bengali"/>
                <a:cs typeface="Noto Sans Bengali"/>
                <a:sym typeface="Noto Sans Bengali"/>
              </a:rPr>
              <a:t>✦</a:t>
            </a:r>
            <a:endParaRPr/>
          </a:p>
        </p:txBody>
      </p:sp>
      <p:sp>
        <p:nvSpPr>
          <p:cNvPr id="152" name="Google Shape;152;p18"/>
          <p:cNvSpPr txBox="1"/>
          <p:nvPr/>
        </p:nvSpPr>
        <p:spPr>
          <a:xfrm>
            <a:off x="733425" y="590550"/>
            <a:ext cx="11411426" cy="609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000" b="1" i="0" u="none" strike="noStrike" cap="none">
                <a:solidFill>
                  <a:srgbClr val="D4AF37"/>
                </a:solidFill>
                <a:latin typeface="Noto Serif Bengali"/>
                <a:ea typeface="Noto Serif Bengali"/>
                <a:cs typeface="Noto Serif Bengali"/>
                <a:sym typeface="Noto Serif Bengali"/>
              </a:rPr>
              <a:t>তৈলচিত্রের অদ্ভুত আচরণ</a:t>
            </a:r>
            <a:endParaRPr/>
          </a:p>
        </p:txBody>
      </p:sp>
      <p:sp>
        <p:nvSpPr>
          <p:cNvPr id="153" name="Google Shape;153;p18"/>
          <p:cNvSpPr/>
          <p:nvPr/>
        </p:nvSpPr>
        <p:spPr>
          <a:xfrm>
            <a:off x="590550" y="590550"/>
            <a:ext cx="47625" cy="609600"/>
          </a:xfrm>
          <a:prstGeom prst="rect">
            <a:avLst/>
          </a:prstGeom>
          <a:solidFill>
            <a:srgbClr val="00F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A0F1D"/>
        </a:solidFill>
        <a:effectLst/>
      </p:bgPr>
    </p:bg>
    <p:spTree>
      <p:nvGrpSpPr>
        <p:cNvPr id="1" name="Shape 157"/>
        <p:cNvGrpSpPr/>
        <p:nvPr/>
      </p:nvGrpSpPr>
      <p:grpSpPr>
        <a:xfrm>
          <a:off x="0" y="0"/>
          <a:ext cx="0" cy="0"/>
          <a:chOff x="0" y="0"/>
          <a:chExt cx="0" cy="0"/>
        </a:xfrm>
      </p:grpSpPr>
      <p:pic>
        <p:nvPicPr>
          <p:cNvPr id="158" name="Google Shape;158;p19"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59" name="Google Shape;159;p19"/>
          <p:cNvSpPr txBox="1"/>
          <p:nvPr/>
        </p:nvSpPr>
        <p:spPr>
          <a:xfrm>
            <a:off x="590550" y="3050827"/>
            <a:ext cx="5267325" cy="123825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9750" b="1" i="0" u="none" strike="noStrike" cap="none">
                <a:solidFill>
                  <a:srgbClr val="00F0FF"/>
                </a:solidFill>
                <a:latin typeface="Noto Serif Bengali"/>
                <a:ea typeface="Noto Serif Bengali"/>
                <a:cs typeface="Noto Serif Bengali"/>
                <a:sym typeface="Noto Serif Bengali"/>
              </a:rPr>
              <a:t>১০০%</a:t>
            </a:r>
            <a:endParaRPr/>
          </a:p>
        </p:txBody>
      </p:sp>
      <p:sp>
        <p:nvSpPr>
          <p:cNvPr id="160" name="Google Shape;160;p19"/>
          <p:cNvSpPr txBox="1"/>
          <p:nvPr/>
        </p:nvSpPr>
        <p:spPr>
          <a:xfrm>
            <a:off x="590550" y="4384327"/>
            <a:ext cx="5267325" cy="365670"/>
          </a:xfrm>
          <a:prstGeom prst="rect">
            <a:avLst/>
          </a:prstGeom>
          <a:noFill/>
          <a:ln>
            <a:noFill/>
          </a:ln>
        </p:spPr>
        <p:txBody>
          <a:bodyPr spcFirstLastPara="1" wrap="square" lIns="0" tIns="0" rIns="0" bIns="0" anchor="t" anchorCtr="0">
            <a:spAutoFit/>
          </a:bodyPr>
          <a:lstStyle/>
          <a:p>
            <a:pPr marL="0" marR="0" lvl="0" indent="0" algn="ctr" rtl="0">
              <a:lnSpc>
                <a:spcPct val="159944"/>
              </a:lnSpc>
              <a:spcBef>
                <a:spcPts val="0"/>
              </a:spcBef>
              <a:spcAft>
                <a:spcPts val="0"/>
              </a:spcAft>
              <a:buNone/>
            </a:pPr>
            <a:r>
              <a:rPr lang="en-US" sz="1800" b="1" i="0" u="none" strike="noStrike" cap="none">
                <a:solidFill>
                  <a:srgbClr val="D4AF37"/>
                </a:solidFill>
                <a:latin typeface="Noto Sans Bengali"/>
                <a:ea typeface="Noto Sans Bengali"/>
                <a:cs typeface="Noto Sans Bengali"/>
                <a:sym typeface="Noto Sans Bengali"/>
              </a:rPr>
              <a:t>মনস্তাত্ত্বিক অপরাধবোধ</a:t>
            </a:r>
            <a:endParaRPr/>
          </a:p>
        </p:txBody>
      </p:sp>
      <p:sp>
        <p:nvSpPr>
          <p:cNvPr id="161" name="Google Shape;161;p19"/>
          <p:cNvSpPr txBox="1"/>
          <p:nvPr/>
        </p:nvSpPr>
        <p:spPr>
          <a:xfrm>
            <a:off x="6334125" y="3067050"/>
            <a:ext cx="5530691" cy="426690"/>
          </a:xfrm>
          <a:prstGeom prst="rect">
            <a:avLst/>
          </a:prstGeom>
          <a:noFill/>
          <a:ln>
            <a:noFill/>
          </a:ln>
        </p:spPr>
        <p:txBody>
          <a:bodyPr spcFirstLastPara="1" wrap="square" lIns="0" tIns="0" rIns="0" bIns="0" anchor="t" anchorCtr="0">
            <a:spAutoFit/>
          </a:bodyPr>
          <a:lstStyle/>
          <a:p>
            <a:pPr marL="0" marR="0" lvl="0" indent="0" algn="l" rtl="0">
              <a:lnSpc>
                <a:spcPct val="159952"/>
              </a:lnSpc>
              <a:spcBef>
                <a:spcPts val="0"/>
              </a:spcBef>
              <a:spcAft>
                <a:spcPts val="0"/>
              </a:spcAft>
              <a:buNone/>
            </a:pPr>
            <a:r>
              <a:rPr lang="en-US" sz="2100" b="1" i="0" u="none" strike="noStrike" cap="none">
                <a:solidFill>
                  <a:srgbClr val="00F0FF"/>
                </a:solidFill>
                <a:latin typeface="Noto Serif Bengali"/>
                <a:ea typeface="Noto Serif Bengali"/>
                <a:cs typeface="Noto Serif Bengali"/>
                <a:sym typeface="Noto Serif Bengali"/>
              </a:rPr>
              <a:t>ভয়ের পেছনে আসল কারণ</a:t>
            </a:r>
            <a:endParaRPr/>
          </a:p>
        </p:txBody>
      </p:sp>
      <p:sp>
        <p:nvSpPr>
          <p:cNvPr id="162" name="Google Shape;162;p19"/>
          <p:cNvSpPr txBox="1"/>
          <p:nvPr/>
        </p:nvSpPr>
        <p:spPr>
          <a:xfrm>
            <a:off x="6334125" y="3636615"/>
            <a:ext cx="5267325" cy="109716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a:solidFill>
                  <a:srgbClr val="94A3B8"/>
                </a:solidFill>
                <a:latin typeface="Noto Sans Bengali"/>
                <a:ea typeface="Noto Sans Bengali"/>
                <a:cs typeface="Noto Sans Bengali"/>
                <a:sym typeface="Noto Sans Bengali"/>
              </a:rPr>
              <a:t>নগেনের ভয়টি ছিল সম্পূর্ণ মনস্তাত্ত্বিক। সে অবচেতন মনে নিজেকে অপরাধী ভাবছিল। যখন সে অসাবধানতাবশত বৈদ্যুতিক শক খায়, তখন তার অবচেতন মন সেটিকে মামার ভূতের শাস্তি বা অলৌকিক থাপ্পড় হিসেবে ব্যাখ্যা করে। কুসংস্কার মানুষের যৌক্তিক চিন্তাভাবনাকে এভাবেই আচ্ছন্ন করে ফেলে।</a:t>
            </a:r>
            <a:endParaRPr/>
          </a:p>
        </p:txBody>
      </p:sp>
      <p:sp>
        <p:nvSpPr>
          <p:cNvPr id="163" name="Google Shape;163;p19"/>
          <p:cNvSpPr txBox="1"/>
          <p:nvPr/>
        </p:nvSpPr>
        <p:spPr>
          <a:xfrm>
            <a:off x="733425" y="590550"/>
            <a:ext cx="11411426" cy="609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000" b="1" i="0" u="none" strike="noStrike" cap="none">
                <a:solidFill>
                  <a:srgbClr val="D4AF37"/>
                </a:solidFill>
                <a:latin typeface="Noto Serif Bengali"/>
                <a:ea typeface="Noto Serif Bengali"/>
                <a:cs typeface="Noto Serif Bengali"/>
                <a:sym typeface="Noto Serif Bengali"/>
              </a:rPr>
              <a:t>মনস্তাত্ত্বিক বিশ্লেষণ</a:t>
            </a:r>
            <a:endParaRPr/>
          </a:p>
        </p:txBody>
      </p:sp>
      <p:sp>
        <p:nvSpPr>
          <p:cNvPr id="164" name="Google Shape;164;p19"/>
          <p:cNvSpPr/>
          <p:nvPr/>
        </p:nvSpPr>
        <p:spPr>
          <a:xfrm>
            <a:off x="590550" y="590550"/>
            <a:ext cx="47625" cy="609600"/>
          </a:xfrm>
          <a:prstGeom prst="rect">
            <a:avLst/>
          </a:prstGeom>
          <a:solidFill>
            <a:srgbClr val="00F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A0F1D"/>
        </a:solidFill>
        <a:effectLst/>
      </p:bgPr>
    </p:bg>
    <p:spTree>
      <p:nvGrpSpPr>
        <p:cNvPr id="1" name="Shape 168"/>
        <p:cNvGrpSpPr/>
        <p:nvPr/>
      </p:nvGrpSpPr>
      <p:grpSpPr>
        <a:xfrm>
          <a:off x="0" y="0"/>
          <a:ext cx="0" cy="0"/>
          <a:chOff x="0" y="0"/>
          <a:chExt cx="0" cy="0"/>
        </a:xfrm>
      </p:grpSpPr>
      <p:pic>
        <p:nvPicPr>
          <p:cNvPr id="169" name="Google Shape;169;p20"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70" name="Google Shape;170;p20" descr="image.png"/>
          <p:cNvPicPr preferRelativeResize="0"/>
          <p:nvPr/>
        </p:nvPicPr>
        <p:blipFill rotWithShape="1">
          <a:blip r:embed="rId4">
            <a:alphaModFix/>
          </a:blip>
          <a:srcRect/>
          <a:stretch/>
        </p:blipFill>
        <p:spPr>
          <a:xfrm>
            <a:off x="590550" y="4071937"/>
            <a:ext cx="11010900" cy="38100"/>
          </a:xfrm>
          <a:prstGeom prst="rect">
            <a:avLst/>
          </a:prstGeom>
          <a:noFill/>
          <a:ln>
            <a:noFill/>
          </a:ln>
        </p:spPr>
      </p:pic>
      <p:sp>
        <p:nvSpPr>
          <p:cNvPr id="171" name="Google Shape;171;p20"/>
          <p:cNvSpPr/>
          <p:nvPr/>
        </p:nvSpPr>
        <p:spPr>
          <a:xfrm>
            <a:off x="1761529" y="3995737"/>
            <a:ext cx="190500" cy="190500"/>
          </a:xfrm>
          <a:prstGeom prst="roundRect">
            <a:avLst>
              <a:gd name="adj" fmla="val 50000"/>
            </a:avLst>
          </a:prstGeom>
          <a:solidFill>
            <a:srgbClr val="0A0F1D"/>
          </a:solidFill>
          <a:ln w="38100" cap="flat" cmpd="sng">
            <a:solidFill>
              <a:srgbClr val="00F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2" name="Google Shape;172;p20"/>
          <p:cNvSpPr/>
          <p:nvPr/>
        </p:nvSpPr>
        <p:spPr>
          <a:xfrm>
            <a:off x="4587626" y="3995737"/>
            <a:ext cx="190500" cy="190500"/>
          </a:xfrm>
          <a:prstGeom prst="roundRect">
            <a:avLst>
              <a:gd name="adj" fmla="val 50000"/>
            </a:avLst>
          </a:prstGeom>
          <a:solidFill>
            <a:srgbClr val="0A0F1D"/>
          </a:solidFill>
          <a:ln w="38100" cap="flat" cmpd="sng">
            <a:solidFill>
              <a:srgbClr val="00F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3" name="Google Shape;173;p20"/>
          <p:cNvSpPr/>
          <p:nvPr/>
        </p:nvSpPr>
        <p:spPr>
          <a:xfrm>
            <a:off x="7413724" y="3995737"/>
            <a:ext cx="190500" cy="190500"/>
          </a:xfrm>
          <a:prstGeom prst="roundRect">
            <a:avLst>
              <a:gd name="adj" fmla="val 50000"/>
            </a:avLst>
          </a:prstGeom>
          <a:solidFill>
            <a:srgbClr val="0A0F1D"/>
          </a:solidFill>
          <a:ln w="38100" cap="flat" cmpd="sng">
            <a:solidFill>
              <a:srgbClr val="00F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4" name="Google Shape;174;p20"/>
          <p:cNvSpPr/>
          <p:nvPr/>
        </p:nvSpPr>
        <p:spPr>
          <a:xfrm>
            <a:off x="10239821" y="3995737"/>
            <a:ext cx="190500" cy="190500"/>
          </a:xfrm>
          <a:prstGeom prst="roundRect">
            <a:avLst>
              <a:gd name="adj" fmla="val 50000"/>
            </a:avLst>
          </a:prstGeom>
          <a:solidFill>
            <a:srgbClr val="0A0F1D"/>
          </a:solidFill>
          <a:ln w="38100" cap="flat" cmpd="sng">
            <a:solidFill>
              <a:srgbClr val="00F0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5" name="Google Shape;175;p20"/>
          <p:cNvSpPr txBox="1"/>
          <p:nvPr/>
        </p:nvSpPr>
        <p:spPr>
          <a:xfrm>
            <a:off x="527238" y="4376737"/>
            <a:ext cx="2659082" cy="335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650" b="1" i="0" u="none" strike="noStrike" cap="none">
                <a:solidFill>
                  <a:srgbClr val="D4AF37"/>
                </a:solidFill>
                <a:latin typeface="Noto Serif Bengali"/>
                <a:ea typeface="Noto Serif Bengali"/>
                <a:cs typeface="Noto Serif Bengali"/>
                <a:sym typeface="Noto Serif Bengali"/>
              </a:rPr>
              <a:t>১. অভিযোগ</a:t>
            </a:r>
            <a:endParaRPr/>
          </a:p>
        </p:txBody>
      </p:sp>
      <p:sp>
        <p:nvSpPr>
          <p:cNvPr id="176" name="Google Shape;176;p20"/>
          <p:cNvSpPr txBox="1"/>
          <p:nvPr/>
        </p:nvSpPr>
        <p:spPr>
          <a:xfrm>
            <a:off x="590550" y="4788098"/>
            <a:ext cx="2532459" cy="4572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125" b="0" i="0" u="none" strike="noStrike" cap="none">
                <a:solidFill>
                  <a:srgbClr val="94A3B8"/>
                </a:solidFill>
                <a:latin typeface="Noto Sans Bengali"/>
                <a:ea typeface="Noto Sans Bengali"/>
                <a:cs typeface="Noto Sans Bengali"/>
                <a:sym typeface="Noto Sans Bengali"/>
              </a:rPr>
              <a:t>নগেন তার ভৌতিক অভিজ্ঞতা ডাক্তারকে জানায়।</a:t>
            </a:r>
            <a:endParaRPr/>
          </a:p>
        </p:txBody>
      </p:sp>
      <p:sp>
        <p:nvSpPr>
          <p:cNvPr id="177" name="Google Shape;177;p20"/>
          <p:cNvSpPr txBox="1"/>
          <p:nvPr/>
        </p:nvSpPr>
        <p:spPr>
          <a:xfrm>
            <a:off x="3353335" y="2936676"/>
            <a:ext cx="2659082" cy="335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650" b="1" i="0" u="none" strike="noStrike" cap="none">
                <a:solidFill>
                  <a:srgbClr val="D4AF37"/>
                </a:solidFill>
                <a:latin typeface="Noto Serif Bengali"/>
                <a:ea typeface="Noto Serif Bengali"/>
                <a:cs typeface="Noto Serif Bengali"/>
                <a:sym typeface="Noto Serif Bengali"/>
              </a:rPr>
              <a:t>২. পর্যবেক্ষণ</a:t>
            </a:r>
            <a:endParaRPr/>
          </a:p>
        </p:txBody>
      </p:sp>
      <p:sp>
        <p:nvSpPr>
          <p:cNvPr id="178" name="Google Shape;178;p20"/>
          <p:cNvSpPr txBox="1"/>
          <p:nvPr/>
        </p:nvSpPr>
        <p:spPr>
          <a:xfrm>
            <a:off x="3416647" y="3348037"/>
            <a:ext cx="2532459" cy="4572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125" b="0" i="0" u="none" strike="noStrike" cap="none">
                <a:solidFill>
                  <a:srgbClr val="94A3B8"/>
                </a:solidFill>
                <a:latin typeface="Noto Sans Bengali"/>
                <a:ea typeface="Noto Sans Bengali"/>
                <a:cs typeface="Noto Sans Bengali"/>
                <a:sym typeface="Noto Sans Bengali"/>
              </a:rPr>
              <a:t>ডাক্তার রাতে লাইব্রেরিতে গিয়ে ঘটনা পর্যবেক্ষণ করেন।</a:t>
            </a:r>
            <a:endParaRPr/>
          </a:p>
        </p:txBody>
      </p:sp>
      <p:sp>
        <p:nvSpPr>
          <p:cNvPr id="179" name="Google Shape;179;p20"/>
          <p:cNvSpPr txBox="1"/>
          <p:nvPr/>
        </p:nvSpPr>
        <p:spPr>
          <a:xfrm>
            <a:off x="6179433" y="4376737"/>
            <a:ext cx="2659082" cy="335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650" b="1" i="0" u="none" strike="noStrike" cap="none">
                <a:solidFill>
                  <a:srgbClr val="D4AF37"/>
                </a:solidFill>
                <a:latin typeface="Noto Serif Bengali"/>
                <a:ea typeface="Noto Serif Bengali"/>
                <a:cs typeface="Noto Serif Bengali"/>
                <a:sym typeface="Noto Serif Bengali"/>
              </a:rPr>
              <a:t>৩. পরীক্ষা</a:t>
            </a:r>
            <a:endParaRPr/>
          </a:p>
        </p:txBody>
      </p:sp>
      <p:sp>
        <p:nvSpPr>
          <p:cNvPr id="180" name="Google Shape;180;p20"/>
          <p:cNvSpPr txBox="1"/>
          <p:nvPr/>
        </p:nvSpPr>
        <p:spPr>
          <a:xfrm>
            <a:off x="6242744" y="4788098"/>
            <a:ext cx="2532459" cy="4572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125" b="0" i="0" u="none" strike="noStrike" cap="none">
                <a:solidFill>
                  <a:srgbClr val="94A3B8"/>
                </a:solidFill>
                <a:latin typeface="Noto Sans Bengali"/>
                <a:ea typeface="Noto Sans Bengali"/>
                <a:cs typeface="Noto Sans Bengali"/>
                <a:sym typeface="Noto Sans Bengali"/>
              </a:rPr>
              <a:t>ডাক্তার নিজেও ছবি স্পর্শ করে প্রচণ্ড শক অনুভব করেন।</a:t>
            </a:r>
            <a:endParaRPr/>
          </a:p>
        </p:txBody>
      </p:sp>
      <p:sp>
        <p:nvSpPr>
          <p:cNvPr id="181" name="Google Shape;181;p20"/>
          <p:cNvSpPr txBox="1"/>
          <p:nvPr/>
        </p:nvSpPr>
        <p:spPr>
          <a:xfrm>
            <a:off x="9005530" y="2936676"/>
            <a:ext cx="2659082" cy="335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650" b="1" i="0" u="none" strike="noStrike" cap="none">
                <a:solidFill>
                  <a:srgbClr val="D4AF37"/>
                </a:solidFill>
                <a:latin typeface="Noto Serif Bengali"/>
                <a:ea typeface="Noto Serif Bengali"/>
                <a:cs typeface="Noto Serif Bengali"/>
                <a:sym typeface="Noto Serif Bengali"/>
              </a:rPr>
              <a:t>৪. সত্য প্রকাশ</a:t>
            </a:r>
            <a:endParaRPr/>
          </a:p>
        </p:txBody>
      </p:sp>
      <p:sp>
        <p:nvSpPr>
          <p:cNvPr id="182" name="Google Shape;182;p20"/>
          <p:cNvSpPr txBox="1"/>
          <p:nvPr/>
        </p:nvSpPr>
        <p:spPr>
          <a:xfrm>
            <a:off x="9068841" y="3348037"/>
            <a:ext cx="2532459" cy="4572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125" b="0" i="0" u="none" strike="noStrike" cap="none">
                <a:solidFill>
                  <a:srgbClr val="94A3B8"/>
                </a:solidFill>
                <a:latin typeface="Noto Sans Bengali"/>
                <a:ea typeface="Noto Sans Bengali"/>
                <a:cs typeface="Noto Sans Bengali"/>
                <a:sym typeface="Noto Sans Bengali"/>
              </a:rPr>
              <a:t>দেখা যায় লুজ ইলেকট্রিক তারের কারণে ছবি চার্জ হয়ে ছিল!</a:t>
            </a:r>
            <a:endParaRPr/>
          </a:p>
        </p:txBody>
      </p:sp>
      <p:sp>
        <p:nvSpPr>
          <p:cNvPr id="183" name="Google Shape;183;p20"/>
          <p:cNvSpPr txBox="1"/>
          <p:nvPr/>
        </p:nvSpPr>
        <p:spPr>
          <a:xfrm>
            <a:off x="733425" y="590550"/>
            <a:ext cx="11411426" cy="609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000" b="1" i="0" u="none" strike="noStrike" cap="none">
                <a:solidFill>
                  <a:srgbClr val="D4AF37"/>
                </a:solidFill>
                <a:latin typeface="Noto Serif Bengali"/>
                <a:ea typeface="Noto Serif Bengali"/>
                <a:cs typeface="Noto Serif Bengali"/>
                <a:sym typeface="Noto Serif Bengali"/>
              </a:rPr>
              <a:t>রহস্য উন্মোচনের ঘটনাপ্রবাহ</a:t>
            </a:r>
            <a:endParaRPr/>
          </a:p>
        </p:txBody>
      </p:sp>
      <p:sp>
        <p:nvSpPr>
          <p:cNvPr id="184" name="Google Shape;184;p20"/>
          <p:cNvSpPr/>
          <p:nvPr/>
        </p:nvSpPr>
        <p:spPr>
          <a:xfrm>
            <a:off x="590550" y="590550"/>
            <a:ext cx="47625" cy="609600"/>
          </a:xfrm>
          <a:prstGeom prst="rect">
            <a:avLst/>
          </a:prstGeom>
          <a:solidFill>
            <a:srgbClr val="00F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A0F1D"/>
        </a:solidFill>
        <a:effectLst/>
      </p:bgPr>
    </p:bg>
    <p:spTree>
      <p:nvGrpSpPr>
        <p:cNvPr id="1" name="Shape 188"/>
        <p:cNvGrpSpPr/>
        <p:nvPr/>
      </p:nvGrpSpPr>
      <p:grpSpPr>
        <a:xfrm>
          <a:off x="0" y="0"/>
          <a:ext cx="0" cy="0"/>
          <a:chOff x="0" y="0"/>
          <a:chExt cx="0" cy="0"/>
        </a:xfrm>
      </p:grpSpPr>
      <p:pic>
        <p:nvPicPr>
          <p:cNvPr id="189" name="Google Shape;189;p21"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90" name="Google Shape;190;p21"/>
          <p:cNvSpPr txBox="1"/>
          <p:nvPr/>
        </p:nvSpPr>
        <p:spPr>
          <a:xfrm>
            <a:off x="1892647" y="3075682"/>
            <a:ext cx="8406705" cy="102870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700" b="0" i="0" u="none" strike="noStrike" cap="none">
                <a:solidFill>
                  <a:srgbClr val="F8FAFC"/>
                </a:solidFill>
                <a:latin typeface="Noto Serif Bengali"/>
                <a:ea typeface="Noto Serif Bengali"/>
                <a:cs typeface="Noto Serif Bengali"/>
                <a:sym typeface="Noto Serif Bengali"/>
              </a:rPr>
              <a:t>"বিজ্ঞানসম্মত বিচারবুদ্ধি এবং যুক্তিবাদী চিন্তাধারার মাধ্যমে সমাজের সকল অন্ধকার ও অন্ধবিশ্বাস অনায়াসে দূর করা সম্ভব।"</a:t>
            </a:r>
            <a:endParaRPr/>
          </a:p>
        </p:txBody>
      </p:sp>
      <p:sp>
        <p:nvSpPr>
          <p:cNvPr id="191" name="Google Shape;191;p21"/>
          <p:cNvSpPr txBox="1"/>
          <p:nvPr/>
        </p:nvSpPr>
        <p:spPr>
          <a:xfrm>
            <a:off x="3867150" y="4418707"/>
            <a:ext cx="4457700" cy="276225"/>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650" b="1" i="0" u="none" strike="noStrike" cap="none">
                <a:solidFill>
                  <a:srgbClr val="D4AF37"/>
                </a:solidFill>
                <a:latin typeface="Noto Sans Bengali"/>
                <a:ea typeface="Noto Sans Bengali"/>
                <a:cs typeface="Noto Sans Bengali"/>
                <a:sym typeface="Noto Sans Bengali"/>
              </a:rPr>
              <a:t>— মানিক বন্দ্যোপাধ্যায় ('তৈলচিত্রের ভূত' অবলম্বনে)</a:t>
            </a:r>
            <a:endParaRPr/>
          </a:p>
        </p:txBody>
      </p:sp>
      <p:sp>
        <p:nvSpPr>
          <p:cNvPr id="192" name="Google Shape;192;p21"/>
          <p:cNvSpPr txBox="1"/>
          <p:nvPr/>
        </p:nvSpPr>
        <p:spPr>
          <a:xfrm>
            <a:off x="1321147" y="2885182"/>
            <a:ext cx="421034" cy="151447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7500" b="0" i="0" u="none" strike="noStrike" cap="none">
                <a:solidFill>
                  <a:srgbClr val="00F0FF"/>
                </a:solidFill>
                <a:latin typeface="Noto Serif Bengali"/>
                <a:ea typeface="Noto Serif Bengali"/>
                <a:cs typeface="Noto Serif Bengali"/>
                <a:sym typeface="Noto Serif Bengali"/>
              </a:rPr>
              <a:t>“</a:t>
            </a:r>
            <a:endParaRPr/>
          </a:p>
        </p:txBody>
      </p:sp>
      <p:sp>
        <p:nvSpPr>
          <p:cNvPr id="193" name="Google Shape;193;p21"/>
          <p:cNvSpPr txBox="1"/>
          <p:nvPr/>
        </p:nvSpPr>
        <p:spPr>
          <a:xfrm>
            <a:off x="10449821" y="3247132"/>
            <a:ext cx="421034" cy="151447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7500" b="0" i="0" u="none" strike="noStrike" cap="none">
                <a:solidFill>
                  <a:srgbClr val="00F0FF"/>
                </a:solidFill>
                <a:latin typeface="Noto Serif Bengali"/>
                <a:ea typeface="Noto Serif Bengali"/>
                <a:cs typeface="Noto Serif Bengali"/>
                <a:sym typeface="Noto Serif Bengali"/>
              </a:rPr>
              <a:t>”</a:t>
            </a:r>
            <a:endParaRPr/>
          </a:p>
        </p:txBody>
      </p:sp>
      <p:sp>
        <p:nvSpPr>
          <p:cNvPr id="194" name="Google Shape;194;p21"/>
          <p:cNvSpPr txBox="1"/>
          <p:nvPr/>
        </p:nvSpPr>
        <p:spPr>
          <a:xfrm>
            <a:off x="733425" y="590550"/>
            <a:ext cx="11411426" cy="609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000" b="1" i="0" u="none" strike="noStrike" cap="none">
                <a:solidFill>
                  <a:srgbClr val="D4AF37"/>
                </a:solidFill>
                <a:latin typeface="Noto Serif Bengali"/>
                <a:ea typeface="Noto Serif Bengali"/>
                <a:cs typeface="Noto Serif Bengali"/>
                <a:sym typeface="Noto Serif Bengali"/>
              </a:rPr>
              <a:t>গল্পের মূল শিক্ষা</a:t>
            </a:r>
            <a:endParaRPr/>
          </a:p>
        </p:txBody>
      </p:sp>
      <p:sp>
        <p:nvSpPr>
          <p:cNvPr id="195" name="Google Shape;195;p21"/>
          <p:cNvSpPr/>
          <p:nvPr/>
        </p:nvSpPr>
        <p:spPr>
          <a:xfrm>
            <a:off x="590550" y="590550"/>
            <a:ext cx="47625" cy="609600"/>
          </a:xfrm>
          <a:prstGeom prst="rect">
            <a:avLst/>
          </a:prstGeom>
          <a:solidFill>
            <a:srgbClr val="00F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A0F1D"/>
        </a:solidFill>
        <a:effectLst/>
      </p:bgPr>
    </p:bg>
    <p:spTree>
      <p:nvGrpSpPr>
        <p:cNvPr id="1" name="Shape 199"/>
        <p:cNvGrpSpPr/>
        <p:nvPr/>
      </p:nvGrpSpPr>
      <p:grpSpPr>
        <a:xfrm>
          <a:off x="0" y="0"/>
          <a:ext cx="0" cy="0"/>
          <a:chOff x="0" y="0"/>
          <a:chExt cx="0" cy="0"/>
        </a:xfrm>
      </p:grpSpPr>
      <p:pic>
        <p:nvPicPr>
          <p:cNvPr id="200" name="Google Shape;200;p22"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01" name="Google Shape;201;p22"/>
          <p:cNvSpPr txBox="1"/>
          <p:nvPr/>
        </p:nvSpPr>
        <p:spPr>
          <a:xfrm>
            <a:off x="315277" y="2211734"/>
            <a:ext cx="11561445" cy="1097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5400" b="1" i="0" u="none" strike="noStrike" cap="none">
                <a:solidFill>
                  <a:srgbClr val="D4AF37"/>
                </a:solidFill>
                <a:latin typeface="Noto Serif Bengali"/>
                <a:ea typeface="Noto Serif Bengali"/>
                <a:cs typeface="Noto Serif Bengali"/>
                <a:sym typeface="Noto Serif Bengali"/>
              </a:rPr>
              <a:t>প্রশ্নোত্তর</a:t>
            </a:r>
            <a:endParaRPr/>
          </a:p>
        </p:txBody>
      </p:sp>
      <p:sp>
        <p:nvSpPr>
          <p:cNvPr id="202" name="Google Shape;202;p22"/>
          <p:cNvSpPr txBox="1"/>
          <p:nvPr/>
        </p:nvSpPr>
        <p:spPr>
          <a:xfrm>
            <a:off x="590550" y="3499395"/>
            <a:ext cx="11010900" cy="365670"/>
          </a:xfrm>
          <a:prstGeom prst="rect">
            <a:avLst/>
          </a:prstGeom>
          <a:noFill/>
          <a:ln>
            <a:noFill/>
          </a:ln>
        </p:spPr>
        <p:txBody>
          <a:bodyPr spcFirstLastPara="1" wrap="square" lIns="0" tIns="0" rIns="0" bIns="0" anchor="t" anchorCtr="0">
            <a:spAutoFit/>
          </a:bodyPr>
          <a:lstStyle/>
          <a:p>
            <a:pPr marL="0" marR="0" lvl="0" indent="0" algn="ctr" rtl="0">
              <a:lnSpc>
                <a:spcPct val="159944"/>
              </a:lnSpc>
              <a:spcBef>
                <a:spcPts val="0"/>
              </a:spcBef>
              <a:spcAft>
                <a:spcPts val="0"/>
              </a:spcAft>
              <a:buNone/>
            </a:pPr>
            <a:r>
              <a:rPr lang="en-US" sz="1800" b="0" i="0" u="none" strike="noStrike" cap="none">
                <a:solidFill>
                  <a:srgbClr val="00F0FF"/>
                </a:solidFill>
                <a:latin typeface="Noto Sans Bengali"/>
                <a:ea typeface="Noto Sans Bengali"/>
                <a:cs typeface="Noto Sans Bengali"/>
                <a:sym typeface="Noto Sans Bengali"/>
              </a:rPr>
              <a:t>আপনার কি কোনো জিজ্ঞাসা আছে?</a:t>
            </a:r>
            <a:endParaRPr/>
          </a:p>
        </p:txBody>
      </p:sp>
      <p:sp>
        <p:nvSpPr>
          <p:cNvPr id="203" name="Google Shape;203;p22"/>
          <p:cNvSpPr txBox="1"/>
          <p:nvPr/>
        </p:nvSpPr>
        <p:spPr>
          <a:xfrm>
            <a:off x="590550" y="4341316"/>
            <a:ext cx="11010900" cy="3048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94A3B8"/>
                </a:solidFill>
                <a:latin typeface="Noto Sans Bengali"/>
                <a:ea typeface="Noto Sans Bengali"/>
                <a:cs typeface="Noto Sans Bengali"/>
                <a:sym typeface="Noto Sans Bengali"/>
              </a:rPr>
              <a:t>ধন্যবাদ! বিজ্ঞানমনস্ক ও যুক্তিপূর্ণ সমাজ গঠনে এগিয়ে আসুন।</a:t>
            </a:r>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A0F1D"/>
        </a:solidFill>
        <a:effectLst/>
      </p:bgPr>
    </p:bg>
    <p:spTree>
      <p:nvGrpSpPr>
        <p:cNvPr id="1" name="Shape 207"/>
        <p:cNvGrpSpPr/>
        <p:nvPr/>
      </p:nvGrpSpPr>
      <p:grpSpPr>
        <a:xfrm>
          <a:off x="0" y="0"/>
          <a:ext cx="0" cy="0"/>
          <a:chOff x="0" y="0"/>
          <a:chExt cx="0" cy="0"/>
        </a:xfrm>
      </p:grpSpPr>
      <p:pic>
        <p:nvPicPr>
          <p:cNvPr id="208" name="Google Shape;208;p23"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09" name="Google Shape;209;p23"/>
          <p:cNvSpPr/>
          <p:nvPr/>
        </p:nvSpPr>
        <p:spPr>
          <a:xfrm>
            <a:off x="3090862" y="3120479"/>
            <a:ext cx="6010275" cy="78477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10" name="Google Shape;210;p23"/>
          <p:cNvSpPr/>
          <p:nvPr/>
        </p:nvSpPr>
        <p:spPr>
          <a:xfrm>
            <a:off x="3090862" y="3895725"/>
            <a:ext cx="6010275" cy="9525"/>
          </a:xfrm>
          <a:prstGeom prst="rect">
            <a:avLst/>
          </a:prstGeom>
          <a:solidFill>
            <a:srgbClr val="75757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11" name="Google Shape;211;p23"/>
          <p:cNvSpPr/>
          <p:nvPr/>
        </p:nvSpPr>
        <p:spPr>
          <a:xfrm>
            <a:off x="3090862" y="3895725"/>
            <a:ext cx="6010275" cy="9525"/>
          </a:xfrm>
          <a:prstGeom prst="rect">
            <a:avLst/>
          </a:prstGeom>
          <a:solidFill>
            <a:srgbClr val="75757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12" name="Google Shape;212;p23" descr="image.png"/>
          <p:cNvPicPr preferRelativeResize="0"/>
          <p:nvPr/>
        </p:nvPicPr>
        <p:blipFill rotWithShape="1">
          <a:blip r:embed="rId4">
            <a:alphaModFix/>
          </a:blip>
          <a:srcRect/>
          <a:stretch/>
        </p:blipFill>
        <p:spPr>
          <a:xfrm>
            <a:off x="3090862" y="3269902"/>
            <a:ext cx="857250" cy="476250"/>
          </a:xfrm>
          <a:prstGeom prst="rect">
            <a:avLst/>
          </a:prstGeom>
          <a:noFill/>
          <a:ln>
            <a:noFill/>
          </a:ln>
        </p:spPr>
      </p:pic>
      <p:sp>
        <p:nvSpPr>
          <p:cNvPr id="213" name="Google Shape;213;p23"/>
          <p:cNvSpPr txBox="1"/>
          <p:nvPr/>
        </p:nvSpPr>
        <p:spPr>
          <a:xfrm>
            <a:off x="4186237" y="3263354"/>
            <a:ext cx="4914900" cy="19809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975" b="0" i="0" u="none" strike="noStrike" cap="none">
                <a:solidFill>
                  <a:srgbClr val="F8FAFC"/>
                </a:solidFill>
                <a:latin typeface="Noto Sans Bengali"/>
                <a:ea typeface="Noto Sans Bengali"/>
                <a:cs typeface="Noto Sans Bengali"/>
                <a:sym typeface="Noto Sans Bengali"/>
              </a:rPr>
              <a:t>https://media.craiyon.com/2025-10-15/g39P4RgJREa8_7_kcNPytw.webp</a:t>
            </a:r>
            <a:endParaRPr/>
          </a:p>
        </p:txBody>
      </p:sp>
      <p:sp>
        <p:nvSpPr>
          <p:cNvPr id="214" name="Google Shape;214;p23"/>
          <p:cNvSpPr txBox="1"/>
          <p:nvPr/>
        </p:nvSpPr>
        <p:spPr>
          <a:xfrm>
            <a:off x="4186237" y="3509069"/>
            <a:ext cx="4914900" cy="24378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200" b="0" i="0" u="none" strike="noStrike" cap="none">
                <a:solidFill>
                  <a:srgbClr val="F8FAFC"/>
                </a:solidFill>
                <a:latin typeface="Noto Sans Bengali"/>
                <a:ea typeface="Noto Sans Bengali"/>
                <a:cs typeface="Noto Sans Bengali"/>
                <a:sym typeface="Noto Sans Bengali"/>
              </a:rPr>
              <a:t>Source: </a:t>
            </a:r>
            <a:r>
              <a:rPr lang="en-US" sz="1200" b="0" i="0" u="none" strike="noStrike" cap="none">
                <a:solidFill>
                  <a:srgbClr val="4F46E5"/>
                </a:solidFill>
                <a:latin typeface="Noto Sans Bengali"/>
                <a:ea typeface="Noto Sans Bengali"/>
                <a:cs typeface="Noto Sans Bengali"/>
                <a:sym typeface="Noto Sans Bengali"/>
              </a:rPr>
              <a:t>www.craiyon.com</a:t>
            </a:r>
            <a:endParaRPr/>
          </a:p>
        </p:txBody>
      </p:sp>
      <p:pic>
        <p:nvPicPr>
          <p:cNvPr id="215" name="Google Shape;215;p23" descr="image.png"/>
          <p:cNvPicPr preferRelativeResize="0"/>
          <p:nvPr/>
        </p:nvPicPr>
        <p:blipFill rotWithShape="1">
          <a:blip r:embed="rId5">
            <a:alphaModFix/>
          </a:blip>
          <a:srcRect/>
          <a:stretch/>
        </p:blipFill>
        <p:spPr>
          <a:xfrm>
            <a:off x="3090862" y="4054673"/>
            <a:ext cx="857250" cy="476250"/>
          </a:xfrm>
          <a:prstGeom prst="rect">
            <a:avLst/>
          </a:prstGeom>
          <a:noFill/>
          <a:ln>
            <a:noFill/>
          </a:ln>
        </p:spPr>
      </p:pic>
      <p:sp>
        <p:nvSpPr>
          <p:cNvPr id="216" name="Google Shape;216;p23"/>
          <p:cNvSpPr txBox="1"/>
          <p:nvPr/>
        </p:nvSpPr>
        <p:spPr>
          <a:xfrm>
            <a:off x="4186237" y="4048125"/>
            <a:ext cx="4914900" cy="19809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975" b="0" i="0" u="none" strike="noStrike" cap="none">
                <a:solidFill>
                  <a:srgbClr val="F8FAFC"/>
                </a:solidFill>
                <a:latin typeface="Noto Sans Bengali"/>
                <a:ea typeface="Noto Sans Bengali"/>
                <a:cs typeface="Noto Sans Bengali"/>
                <a:sym typeface="Noto Sans Bengali"/>
              </a:rPr>
              <a:t>https://i.etsystatic.com/8547468/r/il/994b53/6686100676/il_570xN.6686100676_gjk1.jpg</a:t>
            </a:r>
            <a:endParaRPr/>
          </a:p>
        </p:txBody>
      </p:sp>
      <p:sp>
        <p:nvSpPr>
          <p:cNvPr id="217" name="Google Shape;217;p23"/>
          <p:cNvSpPr txBox="1"/>
          <p:nvPr/>
        </p:nvSpPr>
        <p:spPr>
          <a:xfrm>
            <a:off x="4186237" y="4293840"/>
            <a:ext cx="4914900" cy="24378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200" b="0" i="0" u="none" strike="noStrike" cap="none">
                <a:solidFill>
                  <a:srgbClr val="F8FAFC"/>
                </a:solidFill>
                <a:latin typeface="Noto Sans Bengali"/>
                <a:ea typeface="Noto Sans Bengali"/>
                <a:cs typeface="Noto Sans Bengali"/>
                <a:sym typeface="Noto Sans Bengali"/>
              </a:rPr>
              <a:t>Source: </a:t>
            </a:r>
            <a:r>
              <a:rPr lang="en-US" sz="1200" b="0" i="0" u="none" strike="noStrike" cap="none">
                <a:solidFill>
                  <a:srgbClr val="4F46E5"/>
                </a:solidFill>
                <a:latin typeface="Noto Sans Bengali"/>
                <a:ea typeface="Noto Sans Bengali"/>
                <a:cs typeface="Noto Sans Bengali"/>
                <a:sym typeface="Noto Sans Bengali"/>
              </a:rPr>
              <a:t>www.etsy.com</a:t>
            </a:r>
            <a:endParaRPr/>
          </a:p>
        </p:txBody>
      </p:sp>
      <p:sp>
        <p:nvSpPr>
          <p:cNvPr id="218" name="Google Shape;218;p23"/>
          <p:cNvSpPr txBox="1"/>
          <p:nvPr/>
        </p:nvSpPr>
        <p:spPr>
          <a:xfrm>
            <a:off x="733425" y="590550"/>
            <a:ext cx="11411426" cy="609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000" b="1" i="0" u="none" strike="noStrike" cap="none">
                <a:solidFill>
                  <a:srgbClr val="D4AF37"/>
                </a:solidFill>
                <a:latin typeface="Noto Serif Bengali"/>
                <a:ea typeface="Noto Serif Bengali"/>
                <a:cs typeface="Noto Serif Bengali"/>
                <a:sym typeface="Noto Serif Bengali"/>
              </a:rPr>
              <a:t>Image Sources</a:t>
            </a:r>
            <a:endParaRPr/>
          </a:p>
        </p:txBody>
      </p:sp>
      <p:sp>
        <p:nvSpPr>
          <p:cNvPr id="219" name="Google Shape;219;p23"/>
          <p:cNvSpPr/>
          <p:nvPr/>
        </p:nvSpPr>
        <p:spPr>
          <a:xfrm>
            <a:off x="590550" y="590550"/>
            <a:ext cx="47625" cy="609600"/>
          </a:xfrm>
          <a:prstGeom prst="rect">
            <a:avLst/>
          </a:prstGeom>
          <a:solidFill>
            <a:srgbClr val="00F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465</Words>
  <Application>Microsoft Office PowerPoint</Application>
  <PresentationFormat>Custom</PresentationFormat>
  <Paragraphs>56</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Noto Serif Bengali</vt:lpstr>
      <vt:lpstr>Noto Sans Bengali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User</cp:lastModifiedBy>
  <cp:revision>1</cp:revision>
  <dcterms:modified xsi:type="dcterms:W3CDTF">2026-07-03T10:59:26Z</dcterms:modified>
</cp:coreProperties>
</file>