
<file path=[Content_Types].xml><?xml version="1.0" encoding="utf-8"?>
<Types xmlns="http://schemas.openxmlformats.org/package/2006/content-types">
  <Default Extension="bin" ContentType="application/vnd.openxmlformats-officedocument.oleObject"/>
  <Default Extension="gif" ContentType="image/gif"/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308" r:id="rId2"/>
    <p:sldId id="258" r:id="rId3"/>
    <p:sldId id="277" r:id="rId4"/>
    <p:sldId id="260" r:id="rId5"/>
    <p:sldId id="269" r:id="rId6"/>
    <p:sldId id="271" r:id="rId7"/>
    <p:sldId id="270" r:id="rId8"/>
    <p:sldId id="272" r:id="rId9"/>
    <p:sldId id="274" r:id="rId10"/>
    <p:sldId id="275" r:id="rId11"/>
    <p:sldId id="276" r:id="rId12"/>
    <p:sldId id="263" r:id="rId13"/>
    <p:sldId id="266" r:id="rId14"/>
    <p:sldId id="264" r:id="rId15"/>
    <p:sldId id="273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373" autoAdjust="0"/>
    <p:restoredTop sz="94660"/>
  </p:normalViewPr>
  <p:slideViewPr>
    <p:cSldViewPr>
      <p:cViewPr varScale="1">
        <p:scale>
          <a:sx n="82" d="100"/>
          <a:sy n="82" d="100"/>
        </p:scale>
        <p:origin x="610" y="5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400" y="228601"/>
            <a:ext cx="914400" cy="911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65805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lgCheck">
          <a:fgClr>
            <a:schemeClr val="accent1"/>
          </a:fgClr>
          <a:bgClr>
            <a:schemeClr val="accent6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25-Jan-21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11.wmf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idx="4294967295"/>
          </p:nvPr>
        </p:nvSpPr>
        <p:spPr>
          <a:xfrm>
            <a:off x="0" y="1828800"/>
            <a:ext cx="6858000" cy="2133600"/>
          </a:xfrm>
          <a:solidFill>
            <a:schemeClr val="accent2">
              <a:lumMod val="20000"/>
              <a:lumOff val="80000"/>
            </a:schemeClr>
          </a:solidFill>
        </p:spPr>
        <p:txBody>
          <a:bodyPr>
            <a:noAutofit/>
          </a:bodyPr>
          <a:lstStyle/>
          <a:p>
            <a:pPr algn="ctr"/>
            <a: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আজকের আলোচনার বিষয় </a:t>
            </a:r>
            <a:br>
              <a:rPr lang="bn-BD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সুশাসনের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বৈশিষ্ট্য</a:t>
            </a:r>
            <a:br>
              <a:rPr lang="bn-IN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</a:br>
            <a:r>
              <a:rPr lang="en-US" sz="3600" dirty="0" err="1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Characteristies</a:t>
            </a:r>
            <a:r>
              <a:rPr lang="en-US" sz="3600" dirty="0">
                <a:solidFill>
                  <a:schemeClr val="tx1"/>
                </a:solidFill>
                <a:latin typeface="NikoshBAN" pitchFamily="2" charset="0"/>
                <a:cs typeface="NikoshBAN" pitchFamily="2" charset="0"/>
              </a:rPr>
              <a:t> of good governance  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55806789-8A33-4B70-8C8F-2A0D35F78D1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11258"/>
            <a:ext cx="12192000" cy="6835484"/>
          </a:xfrm>
          <a:prstGeom prst="rect">
            <a:avLst/>
          </a:prstGeom>
        </p:spPr>
      </p:pic>
      <p:sp>
        <p:nvSpPr>
          <p:cNvPr id="4" name="Star: 5 Points 3">
            <a:extLst>
              <a:ext uri="{FF2B5EF4-FFF2-40B4-BE49-F238E27FC236}">
                <a16:creationId xmlns:a16="http://schemas.microsoft.com/office/drawing/2014/main" id="{3CBBF9EF-8E0B-4299-8FDC-C1670FFB2580}"/>
              </a:ext>
            </a:extLst>
          </p:cNvPr>
          <p:cNvSpPr/>
          <p:nvPr/>
        </p:nvSpPr>
        <p:spPr>
          <a:xfrm>
            <a:off x="1905000" y="4495800"/>
            <a:ext cx="304800" cy="304800"/>
          </a:xfrm>
          <a:prstGeom prst="star5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1" name="Audio 10">
            <a:hlinkClick r:id="" action="ppaction://media"/>
            <a:extLst>
              <a:ext uri="{FF2B5EF4-FFF2-40B4-BE49-F238E27FC236}">
                <a16:creationId xmlns:a16="http://schemas.microsoft.com/office/drawing/2014/main" id="{053B92E9-C973-41F6-98CC-A742A778AF1A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552238" y="6218238"/>
            <a:ext cx="487362" cy="487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7011824"/>
      </p:ext>
    </p:extLst>
  </p:cSld>
  <p:clrMapOvr>
    <a:masterClrMapping/>
  </p:clrMapOvr>
  <p:transition spd="slow" advTm="37462"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0319F469-DA85-43C0-8DF0-AF5691ABD9FA}"/>
              </a:ext>
            </a:extLst>
          </p:cNvPr>
          <p:cNvSpPr/>
          <p:nvPr/>
        </p:nvSpPr>
        <p:spPr>
          <a:xfrm>
            <a:off x="990600" y="772495"/>
            <a:ext cx="10210800" cy="5334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3276600" y="6096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429000" y="7620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81400" y="914400"/>
            <a:ext cx="54864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11952" y="1359540"/>
            <a:ext cx="3891297" cy="2739073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2169566" y="4801159"/>
            <a:ext cx="221406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জাতীয় সংসদ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753" y="1828800"/>
            <a:ext cx="3581406" cy="2584581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11038BE1-35AD-42B8-9CA3-1A32116C72E2}"/>
              </a:ext>
            </a:extLst>
          </p:cNvPr>
          <p:cNvSpPr/>
          <p:nvPr/>
        </p:nvSpPr>
        <p:spPr>
          <a:xfrm>
            <a:off x="1066800" y="653143"/>
            <a:ext cx="10058400" cy="563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4267200" y="1212307"/>
            <a:ext cx="3352800" cy="1200329"/>
          </a:xfrm>
          <a:prstGeom prst="rect">
            <a:avLst/>
          </a:prstGeom>
          <a:solidFill>
            <a:srgbClr val="99CCFF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</a:p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THE LAW</a:t>
            </a:r>
          </a:p>
        </p:txBody>
      </p:sp>
      <p:pic>
        <p:nvPicPr>
          <p:cNvPr id="3" name="Picture 2" descr="songsod1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24300" y="2971800"/>
            <a:ext cx="4343400" cy="28956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BFBEAC8A-A4C2-41E5-BAF4-329AD7E4EC35}"/>
              </a:ext>
            </a:extLst>
          </p:cNvPr>
          <p:cNvSpPr/>
          <p:nvPr/>
        </p:nvSpPr>
        <p:spPr>
          <a:xfrm>
            <a:off x="1143000" y="609600"/>
            <a:ext cx="9906000" cy="56388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2028616"/>
            <a:ext cx="7772400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এ পাঠ শেষে শিক্ষার্থীরা</a:t>
            </a:r>
            <a:r>
              <a:rPr lang="en-US" sz="4400" dirty="0">
                <a:latin typeface="NikoshBAN" pitchFamily="2" charset="0"/>
                <a:cs typeface="NikoshBAN" pitchFamily="2" charset="0"/>
              </a:rPr>
              <a:t> ....</a:t>
            </a:r>
          </a:p>
          <a:p>
            <a:pPr>
              <a:buFont typeface="Arial" pitchFamily="34" charset="0"/>
              <a:buChar char="•"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 আইনের সংজ্ঞা বলতে পারবে। </a:t>
            </a:r>
          </a:p>
          <a:p>
            <a:pPr>
              <a:buFont typeface="Arial" pitchFamily="34" charset="0"/>
              <a:buChar char="•"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 আইনের উৎসগুলো বর্ণনা করতে পারবে। </a:t>
            </a:r>
          </a:p>
          <a:p>
            <a:pPr>
              <a:buFont typeface="Arial" pitchFamily="34" charset="0"/>
              <a:buChar char="•"/>
            </a:pPr>
            <a:r>
              <a:rPr lang="bn-IN" sz="4400" dirty="0">
                <a:latin typeface="NikoshBAN" pitchFamily="2" charset="0"/>
                <a:cs typeface="NikoshBAN" pitchFamily="2" charset="0"/>
              </a:rPr>
              <a:t> আইনের বৈশিষ্ট্য বর্ণনা করতে পারবে।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3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6D2E5256-63BB-4779-8ED4-4C7131850076}"/>
              </a:ext>
            </a:extLst>
          </p:cNvPr>
          <p:cNvSpPr/>
          <p:nvPr/>
        </p:nvSpPr>
        <p:spPr>
          <a:xfrm>
            <a:off x="838200" y="609600"/>
            <a:ext cx="10668000" cy="582793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Left Arrow 9"/>
          <p:cNvSpPr/>
          <p:nvPr/>
        </p:nvSpPr>
        <p:spPr>
          <a:xfrm>
            <a:off x="6096000" y="3167687"/>
            <a:ext cx="3505200" cy="2590800"/>
          </a:xfrm>
          <a:prstGeom prst="leftArrow">
            <a:avLst/>
          </a:prstGeom>
          <a:solidFill>
            <a:schemeClr val="bg2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066800" y="874753"/>
            <a:ext cx="10308771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আইন ফারসি শব্দ। আইনের ইংরেজি প্রতিশব্দ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law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উৎপত্তি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টিউটনিক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শব্দ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lag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থেকে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। law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শব্দের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অর্থ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স্থির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অপরিবর্তনীয়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এটি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ক্ষেত্রে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সমানভাবে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প্রযোজ্য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 </a:t>
            </a:r>
          </a:p>
        </p:txBody>
      </p:sp>
      <p:pic>
        <p:nvPicPr>
          <p:cNvPr id="2050" name="Picture 2" descr="Image result for john auste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72343" y="2895422"/>
            <a:ext cx="2667000" cy="2667000"/>
          </a:xfrm>
          <a:prstGeom prst="rect">
            <a:avLst/>
          </a:prstGeom>
          <a:noFill/>
        </p:spPr>
      </p:pic>
      <p:sp>
        <p:nvSpPr>
          <p:cNvPr id="7" name="TextBox 6"/>
          <p:cNvSpPr txBox="1"/>
          <p:nvPr/>
        </p:nvSpPr>
        <p:spPr>
          <a:xfrm>
            <a:off x="1219200" y="5660081"/>
            <a:ext cx="4038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NikoshBAN" pitchFamily="2" charset="0"/>
                <a:cs typeface="NikoshBAN" pitchFamily="2" charset="0"/>
              </a:rPr>
              <a:t>John Austin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629400" y="3862922"/>
            <a:ext cx="3505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সার্বভৌম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শাসকের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আদেশই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7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1644CF67-1BE9-41B1-8273-CDAFCA7CD923}"/>
              </a:ext>
            </a:extLst>
          </p:cNvPr>
          <p:cNvSpPr/>
          <p:nvPr/>
        </p:nvSpPr>
        <p:spPr>
          <a:xfrm>
            <a:off x="685800" y="609600"/>
            <a:ext cx="10820400" cy="57912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650" name="AutoShape 2" descr="Image result for sir henry main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7652" name="AutoShape 4" descr="Image result for sir henry maine"/>
          <p:cNvSpPr>
            <a:spLocks noChangeAspect="1" noChangeArrowheads="1"/>
          </p:cNvSpPr>
          <p:nvPr/>
        </p:nvSpPr>
        <p:spPr bwMode="auto">
          <a:xfrm>
            <a:off x="1679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27654" name="Picture 6" descr="Image result for sir henry maine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467600" y="1066800"/>
            <a:ext cx="2763766" cy="3636534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7200900" y="5160534"/>
            <a:ext cx="38100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latin typeface="NikoshBAN" pitchFamily="2" charset="0"/>
                <a:cs typeface="NikoshBAN" pitchFamily="2" charset="0"/>
              </a:rPr>
              <a:t>Sir Henry Maine </a:t>
            </a:r>
          </a:p>
        </p:txBody>
      </p:sp>
      <p:sp>
        <p:nvSpPr>
          <p:cNvPr id="6" name="Right Arrow 5"/>
          <p:cNvSpPr/>
          <p:nvPr/>
        </p:nvSpPr>
        <p:spPr>
          <a:xfrm>
            <a:off x="1213757" y="1078744"/>
            <a:ext cx="5867400" cy="4343400"/>
          </a:xfrm>
          <a:prstGeom prst="rightArrow">
            <a:avLst/>
          </a:prstGeom>
          <a:solidFill>
            <a:schemeClr val="bg2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189265" y="2219392"/>
            <a:ext cx="5410200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200" dirty="0">
                <a:latin typeface="NikoshBAN" pitchFamily="2" charset="0"/>
                <a:cs typeface="NikoshBAN" pitchFamily="2" charset="0"/>
              </a:rPr>
              <a:t>সার্বভৌম শক্তির খেয়াল খুশিমতো উদ্ভূত অনুশাসনকে আইন বলা যায় না বরং পরিবর্তনশীল , ক্রমবর্ধমান সামাজিক প্রথার যোগফলকে বলা হয় আইন।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76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4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to="" calcmode="lin" valueType="num">
                                      <p:cBhvr>
                                        <p:cTn id="18" dur="1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/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253BA2CE-8DE0-4DC0-BD47-F621799F1C08}"/>
              </a:ext>
            </a:extLst>
          </p:cNvPr>
          <p:cNvSpPr/>
          <p:nvPr/>
        </p:nvSpPr>
        <p:spPr>
          <a:xfrm>
            <a:off x="800100" y="457200"/>
            <a:ext cx="10591800" cy="5943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Rounded Rectangle 4"/>
          <p:cNvSpPr/>
          <p:nvPr/>
        </p:nvSpPr>
        <p:spPr>
          <a:xfrm>
            <a:off x="1706336" y="952500"/>
            <a:ext cx="3581400" cy="49530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" name="Picture 1" descr="Walter-Holland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93380" y="952500"/>
            <a:ext cx="2866628" cy="4403141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781800" y="5562600"/>
            <a:ext cx="34967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Professor Holland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973036" y="1275229"/>
            <a:ext cx="3048000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 err="1">
                <a:latin typeface="NikoshBAN" pitchFamily="2" charset="0"/>
                <a:cs typeface="NikoshBAN" pitchFamily="2" charset="0"/>
              </a:rPr>
              <a:t>রাজনৈতিক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সার্বভৌম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কর্তৃপক্ষ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কর্তৃক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প্রযুক্ত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মানুষের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বাহ্যিক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আচার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আচরণ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নিয়ন্ত্রণকারী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সাধারণ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নিয়মই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3600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।   </a:t>
            </a:r>
          </a:p>
        </p:txBody>
      </p:sp>
    </p:spTree>
  </p:cSld>
  <p:clrMapOvr>
    <a:masterClrMapping/>
  </p:clrMapOvr>
  <p:transition>
    <p:wipe dir="d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60C13BBB-7F3D-443E-A5B4-89F67B9F484E}"/>
              </a:ext>
            </a:extLst>
          </p:cNvPr>
          <p:cNvSpPr/>
          <p:nvPr/>
        </p:nvSpPr>
        <p:spPr>
          <a:xfrm>
            <a:off x="762000" y="457200"/>
            <a:ext cx="10591800" cy="59436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8680" name="Picture 8" descr="Image result for woodrow wilson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569200" y="1330634"/>
            <a:ext cx="2946400" cy="3785652"/>
          </a:xfrm>
          <a:prstGeom prst="rect">
            <a:avLst/>
          </a:prstGeom>
          <a:noFill/>
        </p:spPr>
      </p:pic>
      <p:sp>
        <p:nvSpPr>
          <p:cNvPr id="6" name="TextBox 5"/>
          <p:cNvSpPr txBox="1"/>
          <p:nvPr/>
        </p:nvSpPr>
        <p:spPr>
          <a:xfrm>
            <a:off x="6565900" y="5404945"/>
            <a:ext cx="49530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President Woodrow Wilson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186543" y="1330634"/>
            <a:ext cx="5486400" cy="3785652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সমাজের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প্রতিষ্ঠিত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চিন্তাধারা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ও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রীতিনীতির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যে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অংশটুকু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স্পষ্ট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মৌলিক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ভাবে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স্বীকৃত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হয়েছে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এবং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সকলের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সমর্থন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সুসংঘবদ্ধ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বিধিবিধানের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রূপ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লাভ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করেছে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তাই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 err="1">
                <a:latin typeface="NikoshBAN" pitchFamily="2" charset="0"/>
                <a:cs typeface="NikoshBAN" pitchFamily="2" charset="0"/>
              </a:rPr>
              <a:t>আইন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। </a:t>
            </a:r>
          </a:p>
        </p:txBody>
      </p:sp>
    </p:spTree>
  </p:cSld>
  <p:clrMapOvr>
    <a:masterClrMapping/>
  </p:clrMapOvr>
  <p:transition>
    <p:wipe dir="d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28E4DBF4-FB8B-4BE7-9162-EB5E91208082}"/>
              </a:ext>
            </a:extLst>
          </p:cNvPr>
          <p:cNvSpPr/>
          <p:nvPr/>
        </p:nvSpPr>
        <p:spPr>
          <a:xfrm>
            <a:off x="914400" y="468087"/>
            <a:ext cx="10591800" cy="579119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209800" y="659632"/>
            <a:ext cx="563879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আইনের উৎস সমূহ  --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প্রথা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ধর্মীয় বিধি মালা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বিচারকের রায়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বিজ্ঞান সম্মত আলোচনা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ন্যায়বোধ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আইনসভা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জনমত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নির্বাহী ঘোষণা ও ডিক্রি </a:t>
            </a:r>
          </a:p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 </a:t>
            </a:r>
          </a:p>
        </p:txBody>
      </p:sp>
    </p:spTree>
  </p:cSld>
  <p:clrMapOvr>
    <a:masterClrMapping/>
  </p:clrMapOvr>
  <p:transition>
    <p:wipe dir="r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12A2AE8C-3D3E-4A7D-A58A-05D05DEC08C8}"/>
              </a:ext>
            </a:extLst>
          </p:cNvPr>
          <p:cNvSpPr/>
          <p:nvPr/>
        </p:nvSpPr>
        <p:spPr>
          <a:xfrm>
            <a:off x="1447800" y="386443"/>
            <a:ext cx="9525000" cy="6085113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895600" y="704730"/>
            <a:ext cx="3972562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IN" sz="3600" dirty="0">
                <a:latin typeface="NikoshBAN" pitchFamily="2" charset="0"/>
                <a:cs typeface="NikoshBAN" pitchFamily="2" charset="0"/>
              </a:rPr>
              <a:t>আইনের বৈশিষ্ট্য সমূহ</a:t>
            </a:r>
            <a:r>
              <a:rPr lang="en-US" sz="3600" dirty="0">
                <a:latin typeface="NikoshBAN" pitchFamily="2" charset="0"/>
                <a:cs typeface="NikoshBAN" pitchFamily="2" charset="0"/>
              </a:rPr>
              <a:t>: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বিধিবদ্ধ নিয়ম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বাহ্যিক আচরণ নিয়ন্ত্রণ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সুস্পষ্টতা ও সুনির্দিষ্টতা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সার্বজনীনতা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অনুমোদন ও স্বীকৃতি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বাধ্যতামূলক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শাস্তি ভোগ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গতিশীলতা </a:t>
            </a:r>
          </a:p>
          <a:p>
            <a:pPr>
              <a:buFont typeface="Wingdings" pitchFamily="2" charset="2"/>
              <a:buChar char="q"/>
            </a:pPr>
            <a:r>
              <a:rPr lang="bn-IN" sz="3600" dirty="0">
                <a:latin typeface="NikoshBAN" pitchFamily="2" charset="0"/>
                <a:cs typeface="NikoshBAN" pitchFamily="2" charset="0"/>
              </a:rPr>
              <a:t> সার্বভৌম কর্তৃপক্ষ  </a:t>
            </a:r>
            <a:endParaRPr lang="en-US" sz="36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26" name="Object 2">
            <a:hlinkClick r:id="" action="ppaction://ole?verb=0"/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40392865"/>
              </p:ext>
            </p:extLst>
          </p:nvPr>
        </p:nvGraphicFramePr>
        <p:xfrm>
          <a:off x="5573714" y="3209925"/>
          <a:ext cx="1044575" cy="438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0" name="Packager Shell Object" showAsIcon="1" r:id="rId3" imgW="1045080" imgH="437400" progId="Package">
                  <p:embed/>
                </p:oleObj>
              </mc:Choice>
              <mc:Fallback>
                <p:oleObj name="Packager Shell Object" showAsIcon="1" r:id="rId3" imgW="1045080" imgH="437400" progId="Package">
                  <p:embed/>
                  <p:pic>
                    <p:nvPicPr>
                      <p:cNvPr id="0" name="Picture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573714" y="3209925"/>
                        <a:ext cx="1044575" cy="4381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4032133-A7C3-4441-9E4B-D565B447881D}"/>
              </a:ext>
            </a:extLst>
          </p:cNvPr>
          <p:cNvSpPr/>
          <p:nvPr/>
        </p:nvSpPr>
        <p:spPr>
          <a:xfrm>
            <a:off x="990600" y="495300"/>
            <a:ext cx="10210800" cy="58674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781300" y="495300"/>
            <a:ext cx="66294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dirty="0">
                <a:latin typeface="NikoshBAN" pitchFamily="2" charset="0"/>
                <a:cs typeface="NikoshBAN" pitchFamily="2" charset="0"/>
              </a:rPr>
              <a:t>মূল্যায়ন</a:t>
            </a:r>
            <a:r>
              <a:rPr lang="bn-IN" dirty="0">
                <a:latin typeface="NikoshBAN" pitchFamily="2" charset="0"/>
                <a:cs typeface="NikoshBAN" pitchFamily="2" charset="0"/>
              </a:rPr>
              <a:t> </a:t>
            </a:r>
            <a:endParaRPr lang="en-US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133600" y="1981201"/>
            <a:ext cx="7772400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১। আইন কাকে বলে ?  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২। অধ্যাপক হল্যান্ড আইন সম্পর্কে কী বলেছেন? 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৩। আইনের দুটি বৈশিষ্ট্য লিখ।</a:t>
            </a:r>
          </a:p>
          <a:p>
            <a:r>
              <a:rPr lang="bn-IN" sz="4000" dirty="0">
                <a:latin typeface="NikoshBAN" pitchFamily="2" charset="0"/>
                <a:cs typeface="NikoshBAN" pitchFamily="2" charset="0"/>
              </a:rPr>
              <a:t>৪। আইনের সবচেয়ে গুরুত্বপূর্ণ উৎস কোনটি?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  <p:transition>
    <p:pull dir="d"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8854538D-AD0B-4AC6-BBB0-DD05448A1595}"/>
              </a:ext>
            </a:extLst>
          </p:cNvPr>
          <p:cNvSpPr/>
          <p:nvPr/>
        </p:nvSpPr>
        <p:spPr>
          <a:xfrm>
            <a:off x="914400" y="571500"/>
            <a:ext cx="10363200" cy="5715000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1905000" y="838200"/>
            <a:ext cx="7162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5400" u="sng" dirty="0">
                <a:latin typeface="NikoshBAN" pitchFamily="2" charset="0"/>
                <a:cs typeface="NikoshBAN" pitchFamily="2" charset="0"/>
              </a:rPr>
              <a:t>দলীয় কাজ </a:t>
            </a:r>
            <a:endParaRPr lang="en-US" sz="54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2514601"/>
            <a:ext cx="67818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ক দল- আইনের ৫ টি বৈশিষ্ট্য লিখ ।</a:t>
            </a:r>
            <a:endParaRPr lang="en-US" sz="4400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905000" y="3652392"/>
            <a:ext cx="608511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IN" sz="4400" dirty="0">
                <a:latin typeface="NikoshBAN" pitchFamily="2" charset="0"/>
                <a:cs typeface="NikoshBAN" pitchFamily="2" charset="0"/>
              </a:rPr>
              <a:t>খ দল-আইনের উৎস সমূহ লিখ। </a:t>
            </a:r>
            <a:endParaRPr lang="en-US" sz="3200" dirty="0">
              <a:latin typeface="NikoshBAN" pitchFamily="2" charset="0"/>
              <a:cs typeface="NikoshBAN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B491402-3A75-4A32-B5CD-4F8F8BBD8E1B}"/>
              </a:ext>
            </a:extLst>
          </p:cNvPr>
          <p:cNvSpPr/>
          <p:nvPr/>
        </p:nvSpPr>
        <p:spPr>
          <a:xfrm>
            <a:off x="914400" y="685800"/>
            <a:ext cx="10363200" cy="5673804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2514600" y="1516796"/>
            <a:ext cx="693420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IN" sz="6600" u="sng" dirty="0">
                <a:latin typeface="NikoshBAN" pitchFamily="2" charset="0"/>
                <a:cs typeface="NikoshBAN" pitchFamily="2" charset="0"/>
              </a:rPr>
              <a:t>বাড়ির কাজ </a:t>
            </a:r>
            <a:endParaRPr lang="en-US" sz="6600" u="sng" dirty="0">
              <a:latin typeface="NikoshBAN" pitchFamily="2" charset="0"/>
              <a:cs typeface="NikoshBAN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905000" y="3995994"/>
            <a:ext cx="8610600" cy="1323439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marL="571500" indent="-571500">
              <a:buFont typeface="Wingdings" panose="05000000000000000000" pitchFamily="2" charset="2"/>
              <a:buChar char="§"/>
            </a:pPr>
            <a:r>
              <a:rPr lang="bn-IN" sz="4000" dirty="0">
                <a:latin typeface="NikoshBAN" pitchFamily="2" charset="0"/>
                <a:cs typeface="NikoshBAN" pitchFamily="2" charset="0"/>
              </a:rPr>
              <a:t> 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“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রাষ্ট্রীয় শান্তি শৃঙ্খলা বজায় রাখার ক্ষেত্রে আইন কিরূপ ভূমিকা পালন করে</a:t>
            </a:r>
            <a:r>
              <a:rPr lang="en-US" sz="4000" dirty="0">
                <a:latin typeface="NikoshBAN" pitchFamily="2" charset="0"/>
                <a:cs typeface="NikoshBAN" pitchFamily="2" charset="0"/>
              </a:rPr>
              <a:t>”</a:t>
            </a:r>
            <a:r>
              <a:rPr lang="bn-IN" sz="4000" dirty="0">
                <a:latin typeface="NikoshBAN" pitchFamily="2" charset="0"/>
                <a:cs typeface="NikoshBAN" pitchFamily="2" charset="0"/>
              </a:rPr>
              <a:t>--  তা ব্যাখ্যা কর।  </a:t>
            </a:r>
            <a:endParaRPr lang="en-US" sz="4000" dirty="0">
              <a:latin typeface="NikoshBAN" pitchFamily="2" charset="0"/>
              <a:cs typeface="NikoshBAN" pitchFamily="2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E5821B8-7B58-4688-B799-5EA705CF29B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63000" y="988873"/>
            <a:ext cx="1752600" cy="2387918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815079F-7409-40E4-8A79-1BB33BB6C5E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2600" y="963632"/>
            <a:ext cx="1752600" cy="2387918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7AA5695B-402B-43AB-92ED-E11A3057E15C}"/>
              </a:ext>
            </a:extLst>
          </p:cNvPr>
          <p:cNvSpPr/>
          <p:nvPr/>
        </p:nvSpPr>
        <p:spPr>
          <a:xfrm>
            <a:off x="914400" y="762000"/>
            <a:ext cx="10287000" cy="5562600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2" descr="ধন্যবাদ জানানোর জন্য সুন্দর কিছু ছবি ফটো পিকচার শুভেচ্ছা ফ্রি ডাউনলোড">
            <a:extLst>
              <a:ext uri="{FF2B5EF4-FFF2-40B4-BE49-F238E27FC236}">
                <a16:creationId xmlns:a16="http://schemas.microsoft.com/office/drawing/2014/main" id="{39FEC365-77BE-4D44-9F2D-EC2F5716A67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64656" y="1370587"/>
            <a:ext cx="6186487" cy="41168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532</TotalTime>
  <Words>274</Words>
  <Application>Microsoft Office PowerPoint</Application>
  <PresentationFormat>Widescreen</PresentationFormat>
  <Paragraphs>47</Paragraphs>
  <Slides>15</Slides>
  <Notes>0</Notes>
  <HiddenSlides>0</HiddenSlides>
  <MMClips>1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1" baseType="lpstr">
      <vt:lpstr>Arial</vt:lpstr>
      <vt:lpstr>Calibri</vt:lpstr>
      <vt:lpstr>NikoshBAN</vt:lpstr>
      <vt:lpstr>Wingdings</vt:lpstr>
      <vt:lpstr>Office Theme</vt:lpstr>
      <vt:lpstr>Package</vt:lpstr>
      <vt:lpstr>আজকের আলোচনার বিষয়  সুশাসনের বৈশিষ্ট্য Characteristies of good governance 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আসসালামুয়াআলইক</dc:title>
  <dc:creator>User</dc:creator>
  <cp:lastModifiedBy>USER</cp:lastModifiedBy>
  <cp:revision>88</cp:revision>
  <dcterms:created xsi:type="dcterms:W3CDTF">2006-08-16T00:00:00Z</dcterms:created>
  <dcterms:modified xsi:type="dcterms:W3CDTF">2021-01-25T14:44:52Z</dcterms:modified>
</cp:coreProperties>
</file>