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258" r:id="rId3"/>
    <p:sldId id="280" r:id="rId4"/>
    <p:sldId id="260" r:id="rId5"/>
    <p:sldId id="277" r:id="rId6"/>
    <p:sldId id="278" r:id="rId7"/>
    <p:sldId id="279" r:id="rId8"/>
    <p:sldId id="275" r:id="rId9"/>
    <p:sldId id="263" r:id="rId10"/>
    <p:sldId id="266" r:id="rId11"/>
    <p:sldId id="285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475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22-Nov-20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22-Nov-20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22-Nov-20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22-Nov-20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228601"/>
            <a:ext cx="914400" cy="91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8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22-Nov-20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7" Type="http://schemas.openxmlformats.org/officeDocument/2006/relationships/image" Target="../media/image3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828800"/>
            <a:ext cx="6858000" cy="21336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 আলোচনার বিষয় </a:t>
            </a:r>
            <a:b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সুশাসনের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b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Characteristies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of good governance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806789-8A33-4B70-8C8F-2A0D35F78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258"/>
            <a:ext cx="12192000" cy="6835484"/>
          </a:xfrm>
          <a:prstGeom prst="rect">
            <a:avLst/>
          </a:prstGeom>
        </p:spPr>
      </p:pic>
      <p:sp>
        <p:nvSpPr>
          <p:cNvPr id="4" name="Star: 5 Points 3">
            <a:extLst>
              <a:ext uri="{FF2B5EF4-FFF2-40B4-BE49-F238E27FC236}">
                <a16:creationId xmlns:a16="http://schemas.microsoft.com/office/drawing/2014/main" id="{3CBBF9EF-8E0B-4299-8FDC-C1670FFB2580}"/>
              </a:ext>
            </a:extLst>
          </p:cNvPr>
          <p:cNvSpPr/>
          <p:nvPr/>
        </p:nvSpPr>
        <p:spPr>
          <a:xfrm>
            <a:off x="1905000" y="4495800"/>
            <a:ext cx="3048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053B92E9-C973-41F6-98CC-A742A778AF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840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7462"/>
    </mc:Choice>
    <mc:Fallback>
      <p:transition advTm="374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392AAB2-B00F-48BA-BE37-951671D06C45}"/>
              </a:ext>
            </a:extLst>
          </p:cNvPr>
          <p:cNvSpPr/>
          <p:nvPr/>
        </p:nvSpPr>
        <p:spPr>
          <a:xfrm>
            <a:off x="990600" y="685800"/>
            <a:ext cx="10210800" cy="5486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276600" y="6096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7620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1400" y="9144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451748"/>
            <a:ext cx="3891297" cy="27390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90800" y="4535179"/>
            <a:ext cx="2214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জাতীয় সংসদ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399" y="1541087"/>
            <a:ext cx="3581406" cy="2584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40684F-AAA5-4C55-81BE-01A9A8D78AB5}"/>
              </a:ext>
            </a:extLst>
          </p:cNvPr>
          <p:cNvSpPr/>
          <p:nvPr/>
        </p:nvSpPr>
        <p:spPr>
          <a:xfrm>
            <a:off x="1028700" y="609600"/>
            <a:ext cx="10134600" cy="5638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114800" y="914401"/>
            <a:ext cx="3352800" cy="1200329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THE LAW</a:t>
            </a:r>
          </a:p>
        </p:txBody>
      </p:sp>
      <p:pic>
        <p:nvPicPr>
          <p:cNvPr id="3" name="Picture 2" descr="songsod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2742391"/>
            <a:ext cx="4343400" cy="2895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36412A9-230C-49A3-9B17-36D77249FF13}"/>
              </a:ext>
            </a:extLst>
          </p:cNvPr>
          <p:cNvSpPr/>
          <p:nvPr/>
        </p:nvSpPr>
        <p:spPr>
          <a:xfrm>
            <a:off x="1066800" y="609600"/>
            <a:ext cx="10210800" cy="5486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514600" y="2133600"/>
            <a:ext cx="701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এ পাঠ শেষে শিক্ষার্থীরা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....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আইনের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শ্রেণিবিভাগ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বর্ণনা করতে পারবে। </a:t>
            </a:r>
          </a:p>
          <a:p>
            <a:pPr>
              <a:buFont typeface="Arial" pitchFamily="34" charset="0"/>
              <a:buChar char="•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আইন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মান্য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কারন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বর্ণনা করতে পারবে।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ADD2CA-639A-48DD-9FF5-4DB8D973A9FB}"/>
              </a:ext>
            </a:extLst>
          </p:cNvPr>
          <p:cNvSpPr/>
          <p:nvPr/>
        </p:nvSpPr>
        <p:spPr>
          <a:xfrm>
            <a:off x="1007558" y="457200"/>
            <a:ext cx="10287000" cy="5638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362201" y="1066800"/>
            <a:ext cx="75777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আইনের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শ্রেণিবিভাগঃ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endParaRPr lang="bn-IN" sz="3600" dirty="0">
              <a:latin typeface="NikoshBAN" pitchFamily="2" charset="0"/>
              <a:cs typeface="NikoshBAN" pitchFamily="2" charset="0"/>
            </a:endParaRP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১। আইন প্রণয়ন কারী কর্তৃপক্ষের পার্থক্যের ভিত্তিতে। </a:t>
            </a: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২। আইন কাদের সাথে সম্পর্ক যুক্ত সেই ভিত্তিতে।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nde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3352801"/>
            <a:ext cx="2449082" cy="2230228"/>
          </a:xfrm>
          <a:prstGeom prst="rect">
            <a:avLst/>
          </a:prstGeom>
        </p:spPr>
      </p:pic>
      <p:pic>
        <p:nvPicPr>
          <p:cNvPr id="5" name="Picture 4" descr="hasin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3352800"/>
            <a:ext cx="3002692" cy="22302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AE3867-4492-493B-A3E2-614326DBA2CD}"/>
              </a:ext>
            </a:extLst>
          </p:cNvPr>
          <p:cNvSpPr/>
          <p:nvPr/>
        </p:nvSpPr>
        <p:spPr>
          <a:xfrm>
            <a:off x="1295400" y="457200"/>
            <a:ext cx="9601200" cy="5943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362201" y="685801"/>
            <a:ext cx="713849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আইন প্রণয়ন কারী কর্তৃপক্ষের পার্থক্যের ভিত্তিতে। </a:t>
            </a:r>
            <a:endParaRPr lang="en-US" sz="3600" dirty="0"/>
          </a:p>
        </p:txBody>
      </p:sp>
      <p:sp>
        <p:nvSpPr>
          <p:cNvPr id="3" name="Down Arrow 2"/>
          <p:cNvSpPr/>
          <p:nvPr/>
        </p:nvSpPr>
        <p:spPr>
          <a:xfrm>
            <a:off x="5715000" y="1295400"/>
            <a:ext cx="685800" cy="10668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43200" y="2362201"/>
            <a:ext cx="220980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আইন পরিষদ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62800" y="2362201"/>
            <a:ext cx="220980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শাসন বিভাগ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00" y="2362201"/>
            <a:ext cx="2209800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সাধারণ আইন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578" name="AutoShape 2" descr="আইন এর ছবির ফলাফল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0" name="AutoShape 4" descr="আইন এর ছবির ফলাফল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2" name="AutoShape 6" descr="আইন এর ছবির ফলাফল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84" name="AutoShape 8" descr="আইন এর ছবির ফলাফল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1" y="3657600"/>
            <a:ext cx="4271763" cy="2362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42D9F7A-2518-496F-B8FE-591AC9AC6847}"/>
              </a:ext>
            </a:extLst>
          </p:cNvPr>
          <p:cNvSpPr/>
          <p:nvPr/>
        </p:nvSpPr>
        <p:spPr>
          <a:xfrm>
            <a:off x="914400" y="381000"/>
            <a:ext cx="10363200" cy="5943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14600" y="838200"/>
            <a:ext cx="6760184" cy="45243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আইন কাদের সাথে সম্পর্ক যুক্ত সেই ভিত্তিতে-- 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পৌর আইন 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আন্তর্জাতিক আইন 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বেসরকারি আইন 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গন আইন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সাংবিধানিক আইন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প্রশাসনিক আইন 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ফৌজদারি আইন ও দণ্ডবিধি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245A21C-AC3E-4470-ABFA-CBA7DB6A7CCE}"/>
              </a:ext>
            </a:extLst>
          </p:cNvPr>
          <p:cNvSpPr/>
          <p:nvPr/>
        </p:nvSpPr>
        <p:spPr>
          <a:xfrm>
            <a:off x="1096314" y="585043"/>
            <a:ext cx="10210800" cy="56879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362201" y="762001"/>
            <a:ext cx="3839513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u="sng" dirty="0">
                <a:latin typeface="NikoshBAN" pitchFamily="2" charset="0"/>
                <a:cs typeface="NikoshBAN" pitchFamily="2" charset="0"/>
              </a:rPr>
              <a:t>আইন মান্য করার কারনঃ 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শ্রদ্ধাবোধ 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নির্লিপ্ততা 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শাস্তির ভয় 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সহানুভূতি 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উপযোগিতা 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যৌক্তিকতা 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নিরাপত্তা 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দেশপ্রেম </a:t>
            </a:r>
          </a:p>
        </p:txBody>
      </p:sp>
      <p:sp>
        <p:nvSpPr>
          <p:cNvPr id="3" name="Rectangle 2"/>
          <p:cNvSpPr/>
          <p:nvPr/>
        </p:nvSpPr>
        <p:spPr>
          <a:xfrm>
            <a:off x="6705600" y="1295401"/>
            <a:ext cx="32004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ধর্ম 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ন্যায়বোধ 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অভ্যাসবশতা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ভবিষ্যৎ প্রয়োজন 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ব্যাক্তিত্ত্ব বিকাশ 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অধিকার রক্ষা 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বিবেকবোধ </a:t>
            </a:r>
          </a:p>
          <a:p>
            <a:pPr>
              <a:buFont typeface="Wingdings" pitchFamily="2" charset="2"/>
              <a:buChar char="v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শৃঙ্গলাপ্রতিষ্ঠা </a:t>
            </a:r>
          </a:p>
          <a:p>
            <a:endParaRPr lang="bn-IN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B5F8A2-ED4E-4202-B07F-4CD89B9E7DE7}"/>
              </a:ext>
            </a:extLst>
          </p:cNvPr>
          <p:cNvSpPr/>
          <p:nvPr/>
        </p:nvSpPr>
        <p:spPr>
          <a:xfrm>
            <a:off x="1371600" y="533400"/>
            <a:ext cx="9982200" cy="5791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705100" y="668797"/>
            <a:ext cx="6629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3600" y="1981201"/>
            <a:ext cx="7772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১। আইনকে প্রথমত কয় ভাগে ভাগ করা হয়েছে ?  </a:t>
            </a:r>
          </a:p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২। শাসন বিভাগীয় নির্দেশ কী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? </a:t>
            </a:r>
          </a:p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৩। আন্তর্জাতিক আইনের ধারণা দাও।</a:t>
            </a:r>
          </a:p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৪। ফৌজদারি আইন কোনটি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৫। ব্যাক্তি স্বাধীনতার রক্ষাকবজ কোনটি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? 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E061391-69A3-470D-8427-3CA997B626C3}"/>
              </a:ext>
            </a:extLst>
          </p:cNvPr>
          <p:cNvSpPr/>
          <p:nvPr/>
        </p:nvSpPr>
        <p:spPr>
          <a:xfrm>
            <a:off x="1295400" y="609600"/>
            <a:ext cx="9906000" cy="5486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667000" y="12192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251460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আইন মান্য করার ৫ টি কারন লিখ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ollaborative work develops valuable skills | The McGill Tribune">
            <a:extLst>
              <a:ext uri="{FF2B5EF4-FFF2-40B4-BE49-F238E27FC236}">
                <a16:creationId xmlns:a16="http://schemas.microsoft.com/office/drawing/2014/main" id="{9F203B43-BB93-496B-ABA7-4EDDFB699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411747"/>
            <a:ext cx="280987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574DD6F-E69E-4797-A612-9C5C1E825909}"/>
              </a:ext>
            </a:extLst>
          </p:cNvPr>
          <p:cNvSpPr/>
          <p:nvPr/>
        </p:nvSpPr>
        <p:spPr>
          <a:xfrm>
            <a:off x="1066800" y="789677"/>
            <a:ext cx="10254343" cy="523484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4108718" y="833482"/>
            <a:ext cx="3974561" cy="2328737"/>
            <a:chOff x="1945104" y="-33265"/>
            <a:chExt cx="5293895" cy="3101748"/>
          </a:xfrm>
          <a:solidFill>
            <a:schemeClr val="accent2">
              <a:lumMod val="40000"/>
              <a:lumOff val="60000"/>
            </a:schemeClr>
          </a:solidFill>
        </p:grpSpPr>
        <p:grpSp>
          <p:nvGrpSpPr>
            <p:cNvPr id="4" name="Group 11"/>
            <p:cNvGrpSpPr/>
            <p:nvPr/>
          </p:nvGrpSpPr>
          <p:grpSpPr>
            <a:xfrm>
              <a:off x="1945104" y="-33265"/>
              <a:ext cx="5293895" cy="2700265"/>
              <a:chOff x="1945104" y="0"/>
              <a:chExt cx="5293895" cy="2700265"/>
            </a:xfrm>
            <a:grpFill/>
          </p:grpSpPr>
          <p:sp>
            <p:nvSpPr>
              <p:cNvPr id="6" name="Isosceles Triangle 5"/>
              <p:cNvSpPr/>
              <p:nvPr/>
            </p:nvSpPr>
            <p:spPr>
              <a:xfrm>
                <a:off x="1945104" y="0"/>
                <a:ext cx="5293895" cy="1227393"/>
              </a:xfrm>
              <a:prstGeom prst="triangl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2615282" y="1227393"/>
                <a:ext cx="3900765" cy="147287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1"/>
              </a:p>
            </p:txBody>
          </p:sp>
        </p:grpSp>
        <p:sp>
          <p:nvSpPr>
            <p:cNvPr id="5" name="Rounded Rectangle 4"/>
            <p:cNvSpPr/>
            <p:nvPr/>
          </p:nvSpPr>
          <p:spPr>
            <a:xfrm>
              <a:off x="2130855" y="2700265"/>
              <a:ext cx="4922394" cy="36821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1"/>
            </a:p>
          </p:txBody>
        </p:sp>
      </p:grpSp>
      <p:sp>
        <p:nvSpPr>
          <p:cNvPr id="8" name="Rectangle 7"/>
          <p:cNvSpPr/>
          <p:nvPr/>
        </p:nvSpPr>
        <p:spPr>
          <a:xfrm>
            <a:off x="5018045" y="1936807"/>
            <a:ext cx="21162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বাড়ির কাজ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732B24-254B-479A-987F-DD1B9F3DF337}"/>
              </a:ext>
            </a:extLst>
          </p:cNvPr>
          <p:cNvSpPr/>
          <p:nvPr/>
        </p:nvSpPr>
        <p:spPr>
          <a:xfrm>
            <a:off x="1759404" y="3569725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আইন মান্য না করলে সমাজে কী কী অসুবিধা হতে পারে বলে তুমি মনে কর --  তা ব্যাখ্যা কর। </a:t>
            </a:r>
            <a:endParaRPr lang="en-US" sz="44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6C3518-C406-4106-9A34-2051F76B4F59}"/>
              </a:ext>
            </a:extLst>
          </p:cNvPr>
          <p:cNvSpPr/>
          <p:nvPr/>
        </p:nvSpPr>
        <p:spPr>
          <a:xfrm>
            <a:off x="867599" y="762000"/>
            <a:ext cx="10456802" cy="55472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অগ্রিম ঈদ মোবারক ছবি ২০২০ - Online Shikkha Site">
            <a:extLst>
              <a:ext uri="{FF2B5EF4-FFF2-40B4-BE49-F238E27FC236}">
                <a16:creationId xmlns:a16="http://schemas.microsoft.com/office/drawing/2014/main" id="{8286C801-E633-478E-8B79-B873E627D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68" y="1099636"/>
            <a:ext cx="5016432" cy="465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2" descr="You searched for খালেদা - Page 44 of 140 - মত ও পথ">
            <a:extLst>
              <a:ext uri="{FF2B5EF4-FFF2-40B4-BE49-F238E27FC236}">
                <a16:creationId xmlns:a16="http://schemas.microsoft.com/office/drawing/2014/main" id="{57D7527A-0E8B-4C99-80D5-9FDD086AC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099637"/>
            <a:ext cx="4590478" cy="465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CBBF5E3-88B0-4AC4-8EB8-DF4AAE7FC45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77695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61066">
        <p15:prstTrans prst="pageCurlDouble"/>
      </p:transition>
    </mc:Choice>
    <mc:Fallback>
      <p:transition spd="slow" advTm="610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195</Words>
  <Application>Microsoft Office PowerPoint</Application>
  <PresentationFormat>Widescreen</PresentationFormat>
  <Paragraphs>49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NikoshBAN</vt:lpstr>
      <vt:lpstr>Wingdings</vt:lpstr>
      <vt:lpstr>Office Theme</vt:lpstr>
      <vt:lpstr>আজকের আলোচনার বিষয়  সুশাসনের বৈশিষ্ট্য Characteristies of good governance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আসসালামুয়াআলইক</dc:title>
  <dc:creator>User</dc:creator>
  <cp:lastModifiedBy>USER</cp:lastModifiedBy>
  <cp:revision>98</cp:revision>
  <dcterms:created xsi:type="dcterms:W3CDTF">2006-08-16T00:00:00Z</dcterms:created>
  <dcterms:modified xsi:type="dcterms:W3CDTF">2020-11-22T14:18:41Z</dcterms:modified>
</cp:coreProperties>
</file>