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306" r:id="rId4"/>
    <p:sldId id="308" r:id="rId5"/>
    <p:sldId id="292" r:id="rId6"/>
    <p:sldId id="300" r:id="rId7"/>
    <p:sldId id="313" r:id="rId8"/>
    <p:sldId id="311" r:id="rId9"/>
    <p:sldId id="312" r:id="rId10"/>
    <p:sldId id="314" r:id="rId11"/>
    <p:sldId id="269" r:id="rId12"/>
    <p:sldId id="293" r:id="rId13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DDDDDD"/>
    <a:srgbClr val="CCFFCC"/>
    <a:srgbClr val="FFCCCC"/>
    <a:srgbClr val="FFFFFF"/>
    <a:srgbClr val="66FF99"/>
    <a:srgbClr val="CCFFFF"/>
    <a:srgbClr val="CCEC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2486" autoAdjust="0"/>
    <p:restoredTop sz="94660"/>
  </p:normalViewPr>
  <p:slideViewPr>
    <p:cSldViewPr showGuides="1">
      <p:cViewPr>
        <p:scale>
          <a:sx n="80" d="100"/>
          <a:sy n="80" d="100"/>
        </p:scale>
        <p:origin x="-1090" y="-14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1ECDC-F28B-430A-97C4-A5B2F36A77A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29602-E5EA-45BD-8D28-A6CD206C72C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29602-E5EA-45BD-8D28-A6CD206C72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29602-E5EA-45BD-8D28-A6CD206C72C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3048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828800" y="2819400"/>
            <a:ext cx="85344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207264" y="2420112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3" name="Oval 12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4" name="Oval 13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5791200" y="2199450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381000"/>
            <a:ext cx="103632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15584" y="1026372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02336" y="1527048"/>
            <a:ext cx="1133856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1905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203200" y="2286000"/>
            <a:ext cx="11777472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7264" y="142352"/>
            <a:ext cx="11777472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4568" y="2743200"/>
            <a:ext cx="8640232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203200" y="2438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Oval 9"/>
          <p:cNvSpPr/>
          <p:nvPr/>
        </p:nvSpPr>
        <p:spPr>
          <a:xfrm>
            <a:off x="5689600" y="2115312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Oval 10"/>
          <p:cNvSpPr/>
          <p:nvPr/>
        </p:nvSpPr>
        <p:spPr>
          <a:xfrm>
            <a:off x="5815584" y="2209800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91200" y="2199450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533400"/>
            <a:ext cx="103632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21600" y="6409944"/>
            <a:ext cx="4059936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6084107" y="1575652"/>
            <a:ext cx="11895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02336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6400800" y="1371600"/>
            <a:ext cx="53848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6096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12192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1" name="Rectangle 10"/>
          <p:cNvSpPr/>
          <p:nvPr/>
        </p:nvSpPr>
        <p:spPr>
          <a:xfrm>
            <a:off x="203200" y="1371600"/>
            <a:ext cx="11777472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94564" y="6391656"/>
            <a:ext cx="11777472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5386917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388440" y="1524000"/>
            <a:ext cx="5389033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6400" y="6409944"/>
            <a:ext cx="47752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203200" y="128016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402336" y="2471383"/>
            <a:ext cx="5388864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6400800" y="2471383"/>
            <a:ext cx="53848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7" name="Oval 26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791200" y="1042416"/>
            <a:ext cx="6096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791200" y="1036020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03200" y="158496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689600" y="6324600"/>
            <a:ext cx="8128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03200" y="152400"/>
            <a:ext cx="11777472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3" name="Rectangle 12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914400"/>
            <a:ext cx="31496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08000" y="1981200"/>
            <a:ext cx="31496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2400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4165600" y="685800"/>
            <a:ext cx="75184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Oval 10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8"/>
            <a:ext cx="6096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99136" y="6388385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51104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203200" y="533400"/>
            <a:ext cx="11777472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03200" y="152400"/>
            <a:ext cx="11777472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8" name="Rectangle 7"/>
          <p:cNvSpPr/>
          <p:nvPr/>
        </p:nvSpPr>
        <p:spPr>
          <a:xfrm>
            <a:off x="203200" y="609600"/>
            <a:ext cx="36576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2" name="Oval 11"/>
          <p:cNvSpPr/>
          <p:nvPr/>
        </p:nvSpPr>
        <p:spPr>
          <a:xfrm>
            <a:off x="1727200" y="228600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3" name="Oval 12"/>
          <p:cNvSpPr/>
          <p:nvPr/>
        </p:nvSpPr>
        <p:spPr>
          <a:xfrm>
            <a:off x="1853184" y="323088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828800" y="312738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0" y="5029200"/>
            <a:ext cx="78232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00500" y="609600"/>
            <a:ext cx="78232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990600"/>
            <a:ext cx="32512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99136" y="6388385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717536" y="6404984"/>
            <a:ext cx="4059936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2336" y="6410848"/>
            <a:ext cx="4779264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9347200" y="0"/>
            <a:ext cx="28448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2192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5072" y="6391656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5362448" y="3278124"/>
            <a:ext cx="8327136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4" name="Oval 13"/>
          <p:cNvSpPr/>
          <p:nvPr/>
        </p:nvSpPr>
        <p:spPr>
          <a:xfrm>
            <a:off x="9119616" y="2925763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5" name="Oval 14"/>
          <p:cNvSpPr/>
          <p:nvPr/>
        </p:nvSpPr>
        <p:spPr>
          <a:xfrm>
            <a:off x="9245600" y="3020251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21216" y="3009901"/>
            <a:ext cx="609600" cy="441325"/>
          </a:xfrm>
        </p:spPr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304800"/>
            <a:ext cx="87376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  <a:endParaRPr lang="en-US" smtClean="0"/>
          </a:p>
          <a:p>
            <a:pPr lvl="1" eaLnBrk="1" latinLnBrk="0" hangingPunct="1"/>
            <a:r>
              <a:rPr lang="en-US" smtClean="0"/>
              <a:t>Second level</a:t>
            </a:r>
            <a:endParaRPr lang="en-US" smtClean="0"/>
          </a:p>
          <a:p>
            <a:pPr lvl="2" eaLnBrk="1" latinLnBrk="0" hangingPunct="1"/>
            <a:r>
              <a:rPr lang="en-US" smtClean="0"/>
              <a:t>Third level</a:t>
            </a:r>
            <a:endParaRPr lang="en-US" smtClean="0"/>
          </a:p>
          <a:p>
            <a:pPr lvl="3" eaLnBrk="1" latinLnBrk="0" hangingPunct="1"/>
            <a:r>
              <a:rPr lang="en-US" smtClean="0"/>
              <a:t>Fourth level</a:t>
            </a:r>
            <a:endParaRPr lang="en-US" smtClean="0"/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5200" y="304801"/>
            <a:ext cx="1930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28601"/>
            <a:ext cx="914400" cy="9114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28601"/>
            <a:ext cx="914400" cy="9114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28601"/>
            <a:ext cx="914400" cy="9114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28601"/>
            <a:ext cx="914400" cy="9114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28601"/>
            <a:ext cx="914400" cy="9114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28601"/>
            <a:ext cx="914400" cy="9114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12192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12192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1988800" y="0"/>
            <a:ext cx="2032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99136" y="6388385"/>
            <a:ext cx="11777472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7721600" y="6404984"/>
            <a:ext cx="4059936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06400" y="6410848"/>
            <a:ext cx="4775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03200" y="155448"/>
            <a:ext cx="11777472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203200" y="1276743"/>
            <a:ext cx="1177747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121920" tIns="60960" rIns="121920" bIns="60960" anchor="ctr" compatLnSpc="1"/>
          <a:lstStyle/>
          <a:p>
            <a:endParaRPr kumimoji="0" lang="en-US" sz="2400"/>
          </a:p>
        </p:txBody>
      </p:sp>
      <p:sp>
        <p:nvSpPr>
          <p:cNvPr id="12" name="Oval 11"/>
          <p:cNvSpPr/>
          <p:nvPr/>
        </p:nvSpPr>
        <p:spPr>
          <a:xfrm>
            <a:off x="5689600" y="956036"/>
            <a:ext cx="8128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5" name="Oval 14"/>
          <p:cNvSpPr/>
          <p:nvPr/>
        </p:nvSpPr>
        <p:spPr>
          <a:xfrm>
            <a:off x="5815584" y="1050524"/>
            <a:ext cx="560832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791200" y="1040174"/>
            <a:ext cx="6096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02336" y="228600"/>
            <a:ext cx="113792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02336" y="1524000"/>
            <a:ext cx="113792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  <a:endParaRPr kumimoji="0" lang="en-US" smtClean="0"/>
          </a:p>
          <a:p>
            <a:pPr lvl="1" eaLnBrk="1" latinLnBrk="0" hangingPunct="1"/>
            <a:r>
              <a:rPr kumimoji="0" lang="en-US" smtClean="0"/>
              <a:t>Second level</a:t>
            </a:r>
            <a:endParaRPr kumimoji="0" lang="en-US" smtClean="0"/>
          </a:p>
          <a:p>
            <a:pPr lvl="2" eaLnBrk="1" latinLnBrk="0" hangingPunct="1"/>
            <a:r>
              <a:rPr kumimoji="0" lang="en-US" smtClean="0"/>
              <a:t>Third level</a:t>
            </a:r>
            <a:endParaRPr kumimoji="0" lang="en-US" smtClean="0"/>
          </a:p>
          <a:p>
            <a:pPr lvl="3" eaLnBrk="1" latinLnBrk="0" hangingPunct="1"/>
            <a:r>
              <a:rPr kumimoji="0" lang="en-US" smtClean="0"/>
              <a:t>Fourth level</a:t>
            </a:r>
            <a:endParaRPr kumimoji="0" lang="en-US" smtClean="0"/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 panose="05000000000000000000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 panose="05020102010507070707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 panose="05000000000000000000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GIF"/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7.GIF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7.xml"/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781" y="609600"/>
            <a:ext cx="10509469" cy="1241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বড় হয়ে তোমরাও সমাজের জন্য কাজ করবে, সেই আশাবাদ ব্যক্ত করে ডিজিটাল কনটেন্ট এর ক্লাসে তোমাদের সবাইকে</a:t>
            </a:r>
            <a:endParaRPr lang="en-US" sz="373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124265"/>
            <a:ext cx="4873296" cy="3248864"/>
          </a:xfrm>
          <a:prstGeom prst="rect">
            <a:avLst/>
          </a:prstGeom>
        </p:spPr>
      </p:pic>
      <p:pic>
        <p:nvPicPr>
          <p:cNvPr id="7" name="Picture 6" descr="rose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59" y="3835400"/>
            <a:ext cx="1828800" cy="24663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53" y="3124200"/>
            <a:ext cx="4064000" cy="406400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Alternate Process 5"/>
          <p:cNvSpPr/>
          <p:nvPr/>
        </p:nvSpPr>
        <p:spPr>
          <a:xfrm>
            <a:off x="6400800" y="584200"/>
            <a:ext cx="5486400" cy="35560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Flowchart: Alternate Process 4"/>
          <p:cNvSpPr/>
          <p:nvPr/>
        </p:nvSpPr>
        <p:spPr>
          <a:xfrm>
            <a:off x="304800" y="584200"/>
            <a:ext cx="5689600" cy="355600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406400" y="685800"/>
            <a:ext cx="5994400" cy="2635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শিউলি আখতার ( প্রভাষক )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বিক্রমপুর আদর্শ কলেজ ।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মুন্সিগঞ্জ।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13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04000" y="685800"/>
            <a:ext cx="4572000" cy="419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33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একাদশ শ্রেণি </a:t>
            </a:r>
            <a:endParaRPr lang="en-US" sz="533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33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পৌরনীতি ও সুশাসন</a:t>
            </a:r>
            <a:endParaRPr lang="en-US" sz="533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33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 পত্র  </a:t>
            </a:r>
            <a:endParaRPr lang="en-US" sz="533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33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 – ৫০ মিনিট </a:t>
            </a:r>
            <a:endParaRPr lang="en-US" sz="533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3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picture download\vector-flat-style-set-of-various-hands-gestures-diversity-race-skin-color-different-signs-and-emotions-isolated-on-white-background-T2GMRM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19835" y="685800"/>
            <a:ext cx="3961130" cy="357759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4546600"/>
            <a:ext cx="51816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সকলের সমান সুযোগ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08800" y="4546600"/>
            <a:ext cx="42672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 descr="3-elements-of-justice-713x4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012190"/>
            <a:ext cx="5794785" cy="32509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10400" y="4648200"/>
            <a:ext cx="40640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ন্যায়বিচার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1600" y="1905000"/>
            <a:ext cx="9448800" cy="37592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আলোচনার বিষয় </a:t>
            </a:r>
            <a:br>
              <a:rPr lang="en-US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সুশাসনের</a:t>
            </a:r>
            <a:r>
              <a:rPr lang="en-US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br>
              <a:rPr lang="en-US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Characteristies</a:t>
            </a:r>
            <a:r>
              <a:rPr lang="en-US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of good governance  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9228" y="2413000"/>
            <a:ext cx="10769600" cy="18173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73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সুশাসনের</a:t>
            </a: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বৈশিষ্ট্য</a:t>
            </a:r>
            <a:r>
              <a:rPr lang="en-US" sz="373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ব্যাখ্যা করতে পারবে । </a:t>
            </a:r>
            <a:endParaRPr lang="en-US" sz="373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73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পৌরনীতি</a:t>
            </a: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73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সুশাসন</a:t>
            </a: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3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735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373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-76200"/>
            <a:ext cx="3623733" cy="1168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516" y="76200"/>
            <a:ext cx="2336800" cy="2336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762000"/>
            <a:ext cx="6096000" cy="526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সুশাসনের বৈশিষ্ট্য গুলো হলঃ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অংশগ্রহণ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আইনের শাসন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স্বচ্ছতা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সংবেদনশীলতা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সহযোগিতা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D:\picture download\images (37)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543800" y="457200"/>
            <a:ext cx="3149600" cy="2590800"/>
          </a:xfrm>
          <a:prstGeom prst="rect">
            <a:avLst/>
          </a:prstGeom>
          <a:noFill/>
        </p:spPr>
      </p:pic>
      <p:pic>
        <p:nvPicPr>
          <p:cNvPr id="4" name="Picture 3" descr="417-4175533_equality-symbol-sex-and-gender-equality-clipar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47915" y="3429000"/>
            <a:ext cx="3454400" cy="23042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381000"/>
            <a:ext cx="7315200" cy="673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গণমাধ্যমের স্বাধীনতা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রাজনৈতিক স্থিতিশীলতা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মৌলিক অধিকার সংরক্ষণ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স্বাধীন ও নিরপেক্ষ বিচার বিভাগ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কৌশলগত লক্ষ্য  </a:t>
            </a:r>
            <a:b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b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800" dirty="0"/>
          </a:p>
        </p:txBody>
      </p:sp>
      <p:pic>
        <p:nvPicPr>
          <p:cNvPr id="1030" name="Picture 6" descr="D:\picture download\images (30)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391400" y="838200"/>
            <a:ext cx="4254500" cy="1917700"/>
          </a:xfrm>
          <a:prstGeom prst="rect">
            <a:avLst/>
          </a:prstGeom>
          <a:noFill/>
        </p:spPr>
      </p:pic>
      <p:pic>
        <p:nvPicPr>
          <p:cNvPr id="8" name="Picture 4" descr="D:\picture download\transparency-icon-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7200" y="3124200"/>
            <a:ext cx="3175000" cy="3175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D:\picture download\Ministry-of-Law-Justice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077200" y="3886200"/>
            <a:ext cx="3352800" cy="223604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812800" y="838200"/>
            <a:ext cx="6096000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সাম্য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দক্ষতা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বৈষম্যহীনতা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3" descr="D:\picture download\flat,550x550,075,f.u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762000"/>
            <a:ext cx="2622757" cy="3149600"/>
          </a:xfrm>
          <a:prstGeom prst="rect">
            <a:avLst/>
          </a:prstGeom>
          <a:noFill/>
        </p:spPr>
      </p:pic>
      <p:pic>
        <p:nvPicPr>
          <p:cNvPr id="7" name="Picture 5" descr="D:\picture download\responsibility_ki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609600"/>
            <a:ext cx="3810000" cy="30607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39775" y="3429000"/>
            <a:ext cx="6096000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জবাবদিহিতা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সুশীল সমাজ বিকেন্দ্রীকরণ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সরকারের বৈধতা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6000" y="457200"/>
            <a:ext cx="8145780" cy="46875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26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6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পৌরনীতি</a:t>
            </a: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26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সুশাসন</a:t>
            </a: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6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265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endParaRPr lang="en-US" sz="426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সুশাসন প্রতিষ্ঠার জন্য </a:t>
            </a:r>
            <a:endParaRPr lang="en-US" sz="426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সুনাগরিক হওয়ার জন্য </a:t>
            </a:r>
            <a:endParaRPr lang="en-US" sz="426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রাজনৈতিক সচেতনতা বৃদ্ধির জন্য </a:t>
            </a:r>
            <a:endParaRPr lang="en-US" sz="426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দেশপ্রেমের চেতনা বৃদ্ধির জন্য </a:t>
            </a:r>
            <a:endParaRPr lang="en-US" sz="426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সংবিধান সম্পর্কে জ্ঞ্যানার্জন </a:t>
            </a:r>
            <a:endParaRPr lang="en-US" sz="4265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জাতীয় সমস্যা সমূহের সমাধান  </a:t>
            </a:r>
            <a:endParaRPr lang="en-US" sz="4265" dirty="0"/>
          </a:p>
        </p:txBody>
      </p:sp>
      <p:pic>
        <p:nvPicPr>
          <p:cNvPr id="3" name="Picture 3" descr="D:\picture download\images (32)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086600" y="3581400"/>
            <a:ext cx="4864100" cy="16637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2400" y="2120335"/>
            <a:ext cx="10058400" cy="4033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সুশাসন কাকে বলে?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স্বচ্ছতা বলতে কী বোঝ?  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মৌলিক অধিকার কী?   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4265" dirty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সাম্য বলতে কী বোঝ ? 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0" y="152352"/>
            <a:ext cx="4368800" cy="17329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66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1066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815" y="1600106"/>
            <a:ext cx="4433824" cy="12812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3733800"/>
            <a:ext cx="10769600" cy="7480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265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সুশাসনের বৈশিষ্ট্যগুলো খাতায় লিখ।   </a:t>
            </a:r>
            <a:endParaRPr lang="en-US" sz="426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192" y="-724620"/>
            <a:ext cx="1524000" cy="170451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04800" y="1092200"/>
            <a:ext cx="11618795" cy="10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2286000"/>
            <a:ext cx="10871200" cy="15684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বাংলাদেশের প্রেক্ষাপটে পৌরনীতি ও সুশাসন পাঠ অত্যাবশ্যক --- বাক্যটি বিশ্লেষণ করে লিখে আনবে।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80010"/>
            <a:ext cx="3383915" cy="10121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ounded Rectangle 4"/>
          <p:cNvSpPr/>
          <p:nvPr/>
        </p:nvSpPr>
        <p:spPr>
          <a:xfrm>
            <a:off x="304800" y="1092200"/>
            <a:ext cx="11618795" cy="10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4343230"/>
            <a:ext cx="1219200" cy="1661160"/>
          </a:xfrm>
          <a:prstGeom prst="rect">
            <a:avLst/>
          </a:prstGeom>
        </p:spPr>
      </p:pic>
      <p:pic>
        <p:nvPicPr>
          <p:cNvPr id="8" name="Picture 7" descr="equality-symbol-h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3600" y="3937000"/>
            <a:ext cx="2230484" cy="2197027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800" y="5478607"/>
            <a:ext cx="1524000" cy="99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1" y="6938624"/>
            <a:ext cx="742949" cy="647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707" y="6354424"/>
            <a:ext cx="898769" cy="584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5600" y="457200"/>
            <a:ext cx="6400800" cy="912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335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 </a:t>
            </a:r>
            <a:endParaRPr lang="en-US" sz="533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1163</Words>
  <Application>WPS Presentation</Application>
  <PresentationFormat>On-screen Show (4:3)</PresentationFormat>
  <Paragraphs>68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SimSun</vt:lpstr>
      <vt:lpstr>Wingdings</vt:lpstr>
      <vt:lpstr>Wingdings 2</vt:lpstr>
      <vt:lpstr>Wingdings</vt:lpstr>
      <vt:lpstr>NikoshBAN</vt:lpstr>
      <vt:lpstr>Georgia</vt:lpstr>
      <vt:lpstr>Microsoft YaHei</vt:lpstr>
      <vt:lpstr>Arial Unicode MS</vt:lpstr>
      <vt:lpstr>Calibri</vt:lpstr>
      <vt:lpstr>Civic</vt:lpstr>
      <vt:lpstr>PowerPoint 演示文稿</vt:lpstr>
      <vt:lpstr>PowerPoint 演示文稿</vt:lpstr>
      <vt:lpstr>PowerPoint 演示文稿</vt:lpstr>
      <vt:lpstr>আজকের আলোচনার বিষয়  সুশাসনের বৈশিষ্ট্য Characteristies of good governance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mevB‡K ¯^vMZg</dc:title>
  <dc:creator>Jamirul</dc:creator>
  <cp:keywords>123</cp:keywords>
  <cp:lastModifiedBy>Sheule Akter</cp:lastModifiedBy>
  <cp:revision>914</cp:revision>
  <dcterms:created xsi:type="dcterms:W3CDTF">2006-08-16T00:00:00Z</dcterms:created>
  <dcterms:modified xsi:type="dcterms:W3CDTF">2026-07-02T05:22:55Z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E7CBC0888CB241B5A36B749F2C8D7652_12</vt:lpwstr>
  </property>
  <property fmtid="{D5CDD505-2E9C-101B-9397-08002B2CF9AE}" pid="3" name="KSOProductBuildVer">
    <vt:lpwstr>1033-12.2.0.21931</vt:lpwstr>
  </property>
</Properties>
</file>