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0" r:id="rId2"/>
    <p:sldId id="274" r:id="rId3"/>
    <p:sldId id="257" r:id="rId4"/>
    <p:sldId id="279" r:id="rId5"/>
    <p:sldId id="280" r:id="rId6"/>
    <p:sldId id="256" r:id="rId7"/>
    <p:sldId id="258" r:id="rId8"/>
    <p:sldId id="259" r:id="rId9"/>
    <p:sldId id="277" r:id="rId10"/>
    <p:sldId id="261" r:id="rId11"/>
    <p:sldId id="262" r:id="rId12"/>
    <p:sldId id="267" r:id="rId13"/>
    <p:sldId id="268" r:id="rId14"/>
    <p:sldId id="266" r:id="rId15"/>
    <p:sldId id="263" r:id="rId16"/>
    <p:sldId id="264" r:id="rId17"/>
    <p:sldId id="265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C5D0C-B85C-42EB-9396-454E049C80E5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F44DA-18E0-4335-8F61-696FADE41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47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F44DA-18E0-4335-8F61-696FADE41C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67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5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6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0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1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8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5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60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5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47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5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A8DDB-8BE4-4A03-945B-74C9AED07F3E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E433-A8A4-4EB9-87AB-254828ECDC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617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79" y="398352"/>
            <a:ext cx="5513562" cy="5975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622" y="411931"/>
            <a:ext cx="5486403" cy="5975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186003" y="3940366"/>
            <a:ext cx="9288855" cy="2215991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</a:bodyPr>
          <a:lstStyle/>
          <a:p>
            <a:r>
              <a:rPr lang="en-US" sz="13800" b="1" dirty="0" err="1">
                <a:ln w="38100"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শুভেচ্ছা</a:t>
            </a:r>
            <a:endParaRPr lang="en-US" sz="13800" b="1" dirty="0">
              <a:ln w="38100">
                <a:solidFill>
                  <a:srgbClr val="FFFF00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4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283" y="288087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571999" y="434566"/>
            <a:ext cx="3295462" cy="7242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bg1"/>
                </a:solidFill>
              </a:rPr>
              <a:t>পরিচিতি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422" y="3717165"/>
            <a:ext cx="4445251" cy="255454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/>
              <a:t>মুক্তা</a:t>
            </a:r>
            <a:r>
              <a:rPr lang="en-US" sz="3200" b="1" dirty="0"/>
              <a:t> </a:t>
            </a:r>
            <a:r>
              <a:rPr lang="en-US" sz="3200" b="1" dirty="0" err="1"/>
              <a:t>মনি</a:t>
            </a:r>
            <a:endParaRPr lang="en-US" sz="3200" b="1" dirty="0"/>
          </a:p>
          <a:p>
            <a:r>
              <a:rPr lang="en-US" sz="3200" b="1" dirty="0" err="1"/>
              <a:t>প্রধান</a:t>
            </a:r>
            <a:r>
              <a:rPr lang="en-US" sz="3200" b="1" dirty="0"/>
              <a:t> </a:t>
            </a:r>
            <a:r>
              <a:rPr lang="en-US" sz="3200" b="1" dirty="0" err="1"/>
              <a:t>শিক্ষক</a:t>
            </a:r>
            <a:endParaRPr lang="en-US" sz="3200" b="1" dirty="0"/>
          </a:p>
          <a:p>
            <a:r>
              <a:rPr lang="en-US" sz="3200" b="1" dirty="0" err="1"/>
              <a:t>আটাশিয়া</a:t>
            </a:r>
            <a:r>
              <a:rPr lang="en-US" sz="3200" b="1" dirty="0"/>
              <a:t> </a:t>
            </a:r>
            <a:r>
              <a:rPr lang="en-US" sz="3200" b="1" dirty="0" err="1"/>
              <a:t>সর.প্রাথ</a:t>
            </a:r>
            <a:r>
              <a:rPr lang="en-US" sz="3200" b="1" dirty="0"/>
              <a:t>. </a:t>
            </a:r>
            <a:r>
              <a:rPr lang="en-US" sz="3200" b="1" dirty="0" err="1"/>
              <a:t>বিদ্যালয়</a:t>
            </a:r>
            <a:endParaRPr lang="en-US" sz="3200" b="1" dirty="0"/>
          </a:p>
          <a:p>
            <a:r>
              <a:rPr lang="en-US" sz="3200" b="1" dirty="0" err="1"/>
              <a:t>শিবপুর</a:t>
            </a:r>
            <a:r>
              <a:rPr lang="en-US" sz="3200" b="1" dirty="0"/>
              <a:t>, </a:t>
            </a:r>
            <a:r>
              <a:rPr lang="en-US" sz="3200" b="1" dirty="0" err="1"/>
              <a:t>নরসিংদী</a:t>
            </a:r>
            <a:r>
              <a:rPr lang="en-US" sz="3200" b="1" dirty="0"/>
              <a:t> 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88862" y="3594054"/>
            <a:ext cx="4572000" cy="2554545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err="1"/>
              <a:t>শ্রেণিঃ</a:t>
            </a:r>
            <a:r>
              <a:rPr lang="en-US" sz="2000" b="1" dirty="0"/>
              <a:t> </a:t>
            </a:r>
            <a:r>
              <a:rPr lang="en-US" sz="2000" b="1" dirty="0" err="1"/>
              <a:t>পঞ্চম</a:t>
            </a:r>
            <a:endParaRPr lang="en-US" sz="2000" b="1" dirty="0"/>
          </a:p>
          <a:p>
            <a:r>
              <a:rPr lang="en-US" sz="2000" b="1" dirty="0" err="1"/>
              <a:t>বিষয়ঃ</a:t>
            </a:r>
            <a:r>
              <a:rPr lang="en-US" sz="2000" b="1" dirty="0"/>
              <a:t> </a:t>
            </a:r>
            <a:r>
              <a:rPr lang="en-US" sz="2000" b="1" dirty="0" err="1"/>
              <a:t>বাংলাদেশ</a:t>
            </a:r>
            <a:r>
              <a:rPr lang="en-US" sz="2000" b="1" dirty="0"/>
              <a:t> ও </a:t>
            </a:r>
            <a:r>
              <a:rPr lang="en-US" sz="2000" b="1" dirty="0" err="1"/>
              <a:t>বিশ্ব</a:t>
            </a:r>
            <a:r>
              <a:rPr lang="en-US" sz="2000" b="1" dirty="0"/>
              <a:t> </a:t>
            </a:r>
            <a:r>
              <a:rPr lang="en-US" sz="2000" b="1" dirty="0" err="1"/>
              <a:t>পরিচয়</a:t>
            </a:r>
            <a:endParaRPr lang="en-US" sz="2000" b="1" dirty="0"/>
          </a:p>
          <a:p>
            <a:r>
              <a:rPr lang="en-US" sz="2000" b="1" dirty="0" err="1"/>
              <a:t>অধ্যায়ঃ</a:t>
            </a:r>
            <a:r>
              <a:rPr lang="en-US" sz="2000" b="1" dirty="0"/>
              <a:t> ৩</a:t>
            </a:r>
          </a:p>
          <a:p>
            <a:r>
              <a:rPr lang="en-US" sz="2000" b="1" dirty="0" err="1"/>
              <a:t>পাঠ</a:t>
            </a:r>
            <a:r>
              <a:rPr lang="en-US" sz="2000" b="1" dirty="0"/>
              <a:t> </a:t>
            </a:r>
            <a:r>
              <a:rPr lang="en-US" sz="2000" b="1" dirty="0" err="1"/>
              <a:t>শিরোনামঃ</a:t>
            </a:r>
            <a:r>
              <a:rPr lang="en-US" sz="2000" b="1" dirty="0"/>
              <a:t> </a:t>
            </a:r>
            <a:r>
              <a:rPr lang="en-US" sz="2000" b="1" dirty="0" err="1"/>
              <a:t>বাংলদেশের</a:t>
            </a:r>
            <a:r>
              <a:rPr lang="en-US" sz="2000" b="1" dirty="0"/>
              <a:t> </a:t>
            </a:r>
            <a:r>
              <a:rPr lang="en-US" sz="2000" b="1" dirty="0" err="1"/>
              <a:t>ক্ষুদ্র</a:t>
            </a:r>
            <a:r>
              <a:rPr lang="en-US" sz="2000" b="1" dirty="0"/>
              <a:t> </a:t>
            </a:r>
            <a:r>
              <a:rPr lang="en-US" sz="2000" b="1" dirty="0" err="1"/>
              <a:t>নৃ-গোষ্ঠী</a:t>
            </a:r>
            <a:endParaRPr lang="en-US" sz="2000" b="1" dirty="0"/>
          </a:p>
          <a:p>
            <a:r>
              <a:rPr lang="en-US" sz="2000" b="1" dirty="0" err="1"/>
              <a:t>পাঠ্যাংশঃ</a:t>
            </a:r>
            <a:r>
              <a:rPr lang="en-US" sz="2000" b="1" dirty="0"/>
              <a:t> </a:t>
            </a:r>
            <a:r>
              <a:rPr lang="en-US" sz="2000" b="1" dirty="0" err="1"/>
              <a:t>খাসি</a:t>
            </a:r>
            <a:endParaRPr lang="en-US" sz="2000" b="1" dirty="0"/>
          </a:p>
          <a:p>
            <a:r>
              <a:rPr lang="en-US" sz="2000" b="1" dirty="0" err="1"/>
              <a:t>সময়ঃ</a:t>
            </a:r>
            <a:r>
              <a:rPr lang="en-US" sz="2000" b="1" dirty="0"/>
              <a:t> ৪৫ </a:t>
            </a:r>
            <a:r>
              <a:rPr lang="en-US" sz="2000" b="1" dirty="0" err="1"/>
              <a:t>মিনিট</a:t>
            </a:r>
            <a:endParaRPr lang="en-US" sz="2000" b="1" dirty="0"/>
          </a:p>
          <a:p>
            <a:r>
              <a:rPr lang="en-US" sz="2000" b="1" dirty="0" err="1"/>
              <a:t>তারিখঃ</a:t>
            </a:r>
            <a:r>
              <a:rPr lang="en-US" sz="2000" b="1" dirty="0"/>
              <a:t> --/--/২০২৬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244" y="1488578"/>
            <a:ext cx="1191779" cy="4783132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627" y="1094599"/>
            <a:ext cx="2209049" cy="2329041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99" y="835103"/>
            <a:ext cx="2214818" cy="28480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71618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88875" y="488886"/>
            <a:ext cx="3462952" cy="92333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শিখনফল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7775" y="2299581"/>
            <a:ext cx="10420538" cy="2831544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শিখনফলঃ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 err="1">
                <a:solidFill>
                  <a:schemeClr val="bg1"/>
                </a:solidFill>
              </a:rPr>
              <a:t>এই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পাঠ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শেষে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শিক্ষার্থীরা</a:t>
            </a:r>
            <a:r>
              <a:rPr lang="en-US" sz="2000" b="1" dirty="0">
                <a:solidFill>
                  <a:schemeClr val="bg1"/>
                </a:solidFill>
              </a:rPr>
              <a:t> –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২.১.৭     </a:t>
            </a:r>
            <a:r>
              <a:rPr lang="en-US" sz="2000" b="1" dirty="0" err="1">
                <a:solidFill>
                  <a:schemeClr val="bg1"/>
                </a:solidFill>
              </a:rPr>
              <a:t>জাতি,শ্রেণি</a:t>
            </a:r>
            <a:r>
              <a:rPr lang="en-US" sz="2000" b="1" dirty="0">
                <a:solidFill>
                  <a:schemeClr val="bg1"/>
                </a:solidFill>
              </a:rPr>
              <a:t> ,</a:t>
            </a:r>
            <a:r>
              <a:rPr lang="en-US" sz="2000" b="1" dirty="0" err="1">
                <a:solidFill>
                  <a:schemeClr val="bg1"/>
                </a:solidFill>
              </a:rPr>
              <a:t>ধর্ম,বর্ণ,গোষ্ঠী,ছোট-বড়,নির্বিশেষে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সবাইকে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সমান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মর্যাদা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দিবে</a:t>
            </a:r>
            <a:r>
              <a:rPr lang="en-US" sz="2000" b="1" dirty="0">
                <a:solidFill>
                  <a:schemeClr val="bg1"/>
                </a:solidFill>
              </a:rPr>
              <a:t> ও </a:t>
            </a:r>
            <a:r>
              <a:rPr lang="en-US" sz="2000" b="1" dirty="0" err="1">
                <a:solidFill>
                  <a:schemeClr val="bg1"/>
                </a:solidFill>
              </a:rPr>
              <a:t>মিলেমিশে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চলবে</a:t>
            </a:r>
            <a:r>
              <a:rPr lang="en-US" sz="2000" b="1" dirty="0">
                <a:solidFill>
                  <a:schemeClr val="bg1"/>
                </a:solidFill>
              </a:rPr>
              <a:t>।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২.১.৮     </a:t>
            </a:r>
            <a:r>
              <a:rPr lang="en-US" sz="2000" b="1" dirty="0" err="1">
                <a:solidFill>
                  <a:schemeClr val="bg1"/>
                </a:solidFill>
              </a:rPr>
              <a:t>গারো,খাসিয়া</a:t>
            </a:r>
            <a:r>
              <a:rPr lang="en-US" sz="2000" b="1" dirty="0">
                <a:solidFill>
                  <a:schemeClr val="bg1"/>
                </a:solidFill>
              </a:rPr>
              <a:t> ,</a:t>
            </a:r>
            <a:r>
              <a:rPr lang="en-US" sz="2000" b="1" dirty="0" err="1">
                <a:solidFill>
                  <a:schemeClr val="bg1"/>
                </a:solidFill>
              </a:rPr>
              <a:t>ম্রো,ত্রিপুরা</a:t>
            </a:r>
            <a:r>
              <a:rPr lang="en-US" sz="2000" b="1" dirty="0">
                <a:solidFill>
                  <a:schemeClr val="bg1"/>
                </a:solidFill>
              </a:rPr>
              <a:t> ও </a:t>
            </a:r>
            <a:r>
              <a:rPr lang="en-US" sz="2000" b="1" dirty="0" err="1">
                <a:solidFill>
                  <a:schemeClr val="bg1"/>
                </a:solidFill>
              </a:rPr>
              <a:t>ওঁরাওদের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সংস্কৃতি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বর্ণনা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করতে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পারবে</a:t>
            </a:r>
            <a:r>
              <a:rPr lang="en-US" sz="2000" b="1" dirty="0">
                <a:solidFill>
                  <a:schemeClr val="bg1"/>
                </a:solidFill>
              </a:rPr>
              <a:t>।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89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https://youtu.be/SDwPIhpDyJg?si=c5MFt3KJBbcu5t1J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2262" y="434567"/>
            <a:ext cx="3965417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চলো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একটি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গান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শুনি</a:t>
            </a:r>
            <a:r>
              <a:rPr lang="en-US" sz="2800" b="1" dirty="0">
                <a:solidFill>
                  <a:schemeClr val="bg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00141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8764" y="27160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3195" y="479834"/>
            <a:ext cx="4363771" cy="769441"/>
          </a:xfrm>
          <a:prstGeom prst="rect">
            <a:avLst/>
          </a:prstGeom>
          <a:solidFill>
            <a:schemeClr val="tx1">
              <a:lumMod val="85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</a:rPr>
              <a:t>পূর্বজ্ঞান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যাচাই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1683" y="1765426"/>
            <a:ext cx="9578567" cy="4031873"/>
          </a:xfrm>
          <a:prstGeom prst="rect">
            <a:avLst/>
          </a:prstGeom>
          <a:solidFill>
            <a:schemeClr val="tx1">
              <a:lumMod val="85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bg1"/>
                </a:solidFill>
              </a:rPr>
              <a:t>গারোরা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কোথায়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বাস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করে</a:t>
            </a:r>
            <a:r>
              <a:rPr lang="en-US" sz="3200" b="1" dirty="0">
                <a:solidFill>
                  <a:schemeClr val="bg1"/>
                </a:solidFill>
              </a:rPr>
              <a:t>  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b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bg1"/>
                </a:solidFill>
              </a:rPr>
              <a:t>গারোদের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আদি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ধর্মের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নাম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কি</a:t>
            </a:r>
            <a:r>
              <a:rPr lang="en-US" sz="3200" b="1" dirty="0">
                <a:solidFill>
                  <a:schemeClr val="bg1"/>
                </a:solidFill>
              </a:rPr>
              <a:t> 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b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bg1"/>
                </a:solidFill>
              </a:rPr>
              <a:t>ওয়ানগালা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কাদের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উৎসব</a:t>
            </a:r>
            <a:r>
              <a:rPr lang="en-US" sz="3200" b="1" dirty="0">
                <a:solidFill>
                  <a:schemeClr val="bg1"/>
                </a:solidFill>
              </a:rPr>
              <a:t> 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3200" b="1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bg1"/>
                </a:solidFill>
              </a:rPr>
              <a:t>তোমরা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কেউ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বলতে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পারবে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আজ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কী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পড়বো</a:t>
            </a:r>
            <a:r>
              <a:rPr lang="en-US" sz="3200" b="1" dirty="0">
                <a:solidFill>
                  <a:schemeClr val="bg1"/>
                </a:solidFill>
              </a:rPr>
              <a:t>  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bg1"/>
                </a:solidFill>
              </a:rPr>
              <a:t>ধন্যবাদ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তোমাদেরকে</a:t>
            </a:r>
            <a:r>
              <a:rPr lang="en-US" sz="3200" b="1" dirty="0">
                <a:solidFill>
                  <a:schemeClr val="bg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9798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1" y="823864"/>
            <a:ext cx="2870714" cy="2362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096" y="823864"/>
            <a:ext cx="2846932" cy="2362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66" y="823863"/>
            <a:ext cx="2847975" cy="2362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1" y="3576117"/>
            <a:ext cx="2870714" cy="2362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097" y="3576116"/>
            <a:ext cx="2846932" cy="2362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65" y="3576116"/>
            <a:ext cx="2970903" cy="2362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321806" y="253495"/>
            <a:ext cx="4110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ছবিগুলো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দেখি</a:t>
            </a:r>
            <a:r>
              <a:rPr lang="en-US" sz="3200" b="1" dirty="0">
                <a:solidFill>
                  <a:schemeClr val="bg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66971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89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331676" y="362435"/>
            <a:ext cx="5142368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bg1"/>
                </a:solidFill>
              </a:rPr>
              <a:t>আজকের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পাঠ</a:t>
            </a:r>
            <a:r>
              <a:rPr lang="en-US" sz="48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1" y="2820727"/>
            <a:ext cx="5196689" cy="22159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ln w="57150"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খাসি</a:t>
            </a:r>
            <a:endParaRPr lang="en-US" sz="13800" b="1" dirty="0">
              <a:ln w="57150">
                <a:solidFill>
                  <a:srgbClr val="FF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1525" y="1311791"/>
            <a:ext cx="886884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বাংলাদেশের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ক্ষুদ্র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নৃ</a:t>
            </a:r>
            <a:r>
              <a:rPr lang="en-US" sz="5400" b="1" dirty="0">
                <a:solidFill>
                  <a:schemeClr val="bg1"/>
                </a:solidFill>
              </a:rPr>
              <a:t> - </a:t>
            </a:r>
            <a:r>
              <a:rPr lang="en-US" sz="5400" b="1" dirty="0" err="1">
                <a:solidFill>
                  <a:schemeClr val="bg1"/>
                </a:solidFill>
              </a:rPr>
              <a:t>গোষ্ঠী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944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90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42795" y="5085411"/>
            <a:ext cx="10782677" cy="830997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বাংলাদেশের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সিলেট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বিভাগের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বিভিন্ন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এলাকায়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খাসি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জনগোষ্ঠী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বাস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করেন</a:t>
            </a:r>
            <a:r>
              <a:rPr lang="en-US" sz="2400" b="1" dirty="0">
                <a:solidFill>
                  <a:schemeClr val="bg1"/>
                </a:solidFill>
              </a:rPr>
              <a:t>। </a:t>
            </a:r>
            <a:r>
              <a:rPr lang="en-US" sz="2400" b="1" dirty="0" err="1">
                <a:solidFill>
                  <a:schemeClr val="bg1"/>
                </a:solidFill>
              </a:rPr>
              <a:t>তারা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গ্রামকে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পুঞ্জি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বলে</a:t>
            </a:r>
            <a:r>
              <a:rPr lang="en-US" sz="24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" r="3823"/>
          <a:stretch/>
        </p:blipFill>
        <p:spPr>
          <a:xfrm>
            <a:off x="8676897" y="980098"/>
            <a:ext cx="2607399" cy="37218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378" y="876205"/>
            <a:ext cx="3218508" cy="3866272"/>
          </a:xfrm>
          <a:prstGeom prst="rect">
            <a:avLst/>
          </a:prstGeom>
        </p:spPr>
      </p:pic>
      <p:sp>
        <p:nvSpPr>
          <p:cNvPr id="10" name="Donut 9"/>
          <p:cNvSpPr/>
          <p:nvPr/>
        </p:nvSpPr>
        <p:spPr>
          <a:xfrm>
            <a:off x="6690511" y="1404991"/>
            <a:ext cx="1032095" cy="1086415"/>
          </a:xfrm>
          <a:prstGeom prst="donut">
            <a:avLst>
              <a:gd name="adj" fmla="val 100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59" y="876205"/>
            <a:ext cx="3190178" cy="3856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Donut 11"/>
          <p:cNvSpPr/>
          <p:nvPr/>
        </p:nvSpPr>
        <p:spPr>
          <a:xfrm>
            <a:off x="2136618" y="1717816"/>
            <a:ext cx="1611517" cy="1086415"/>
          </a:xfrm>
          <a:prstGeom prst="donut">
            <a:avLst>
              <a:gd name="adj" fmla="val 1051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70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79010" y="4870764"/>
            <a:ext cx="10809838" cy="132343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সমাজব্যবস্থাঃ</a:t>
            </a:r>
            <a:r>
              <a:rPr lang="en-US" sz="2000" b="1" dirty="0">
                <a:solidFill>
                  <a:schemeClr val="bg1"/>
                </a:solidFill>
              </a:rPr>
              <a:t>  </a:t>
            </a:r>
            <a:r>
              <a:rPr lang="en-US" sz="2000" b="1" dirty="0" err="1">
                <a:solidFill>
                  <a:schemeClr val="bg1"/>
                </a:solidFill>
              </a:rPr>
              <a:t>খাসি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জনগোষ্ঠীর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সমাজব্যবস্থা</a:t>
            </a:r>
            <a:r>
              <a:rPr lang="en-US" sz="2000" b="1" dirty="0">
                <a:solidFill>
                  <a:schemeClr val="bg1"/>
                </a:solidFill>
              </a:rPr>
              <a:t>  </a:t>
            </a:r>
            <a:r>
              <a:rPr lang="en-US" sz="2000" b="1" dirty="0" err="1">
                <a:solidFill>
                  <a:srgbClr val="FF0000"/>
                </a:solidFill>
              </a:rPr>
              <a:t>মাতৃতান্ত্রিক।</a:t>
            </a:r>
            <a:r>
              <a:rPr lang="en-US" sz="2000" b="1" dirty="0" err="1">
                <a:solidFill>
                  <a:schemeClr val="bg1"/>
                </a:solidFill>
              </a:rPr>
              <a:t>নারী</a:t>
            </a:r>
            <a:r>
              <a:rPr lang="en-US" sz="2000" b="1" dirty="0">
                <a:solidFill>
                  <a:schemeClr val="bg1"/>
                </a:solidFill>
              </a:rPr>
              <a:t> -</a:t>
            </a:r>
            <a:r>
              <a:rPr lang="en-US" sz="2000" b="1" dirty="0" err="1">
                <a:solidFill>
                  <a:schemeClr val="bg1"/>
                </a:solidFill>
              </a:rPr>
              <a:t>পুরুষ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কঠোর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পরিশ্রমী।তারা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প্রত্যেকেই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পরষ্পরের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প্রতি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সহানুভূতিশীল।সমাজে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স্বামী-স্ত্রী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পরষ্পর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সহযোগিতা</a:t>
            </a:r>
            <a:r>
              <a:rPr lang="en-US" sz="2000" b="1" dirty="0">
                <a:solidFill>
                  <a:schemeClr val="bg1"/>
                </a:solidFill>
              </a:rPr>
              <a:t> ও </a:t>
            </a:r>
            <a:r>
              <a:rPr lang="en-US" sz="2000" b="1" dirty="0" err="1">
                <a:solidFill>
                  <a:schemeClr val="bg1"/>
                </a:solidFill>
              </a:rPr>
              <a:t>সমঝোতার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মাধ্যমে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কৃষি</a:t>
            </a:r>
            <a:r>
              <a:rPr lang="en-US" sz="2000" b="1" dirty="0">
                <a:solidFill>
                  <a:schemeClr val="bg1"/>
                </a:solidFill>
              </a:rPr>
              <a:t> ও </a:t>
            </a:r>
            <a:r>
              <a:rPr lang="en-US" sz="2000" b="1" dirty="0" err="1">
                <a:solidFill>
                  <a:schemeClr val="bg1"/>
                </a:solidFill>
              </a:rPr>
              <a:t>সংসারের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কাজকর্ম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করে।তারা</a:t>
            </a:r>
            <a:r>
              <a:rPr lang="en-US" sz="2000" b="1" dirty="0">
                <a:solidFill>
                  <a:schemeClr val="bg1"/>
                </a:solidFill>
              </a:rPr>
              <a:t>  </a:t>
            </a:r>
            <a:r>
              <a:rPr lang="en-US" sz="2000" b="1" dirty="0" err="1">
                <a:solidFill>
                  <a:srgbClr val="FF0000"/>
                </a:solidFill>
              </a:rPr>
              <a:t>কৃষিকাজের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উপর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নির্ভরশীল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।</a:t>
            </a:r>
            <a:r>
              <a:rPr lang="en-US" sz="2000" b="1" dirty="0" err="1">
                <a:solidFill>
                  <a:schemeClr val="bg1"/>
                </a:solidFill>
              </a:rPr>
              <a:t>তারা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প্রচুর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পান</a:t>
            </a:r>
            <a:r>
              <a:rPr lang="en-US" sz="2000" b="1" dirty="0">
                <a:solidFill>
                  <a:srgbClr val="FF0000"/>
                </a:solidFill>
              </a:rPr>
              <a:t> ও </a:t>
            </a:r>
            <a:r>
              <a:rPr lang="en-US" sz="2000" b="1" dirty="0" err="1">
                <a:solidFill>
                  <a:srgbClr val="FF0000"/>
                </a:solidFill>
              </a:rPr>
              <a:t>সুপারি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চাষ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করে।বাড়িতে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অতিথি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এলে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পান-সুপারি</a:t>
            </a:r>
            <a:r>
              <a:rPr lang="en-US" sz="2000" b="1" dirty="0">
                <a:solidFill>
                  <a:schemeClr val="bg1"/>
                </a:solidFill>
              </a:rPr>
              <a:t> ও </a:t>
            </a:r>
            <a:r>
              <a:rPr lang="en-US" sz="2000" b="1" dirty="0" err="1">
                <a:solidFill>
                  <a:schemeClr val="bg1"/>
                </a:solidFill>
              </a:rPr>
              <a:t>চা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দিয়ে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আপ্যায়ন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হয়</a:t>
            </a:r>
            <a:r>
              <a:rPr lang="en-US" sz="20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49" y="796003"/>
            <a:ext cx="3379915" cy="3700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94" y="796003"/>
            <a:ext cx="3016591" cy="3714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949" y="796003"/>
            <a:ext cx="3352261" cy="37414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672763" y="3599585"/>
            <a:ext cx="1195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/>
              <a:t>মা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85124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2919" y="5251010"/>
            <a:ext cx="10366217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ভাষাঃ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খাসি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জনগোষ্ঠীর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নিজস্ব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ভাষা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আছে</a:t>
            </a:r>
            <a:r>
              <a:rPr lang="en-US" sz="2800" b="1" dirty="0">
                <a:solidFill>
                  <a:schemeClr val="bg1"/>
                </a:solidFill>
              </a:rPr>
              <a:t>।</a:t>
            </a:r>
          </a:p>
          <a:p>
            <a:r>
              <a:rPr lang="en-US" sz="2800" b="1" dirty="0" err="1">
                <a:solidFill>
                  <a:schemeClr val="bg1"/>
                </a:solidFill>
              </a:rPr>
              <a:t>তাদের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ভাষার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নাম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মনখেমে</a:t>
            </a:r>
            <a:r>
              <a:rPr lang="en-US" sz="2800" b="1" dirty="0">
                <a:solidFill>
                  <a:srgbClr val="FF0000"/>
                </a:solidFill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75" y="887240"/>
            <a:ext cx="4750552" cy="3720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938" y="887240"/>
            <a:ext cx="4409274" cy="37209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94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01231" y="5006567"/>
            <a:ext cx="10610661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খাসিদের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উৎসবঃ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তারা</a:t>
            </a:r>
            <a:r>
              <a:rPr lang="en-US" sz="2000" b="1" dirty="0">
                <a:solidFill>
                  <a:schemeClr val="bg1"/>
                </a:solidFill>
              </a:rPr>
              <a:t> ‘</a:t>
            </a:r>
            <a:r>
              <a:rPr lang="en-US" sz="2000" b="1" dirty="0" err="1">
                <a:solidFill>
                  <a:schemeClr val="bg1"/>
                </a:solidFill>
              </a:rPr>
              <a:t>খাসি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সেং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কুটস্লেম</a:t>
            </a:r>
            <a:r>
              <a:rPr lang="en-US" sz="2000" b="1" dirty="0">
                <a:solidFill>
                  <a:schemeClr val="bg1"/>
                </a:solidFill>
              </a:rPr>
              <a:t>’  </a:t>
            </a:r>
            <a:r>
              <a:rPr lang="en-US" sz="2000" b="1" dirty="0" err="1">
                <a:solidFill>
                  <a:schemeClr val="bg1"/>
                </a:solidFill>
              </a:rPr>
              <a:t>বা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বর্ষবিদায়</a:t>
            </a:r>
            <a:r>
              <a:rPr lang="en-US" sz="2000" b="1" dirty="0">
                <a:solidFill>
                  <a:schemeClr val="bg1"/>
                </a:solidFill>
              </a:rPr>
              <a:t>  </a:t>
            </a:r>
            <a:r>
              <a:rPr lang="en-US" sz="2000" b="1" dirty="0" err="1">
                <a:solidFill>
                  <a:schemeClr val="bg1"/>
                </a:solidFill>
              </a:rPr>
              <a:t>উৎসব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পালন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করে।তারা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নতুন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বছরকেও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বরণ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করে</a:t>
            </a:r>
            <a:r>
              <a:rPr lang="en-US" sz="2000" b="1" dirty="0">
                <a:solidFill>
                  <a:schemeClr val="bg1"/>
                </a:solidFill>
              </a:rPr>
              <a:t>।  </a:t>
            </a:r>
            <a:r>
              <a:rPr lang="en-US" sz="2000" b="1" dirty="0" err="1">
                <a:solidFill>
                  <a:schemeClr val="bg1"/>
                </a:solidFill>
              </a:rPr>
              <a:t>সকল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ধরণের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অনুষ্ঠান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যেমন-</a:t>
            </a:r>
            <a:r>
              <a:rPr lang="en-US" sz="2000" b="1" dirty="0" err="1">
                <a:solidFill>
                  <a:srgbClr val="FF0000"/>
                </a:solidFill>
              </a:rPr>
              <a:t>পূজাপার্বণ,বিয়ে,খরা,অতিবৃষ্টি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ইত্যাদি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অনুষ্ঠানে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নাচ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গান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হয়।এই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উপলক্ষে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খাসি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জনগোষ্ঠী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উৎসবের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আয়োজন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করেন</a:t>
            </a:r>
            <a:r>
              <a:rPr lang="en-US" sz="20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03" y="1342423"/>
            <a:ext cx="3114473" cy="3164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010" y="1318241"/>
            <a:ext cx="3082543" cy="3112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061" y="1357884"/>
            <a:ext cx="3024745" cy="1672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838625" y="346580"/>
            <a:ext cx="4146487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</a:rPr>
              <a:t>খাসিদের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উৎসব</a:t>
            </a:r>
            <a:endParaRPr lang="en-US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324CFC6-4DCC-2A6E-3AD0-30083D7BE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061" y="3225980"/>
            <a:ext cx="3114473" cy="1492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781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89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5636" y="5115208"/>
            <a:ext cx="10746463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ধর্মঃ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খাসিরা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বিভিন্ন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দেবতার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পূজা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করেন।তাঁদের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প্রধান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দেবতার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নাম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উব্লাই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নাংথই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42" y="1200515"/>
            <a:ext cx="3257857" cy="3253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105" y="1200514"/>
            <a:ext cx="3269497" cy="3253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2" y="1200515"/>
            <a:ext cx="2619375" cy="32537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612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90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74483" y="4906977"/>
            <a:ext cx="10864158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খাদ্যঃ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খাসিদের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প্রধান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খাদ্য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ভাত,মাছ,মাংস,শুঁটকি</a:t>
            </a:r>
            <a:r>
              <a:rPr lang="en-US" sz="2800" b="1" dirty="0">
                <a:solidFill>
                  <a:srgbClr val="FF0000"/>
                </a:solidFill>
              </a:rPr>
              <a:t>  </a:t>
            </a:r>
            <a:r>
              <a:rPr lang="en-US" sz="2800" b="1" dirty="0" err="1">
                <a:solidFill>
                  <a:schemeClr val="bg1"/>
                </a:solidFill>
              </a:rPr>
              <a:t>ইত্যাদি।বাড়িতে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অতিথি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এলে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পান-সুপারি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এবং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চা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দিয়ে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আপ্যায়ন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হয়</a:t>
            </a:r>
            <a:r>
              <a:rPr lang="en-US" sz="28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72" y="950049"/>
            <a:ext cx="2522638" cy="3051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92" y="2539121"/>
            <a:ext cx="2416589" cy="1462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192" y="936468"/>
            <a:ext cx="2450524" cy="1398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601" y="916286"/>
            <a:ext cx="1548143" cy="3086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629" y="916286"/>
            <a:ext cx="2395963" cy="1827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629" y="2887864"/>
            <a:ext cx="2395963" cy="1113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968068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90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69955" y="5038072"/>
            <a:ext cx="10873212" cy="830997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পোশাকঃখাসি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মেয়েরা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কাজিম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পিন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নামক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ব্লাউজ</a:t>
            </a:r>
            <a:r>
              <a:rPr lang="en-US" sz="2400" b="1" dirty="0">
                <a:solidFill>
                  <a:schemeClr val="bg1"/>
                </a:solidFill>
              </a:rPr>
              <a:t> ও </a:t>
            </a:r>
            <a:r>
              <a:rPr lang="en-US" sz="2400" b="1" dirty="0" err="1">
                <a:solidFill>
                  <a:schemeClr val="bg1"/>
                </a:solidFill>
              </a:rPr>
              <a:t>লুঙ্গি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পরেন</a:t>
            </a:r>
            <a:r>
              <a:rPr lang="en-US" sz="2400" b="1" dirty="0">
                <a:solidFill>
                  <a:schemeClr val="bg1"/>
                </a:solidFill>
              </a:rPr>
              <a:t> ।</a:t>
            </a:r>
            <a:r>
              <a:rPr lang="en-US" sz="2400" b="1" dirty="0" err="1">
                <a:solidFill>
                  <a:schemeClr val="bg1"/>
                </a:solidFill>
              </a:rPr>
              <a:t>আর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ছেলেরা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পকেট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ছাড়া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শার্ট</a:t>
            </a:r>
            <a:r>
              <a:rPr lang="en-US" sz="2400" b="1" dirty="0">
                <a:solidFill>
                  <a:schemeClr val="bg1"/>
                </a:solidFill>
              </a:rPr>
              <a:t> ও </a:t>
            </a:r>
            <a:r>
              <a:rPr lang="en-US" sz="2400" b="1" dirty="0" err="1">
                <a:solidFill>
                  <a:schemeClr val="bg1"/>
                </a:solidFill>
              </a:rPr>
              <a:t>লুঙ্গি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পরেন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যার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নাম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ফুংগ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মারুং</a:t>
            </a:r>
            <a:r>
              <a:rPr lang="en-US" sz="2400" b="1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08" y="1173471"/>
            <a:ext cx="2228840" cy="31124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728" y="1164358"/>
            <a:ext cx="2326724" cy="3098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68308" y="2743200"/>
            <a:ext cx="155719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কাজিম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পিন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335" y="1186992"/>
            <a:ext cx="2485178" cy="3053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278115" y="3112532"/>
            <a:ext cx="155719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ফুংগ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মারুং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201" y="1167083"/>
            <a:ext cx="2328384" cy="3112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1347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255" y="273867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191346" y="525102"/>
            <a:ext cx="5830432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পাঠ্যবইয়ের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সাথে</a:t>
            </a:r>
            <a:r>
              <a:rPr lang="en-US" sz="2400" b="1" dirty="0">
                <a:solidFill>
                  <a:schemeClr val="bg1"/>
                </a:solidFill>
              </a:rPr>
              <a:t> সংযোগ-২১-২২ </a:t>
            </a:r>
            <a:r>
              <a:rPr lang="en-US" sz="2400" b="1" dirty="0" err="1">
                <a:solidFill>
                  <a:schemeClr val="bg1"/>
                </a:solidFill>
              </a:rPr>
              <a:t>পৃষ্ঠা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মনোযোগ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দিয়ে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পড়ি</a:t>
            </a:r>
            <a:r>
              <a:rPr lang="en-US" sz="2400" b="1" dirty="0">
                <a:solidFill>
                  <a:schemeClr val="bg1"/>
                </a:solidFill>
              </a:rPr>
              <a:t> 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331F5C4-0106-3E99-1647-7B1DEC894C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086" y="1537158"/>
            <a:ext cx="4488441" cy="4428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6D29104-0B8C-D0FA-EF73-DB2593855A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473" y="1537158"/>
            <a:ext cx="4463144" cy="4428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023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074060" y="389299"/>
            <a:ext cx="3585172" cy="707886"/>
          </a:xfrm>
          <a:prstGeom prst="rect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দলীয়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কাজ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3331" y="1430448"/>
            <a:ext cx="1054728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তিনটি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দলে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বিভক্ত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হয়ে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খাসিদেরভাষা,পোশাক,খাদ্য,উৎসব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সম্পর্কে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লিখবে</a:t>
            </a:r>
            <a:r>
              <a:rPr lang="en-US" sz="2400" b="1" dirty="0">
                <a:solidFill>
                  <a:schemeClr val="bg1"/>
                </a:solidFill>
              </a:rPr>
              <a:t>।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774269"/>
              </p:ext>
            </p:extLst>
          </p:nvPr>
        </p:nvGraphicFramePr>
        <p:xfrm>
          <a:off x="1774371" y="2457930"/>
          <a:ext cx="7996329" cy="3327234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577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27234">
                <a:tc>
                  <a:txBody>
                    <a:bodyPr/>
                    <a:lstStyle/>
                    <a:p>
                      <a:r>
                        <a:rPr lang="en-US" sz="3200" b="1" u="sng" dirty="0" err="1">
                          <a:solidFill>
                            <a:schemeClr val="bg1"/>
                          </a:solidFill>
                        </a:rPr>
                        <a:t>ভাষা</a:t>
                      </a:r>
                      <a:endParaRPr lang="en-US" sz="3200" b="1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</a:rPr>
                        <a:t>     </a:t>
                      </a:r>
                      <a:r>
                        <a:rPr lang="en-US" sz="3200" u="sng" dirty="0" err="1">
                          <a:solidFill>
                            <a:schemeClr val="bg1"/>
                          </a:solidFill>
                        </a:rPr>
                        <a:t>পোশাক</a:t>
                      </a:r>
                      <a:endParaRPr lang="en-US" sz="3200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       </a:t>
                      </a:r>
                      <a:r>
                        <a:rPr lang="en-US" sz="2800" b="1" u="sng" dirty="0" err="1">
                          <a:solidFill>
                            <a:schemeClr val="bg1"/>
                          </a:solidFill>
                        </a:rPr>
                        <a:t>খাদ্য,উৎসব</a:t>
                      </a:r>
                      <a:endParaRPr lang="en-US" sz="2800" b="1" u="sng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10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85173" y="470781"/>
            <a:ext cx="4472411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bg1"/>
                </a:solidFill>
              </a:rPr>
              <a:t>জোড়ায়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কাজ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83944" y="2335794"/>
            <a:ext cx="9325069" cy="378565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১।খাসিদের </a:t>
            </a:r>
            <a:r>
              <a:rPr lang="en-US" sz="4000" b="1" dirty="0" err="1">
                <a:solidFill>
                  <a:schemeClr val="bg1"/>
                </a:solidFill>
              </a:rPr>
              <a:t>সমাজব্যবস্থা,খাদ্য,উৎসব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সম্পর্কে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পালাক্রমে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বলবে,একে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অপরকে</a:t>
            </a:r>
            <a:r>
              <a:rPr lang="en-US" sz="4000" b="1" dirty="0">
                <a:solidFill>
                  <a:schemeClr val="bg1"/>
                </a:solidFill>
              </a:rPr>
              <a:t> ২টি </a:t>
            </a:r>
            <a:r>
              <a:rPr lang="en-US" sz="4000" b="1" dirty="0" err="1">
                <a:solidFill>
                  <a:schemeClr val="bg1"/>
                </a:solidFill>
              </a:rPr>
              <a:t>প্রশ্ন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করবে</a:t>
            </a:r>
            <a:r>
              <a:rPr lang="en-US" sz="4000" b="1" dirty="0">
                <a:solidFill>
                  <a:schemeClr val="bg1"/>
                </a:solidFill>
              </a:rPr>
              <a:t> ।</a:t>
            </a:r>
          </a:p>
          <a:p>
            <a:r>
              <a:rPr lang="en-US" sz="4000" b="1" dirty="0">
                <a:solidFill>
                  <a:schemeClr val="bg1"/>
                </a:solidFill>
              </a:rPr>
              <a:t>২।যখন </a:t>
            </a:r>
            <a:r>
              <a:rPr lang="en-US" sz="4000" b="1" dirty="0" err="1">
                <a:solidFill>
                  <a:schemeClr val="bg1"/>
                </a:solidFill>
              </a:rPr>
              <a:t>একজন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বলবে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তখন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অন্যজন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মনোযোগ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দিয়ে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শুনবে।শিক্ষক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খেয়াল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রাখবেন</a:t>
            </a:r>
            <a:r>
              <a:rPr lang="en-US" sz="4000" b="1" dirty="0">
                <a:solidFill>
                  <a:schemeClr val="bg1"/>
                </a:solidFill>
              </a:rPr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3269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27560" y="334977"/>
            <a:ext cx="5984341" cy="12618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   </a:t>
            </a:r>
            <a:r>
              <a:rPr lang="en-US" sz="4400" b="1" dirty="0" err="1">
                <a:solidFill>
                  <a:schemeClr val="bg1"/>
                </a:solidFill>
              </a:rPr>
              <a:t>প্রশ্নোত্তর</a:t>
            </a:r>
            <a:endParaRPr lang="en-US" sz="4400" b="1" dirty="0">
              <a:solidFill>
                <a:schemeClr val="bg1"/>
              </a:solidFill>
            </a:endParaRPr>
          </a:p>
          <a:p>
            <a:r>
              <a:rPr lang="en-US" sz="3200" b="1" dirty="0" err="1">
                <a:solidFill>
                  <a:schemeClr val="bg1"/>
                </a:solidFill>
              </a:rPr>
              <a:t>মুখে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বলি</a:t>
            </a:r>
            <a:r>
              <a:rPr lang="en-US" sz="3200" b="1" dirty="0">
                <a:solidFill>
                  <a:schemeClr val="bg1"/>
                </a:solidFill>
              </a:rPr>
              <a:t> ও </a:t>
            </a:r>
            <a:r>
              <a:rPr lang="en-US" sz="3200" b="1" dirty="0" err="1">
                <a:solidFill>
                  <a:schemeClr val="bg1"/>
                </a:solidFill>
              </a:rPr>
              <a:t>পরে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খাতয়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লিখি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7774" y="1872061"/>
            <a:ext cx="10257576" cy="4401205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১।খাসিদের </a:t>
            </a:r>
            <a:r>
              <a:rPr lang="en-US" sz="2800" b="1" dirty="0" err="1">
                <a:solidFill>
                  <a:schemeClr val="bg1"/>
                </a:solidFill>
              </a:rPr>
              <a:t>দেবতার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নাম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কি</a:t>
            </a:r>
            <a:r>
              <a:rPr lang="en-US" sz="2800" b="1" dirty="0">
                <a:solidFill>
                  <a:schemeClr val="bg1"/>
                </a:solidFill>
              </a:rPr>
              <a:t> ?</a:t>
            </a:r>
          </a:p>
          <a:p>
            <a:r>
              <a:rPr lang="en-US" sz="2800" b="1" dirty="0" err="1">
                <a:solidFill>
                  <a:schemeClr val="bg1"/>
                </a:solidFill>
              </a:rPr>
              <a:t>উত্তরঃ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উব্লাই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নাংথই</a:t>
            </a:r>
            <a:r>
              <a:rPr lang="en-US" sz="2800" b="1" dirty="0">
                <a:solidFill>
                  <a:schemeClr val="bg1"/>
                </a:solidFill>
              </a:rPr>
              <a:t> ।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২।খাসিদের </a:t>
            </a:r>
            <a:r>
              <a:rPr lang="en-US" sz="2800" b="1" dirty="0" err="1">
                <a:solidFill>
                  <a:schemeClr val="bg1"/>
                </a:solidFill>
              </a:rPr>
              <a:t>ভাষার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নাম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কি</a:t>
            </a:r>
            <a:r>
              <a:rPr lang="en-US" sz="2800" b="1" dirty="0">
                <a:solidFill>
                  <a:schemeClr val="bg1"/>
                </a:solidFill>
              </a:rPr>
              <a:t> ?</a:t>
            </a:r>
          </a:p>
          <a:p>
            <a:r>
              <a:rPr lang="en-US" sz="2800" b="1" dirty="0" err="1">
                <a:solidFill>
                  <a:schemeClr val="bg1"/>
                </a:solidFill>
              </a:rPr>
              <a:t>উত্তরঃমনখেমে</a:t>
            </a:r>
            <a:r>
              <a:rPr lang="en-US" sz="2800" b="1" dirty="0">
                <a:solidFill>
                  <a:schemeClr val="bg1"/>
                </a:solidFill>
              </a:rPr>
              <a:t> ।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৩। </a:t>
            </a:r>
            <a:r>
              <a:rPr lang="en-US" sz="2800" b="1" dirty="0" err="1">
                <a:solidFill>
                  <a:schemeClr val="bg1"/>
                </a:solidFill>
              </a:rPr>
              <a:t>খাসিদের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প্রধান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খাদ্য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কি</a:t>
            </a:r>
            <a:r>
              <a:rPr lang="en-US" sz="2800" b="1" dirty="0">
                <a:solidFill>
                  <a:schemeClr val="bg1"/>
                </a:solidFill>
              </a:rPr>
              <a:t> ?</a:t>
            </a:r>
          </a:p>
          <a:p>
            <a:r>
              <a:rPr lang="en-US" sz="2800" b="1" dirty="0" err="1">
                <a:solidFill>
                  <a:schemeClr val="bg1"/>
                </a:solidFill>
              </a:rPr>
              <a:t>উত্তরঃ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খাসিদের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প্রধান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খাদ্য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ভাত,মাংস,শুঁটকি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মাছ,মধু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ইত্যাদি</a:t>
            </a:r>
            <a:r>
              <a:rPr lang="en-US" sz="2800" b="1" dirty="0">
                <a:solidFill>
                  <a:schemeClr val="bg1"/>
                </a:solidFill>
              </a:rPr>
              <a:t> ।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৪। </a:t>
            </a:r>
            <a:r>
              <a:rPr lang="en-US" sz="2800" b="1" dirty="0" err="1">
                <a:solidFill>
                  <a:schemeClr val="bg1"/>
                </a:solidFill>
              </a:rPr>
              <a:t>খাসি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মেয়েরা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কী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পোশাক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পরে</a:t>
            </a:r>
            <a:r>
              <a:rPr lang="en-US" sz="2800" b="1" dirty="0">
                <a:solidFill>
                  <a:schemeClr val="bg1"/>
                </a:solidFill>
              </a:rPr>
              <a:t> ?</a:t>
            </a:r>
          </a:p>
          <a:p>
            <a:r>
              <a:rPr lang="en-US" sz="2800" b="1" dirty="0" err="1">
                <a:solidFill>
                  <a:schemeClr val="bg1"/>
                </a:solidFill>
              </a:rPr>
              <a:t>উত্তরঃ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খাসি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মেয়েরা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কাজিম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পিন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নামক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ব্লাউজ</a:t>
            </a:r>
            <a:r>
              <a:rPr lang="en-US" sz="2800" b="1" dirty="0">
                <a:solidFill>
                  <a:schemeClr val="bg1"/>
                </a:solidFill>
              </a:rPr>
              <a:t> ও </a:t>
            </a:r>
            <a:r>
              <a:rPr lang="en-US" sz="2800" b="1" dirty="0" err="1">
                <a:solidFill>
                  <a:schemeClr val="bg1"/>
                </a:solidFill>
              </a:rPr>
              <a:t>লুঙ্গি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পরেন</a:t>
            </a:r>
            <a:r>
              <a:rPr lang="en-US" sz="2800" b="1" dirty="0">
                <a:solidFill>
                  <a:schemeClr val="bg1"/>
                </a:solidFill>
              </a:rPr>
              <a:t> ।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৫।খাসিরা </a:t>
            </a:r>
            <a:r>
              <a:rPr lang="en-US" sz="2800" b="1" dirty="0" err="1">
                <a:solidFill>
                  <a:schemeClr val="bg1"/>
                </a:solidFill>
              </a:rPr>
              <a:t>কী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দিয়ে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অতিথি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আপ্যায়ন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করে</a:t>
            </a:r>
            <a:r>
              <a:rPr lang="en-US" sz="2800" b="1" dirty="0">
                <a:solidFill>
                  <a:schemeClr val="bg1"/>
                </a:solidFill>
              </a:rPr>
              <a:t> ?</a:t>
            </a:r>
          </a:p>
          <a:p>
            <a:r>
              <a:rPr lang="en-US" sz="2800" b="1" dirty="0" err="1">
                <a:solidFill>
                  <a:schemeClr val="bg1"/>
                </a:solidFill>
              </a:rPr>
              <a:t>উত্তরঃ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পান</a:t>
            </a:r>
            <a:r>
              <a:rPr lang="en-US" sz="2800" b="1" dirty="0">
                <a:solidFill>
                  <a:schemeClr val="bg1"/>
                </a:solidFill>
              </a:rPr>
              <a:t> –</a:t>
            </a:r>
            <a:r>
              <a:rPr lang="en-US" sz="2800" b="1" dirty="0" err="1">
                <a:solidFill>
                  <a:schemeClr val="bg1"/>
                </a:solidFill>
              </a:rPr>
              <a:t>সুপারি</a:t>
            </a:r>
            <a:r>
              <a:rPr lang="en-US" sz="2800" b="1" dirty="0">
                <a:solidFill>
                  <a:schemeClr val="bg1"/>
                </a:solidFill>
              </a:rPr>
              <a:t> ও </a:t>
            </a:r>
            <a:r>
              <a:rPr lang="en-US" sz="2800" b="1" dirty="0" err="1">
                <a:solidFill>
                  <a:schemeClr val="bg1"/>
                </a:solidFill>
              </a:rPr>
              <a:t>চা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দিয়ে</a:t>
            </a:r>
            <a:r>
              <a:rPr lang="en-US" sz="2800" b="1" dirty="0">
                <a:solidFill>
                  <a:schemeClr val="bg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8274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89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367889" y="362139"/>
            <a:ext cx="5377759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</a:rPr>
              <a:t>শূন্যস্থান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পূরণ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করো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4935" y="1258330"/>
            <a:ext cx="10366217" cy="5078313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১।খাসিরা -------------------------------</a:t>
            </a:r>
            <a:r>
              <a:rPr lang="en-US" sz="3600" b="1" dirty="0" err="1">
                <a:solidFill>
                  <a:schemeClr val="bg1"/>
                </a:solidFill>
              </a:rPr>
              <a:t>পরিবার</a:t>
            </a:r>
            <a:r>
              <a:rPr lang="en-US" sz="3600" b="1" dirty="0">
                <a:solidFill>
                  <a:schemeClr val="bg1"/>
                </a:solidFill>
              </a:rPr>
              <a:t>।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২। </a:t>
            </a:r>
            <a:r>
              <a:rPr lang="en-US" sz="3600" b="1" dirty="0" err="1">
                <a:solidFill>
                  <a:schemeClr val="bg1"/>
                </a:solidFill>
              </a:rPr>
              <a:t>বাংলাদেশের</a:t>
            </a:r>
            <a:r>
              <a:rPr lang="en-US" sz="3600" b="1" dirty="0">
                <a:solidFill>
                  <a:schemeClr val="bg1"/>
                </a:solidFill>
              </a:rPr>
              <a:t>  ---------------------  </a:t>
            </a:r>
            <a:r>
              <a:rPr lang="en-US" sz="3600" b="1" dirty="0" err="1">
                <a:solidFill>
                  <a:schemeClr val="bg1"/>
                </a:solidFill>
              </a:rPr>
              <a:t>বিভাগের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বিভিন্ন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এলাকায়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খাসি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জনগোষ্ঠী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বাস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করেন</a:t>
            </a:r>
            <a:r>
              <a:rPr lang="en-US" sz="3600" b="1" dirty="0">
                <a:solidFill>
                  <a:schemeClr val="bg1"/>
                </a:solidFill>
              </a:rPr>
              <a:t>। 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৩। </a:t>
            </a:r>
            <a:r>
              <a:rPr lang="en-US" sz="3600" b="1" dirty="0" err="1">
                <a:solidFill>
                  <a:schemeClr val="bg1"/>
                </a:solidFill>
              </a:rPr>
              <a:t>খাসিদের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দেবতার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নাম</a:t>
            </a:r>
            <a:r>
              <a:rPr lang="en-US" sz="3600" b="1" dirty="0">
                <a:solidFill>
                  <a:schemeClr val="bg1"/>
                </a:solidFill>
              </a:rPr>
              <a:t> ---------------------------  ।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৪। </a:t>
            </a:r>
            <a:r>
              <a:rPr lang="en-US" sz="3600" b="1" dirty="0" err="1">
                <a:solidFill>
                  <a:schemeClr val="bg1"/>
                </a:solidFill>
              </a:rPr>
              <a:t>খাসি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জনগোষ্ঠী</a:t>
            </a:r>
            <a:r>
              <a:rPr lang="en-US" sz="3600" b="1" dirty="0">
                <a:solidFill>
                  <a:schemeClr val="bg1"/>
                </a:solidFill>
              </a:rPr>
              <a:t> ----------------------- </a:t>
            </a:r>
            <a:r>
              <a:rPr lang="en-US" sz="3600" b="1" dirty="0" err="1">
                <a:solidFill>
                  <a:schemeClr val="bg1"/>
                </a:solidFill>
              </a:rPr>
              <a:t>করে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জীবিকা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নির্বাহ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করে</a:t>
            </a:r>
            <a:r>
              <a:rPr lang="en-US" sz="3600" b="1" dirty="0">
                <a:solidFill>
                  <a:schemeClr val="bg1"/>
                </a:solidFill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4816443" y="2428971"/>
            <a:ext cx="2480649" cy="488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সিলেট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4208352" y="1350592"/>
            <a:ext cx="2480649" cy="488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মাতৃতান্ত্রিক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62940" y="4088499"/>
            <a:ext cx="3195873" cy="488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উব্লাই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নাংথই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5278171" y="5181846"/>
            <a:ext cx="2480649" cy="488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কৃষিকাজ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917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42376" y="434566"/>
            <a:ext cx="82296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</a:rPr>
              <a:t>সঠিক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উত্তরে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টিক</a:t>
            </a:r>
            <a:r>
              <a:rPr lang="en-US" sz="4000" b="1" dirty="0">
                <a:solidFill>
                  <a:schemeClr val="bg1"/>
                </a:solidFill>
              </a:rPr>
              <a:t>      (     )    </a:t>
            </a:r>
            <a:r>
              <a:rPr lang="en-US" sz="4000" b="1" dirty="0" err="1">
                <a:solidFill>
                  <a:schemeClr val="bg1"/>
                </a:solidFill>
              </a:rPr>
              <a:t>চিহ্ন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দাও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8844" y="1575303"/>
            <a:ext cx="10013132" cy="378565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১। </a:t>
            </a:r>
            <a:r>
              <a:rPr lang="en-US" sz="2400" b="1" dirty="0" err="1">
                <a:solidFill>
                  <a:schemeClr val="bg1"/>
                </a:solidFill>
              </a:rPr>
              <a:t>খাসি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জনগোষ্ঠী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বাংলাদেশের-কোন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বিভাগে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বাস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করে</a:t>
            </a:r>
            <a:r>
              <a:rPr lang="en-US" sz="2400" b="1" dirty="0">
                <a:solidFill>
                  <a:schemeClr val="bg1"/>
                </a:solidFill>
              </a:rPr>
              <a:t> ?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ক.  </a:t>
            </a:r>
            <a:r>
              <a:rPr lang="en-US" sz="2400" b="1" dirty="0" err="1">
                <a:solidFill>
                  <a:schemeClr val="bg1"/>
                </a:solidFill>
              </a:rPr>
              <a:t>ঢাকা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বিভাগ</a:t>
            </a:r>
            <a:r>
              <a:rPr lang="en-US" sz="2400" b="1" dirty="0">
                <a:solidFill>
                  <a:schemeClr val="bg1"/>
                </a:solidFill>
              </a:rPr>
              <a:t>                খ. </a:t>
            </a:r>
            <a:r>
              <a:rPr lang="en-US" sz="2400" b="1" dirty="0" err="1">
                <a:solidFill>
                  <a:schemeClr val="bg1"/>
                </a:solidFill>
              </a:rPr>
              <a:t>বরিশাল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বিভাগ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গ.   </a:t>
            </a:r>
            <a:r>
              <a:rPr lang="en-US" sz="2400" b="1" dirty="0" err="1">
                <a:solidFill>
                  <a:schemeClr val="bg1"/>
                </a:solidFill>
              </a:rPr>
              <a:t>সিলেট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বিভাগ</a:t>
            </a:r>
            <a:r>
              <a:rPr lang="en-US" sz="2400" b="1" dirty="0">
                <a:solidFill>
                  <a:schemeClr val="bg1"/>
                </a:solidFill>
              </a:rPr>
              <a:t>              </a:t>
            </a:r>
            <a:r>
              <a:rPr lang="en-US" sz="2400" b="1" dirty="0" err="1">
                <a:solidFill>
                  <a:schemeClr val="bg1"/>
                </a:solidFill>
              </a:rPr>
              <a:t>ঘ.রাজশাহী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বিভাগ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২।খাসিরা </a:t>
            </a:r>
            <a:r>
              <a:rPr lang="en-US" sz="2400" b="1" dirty="0" err="1">
                <a:solidFill>
                  <a:schemeClr val="bg1"/>
                </a:solidFill>
              </a:rPr>
              <a:t>কী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দিয়ে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অতিথি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আপ্যায়ন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</a:t>
            </a:r>
            <a:r>
              <a:rPr lang="en-US" sz="2400" b="1" dirty="0">
                <a:solidFill>
                  <a:schemeClr val="bg1"/>
                </a:solidFill>
              </a:rPr>
              <a:t> ?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ক.  </a:t>
            </a:r>
            <a:r>
              <a:rPr lang="en-US" sz="2400" b="1" dirty="0" err="1">
                <a:solidFill>
                  <a:schemeClr val="bg1"/>
                </a:solidFill>
              </a:rPr>
              <a:t>পিঠা</a:t>
            </a:r>
            <a:r>
              <a:rPr lang="en-US" sz="2400" b="1" dirty="0">
                <a:solidFill>
                  <a:schemeClr val="bg1"/>
                </a:solidFill>
              </a:rPr>
              <a:t>                     </a:t>
            </a:r>
            <a:r>
              <a:rPr lang="en-US" sz="2400" b="1" dirty="0" err="1">
                <a:solidFill>
                  <a:schemeClr val="bg1"/>
                </a:solidFill>
              </a:rPr>
              <a:t>খ.পায়েশ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গ.   </a:t>
            </a:r>
            <a:r>
              <a:rPr lang="en-US" sz="2400" b="1" dirty="0" err="1">
                <a:solidFill>
                  <a:schemeClr val="bg1"/>
                </a:solidFill>
              </a:rPr>
              <a:t>পান-সুপারি</a:t>
            </a:r>
            <a:r>
              <a:rPr lang="en-US" sz="2400" b="1" dirty="0">
                <a:solidFill>
                  <a:schemeClr val="bg1"/>
                </a:solidFill>
              </a:rPr>
              <a:t>         ঘ. </a:t>
            </a:r>
            <a:r>
              <a:rPr lang="en-US" sz="2400" b="1" dirty="0" err="1">
                <a:solidFill>
                  <a:schemeClr val="bg1"/>
                </a:solidFill>
              </a:rPr>
              <a:t>পোলাউ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8" y="2587480"/>
            <a:ext cx="515669" cy="6188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10" y="4669929"/>
            <a:ext cx="515669" cy="6188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790" y="381550"/>
            <a:ext cx="515669" cy="61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07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44443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119327" y="516048"/>
            <a:ext cx="3684760" cy="769441"/>
          </a:xfrm>
          <a:prstGeom prst="rect">
            <a:avLst/>
          </a:prstGeom>
          <a:solidFill>
            <a:schemeClr val="tx1">
              <a:lumMod val="75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1"/>
                </a:solidFill>
              </a:rPr>
              <a:t>বাড়ির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কাজ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553" y="1387367"/>
            <a:ext cx="4958307" cy="3303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82300" y="4961299"/>
            <a:ext cx="9958812" cy="132343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১।গারো ও </a:t>
            </a:r>
            <a:r>
              <a:rPr lang="en-US" sz="2000" b="1" dirty="0" err="1">
                <a:solidFill>
                  <a:schemeClr val="bg1"/>
                </a:solidFill>
              </a:rPr>
              <a:t>খাসিদের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জীবনযাত্রা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তুলনা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তিনটি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বাক্য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লিখে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আনবে</a:t>
            </a:r>
            <a:r>
              <a:rPr lang="en-US" sz="2000" b="1" dirty="0">
                <a:solidFill>
                  <a:schemeClr val="bg1"/>
                </a:solidFill>
              </a:rPr>
              <a:t>।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২।একটি </a:t>
            </a:r>
            <a:r>
              <a:rPr lang="en-US" sz="2000" b="1" dirty="0" err="1">
                <a:solidFill>
                  <a:schemeClr val="bg1"/>
                </a:solidFill>
              </a:rPr>
              <a:t>খাসি</a:t>
            </a:r>
            <a:r>
              <a:rPr lang="en-US" sz="2000" b="1" dirty="0">
                <a:solidFill>
                  <a:schemeClr val="bg1"/>
                </a:solidFill>
              </a:rPr>
              <a:t> / </a:t>
            </a:r>
            <a:r>
              <a:rPr lang="en-US" sz="2000" b="1" dirty="0" err="1">
                <a:solidFill>
                  <a:schemeClr val="bg1"/>
                </a:solidFill>
              </a:rPr>
              <a:t>বাঙালি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পরিবার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আমার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প্রতিবেশী।তাদের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প্রতি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আমার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করণীয়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সম্পর্কে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দুটি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বাক্য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লিখে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নিয়ে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আসবো</a:t>
            </a:r>
            <a:r>
              <a:rPr lang="en-US" sz="2000" b="1" dirty="0">
                <a:solidFill>
                  <a:schemeClr val="bg1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34034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818" y="235389"/>
            <a:ext cx="11597489" cy="6310265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0" y="439091"/>
            <a:ext cx="11190083" cy="590286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78186" y="3331674"/>
            <a:ext cx="8908610" cy="2530021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</a:bodyPr>
          <a:lstStyle/>
          <a:p>
            <a:r>
              <a:rPr lang="en-US" sz="19900" b="1" dirty="0" err="1">
                <a:ln w="76200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ধন্যবাদ</a:t>
            </a:r>
            <a:endParaRPr lang="en-US" sz="19900" b="1" dirty="0">
              <a:ln w="762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50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939</TotalTime>
  <Words>558</Words>
  <Application>Microsoft Office PowerPoint</Application>
  <PresentationFormat>Widescreen</PresentationFormat>
  <Paragraphs>97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90</cp:revision>
  <dcterms:created xsi:type="dcterms:W3CDTF">2024-11-07T15:32:49Z</dcterms:created>
  <dcterms:modified xsi:type="dcterms:W3CDTF">2026-07-02T14:05:58Z</dcterms:modified>
</cp:coreProperties>
</file>