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9" r:id="rId6"/>
    <p:sldId id="258" r:id="rId7"/>
    <p:sldId id="260" r:id="rId8"/>
    <p:sldId id="261"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5289754" y="770020"/>
            <a:ext cx="6253318" cy="3555091"/>
          </a:xfrm>
        </p:spPr>
        <p:txBody>
          <a:bodyPr>
            <a:noAutofit/>
          </a:bodyPr>
          <a:lstStyle/>
          <a:p>
            <a:pPr algn="r"/>
            <a:r>
              <a:rPr lang="en-US" sz="6000" b="1" dirty="0" err="1">
                <a:solidFill>
                  <a:srgbClr val="002060"/>
                </a:solidFill>
                <a:latin typeface="Kalpurush" panose="02000600000000000000" pitchFamily="2" charset="0"/>
                <a:cs typeface="Kalpurush" panose="02000600000000000000" pitchFamily="2" charset="0"/>
              </a:rPr>
              <a:t>অধ্যায়ঃ</a:t>
            </a:r>
            <a:r>
              <a:rPr lang="en-US" sz="6000" b="1" dirty="0">
                <a:solidFill>
                  <a:srgbClr val="002060"/>
                </a:solidFill>
                <a:latin typeface="Kalpurush" panose="02000600000000000000" pitchFamily="2" charset="0"/>
                <a:cs typeface="Kalpurush" panose="02000600000000000000" pitchFamily="2" charset="0"/>
              </a:rPr>
              <a:t> ০১</a:t>
            </a:r>
            <a:br>
              <a:rPr lang="en-US" sz="6000" b="1" dirty="0">
                <a:solidFill>
                  <a:srgbClr val="C00000"/>
                </a:solidFill>
                <a:latin typeface="Kalpurush" panose="02000600000000000000" pitchFamily="2" charset="0"/>
                <a:cs typeface="Kalpurush" panose="02000600000000000000" pitchFamily="2" charset="0"/>
              </a:rPr>
            </a:br>
            <a:r>
              <a:rPr lang="en-US" sz="6000" b="1" dirty="0" err="1">
                <a:solidFill>
                  <a:srgbClr val="002060"/>
                </a:solidFill>
                <a:latin typeface="Kalpurush" panose="02000600000000000000" pitchFamily="2" charset="0"/>
                <a:cs typeface="Kalpurush" panose="02000600000000000000" pitchFamily="2" charset="0"/>
              </a:rPr>
              <a:t>তথ্য</a:t>
            </a:r>
            <a:r>
              <a:rPr lang="en-US" sz="6000" b="1" dirty="0">
                <a:solidFill>
                  <a:srgbClr val="002060"/>
                </a:solidFill>
                <a:latin typeface="Kalpurush" panose="02000600000000000000" pitchFamily="2" charset="0"/>
                <a:cs typeface="Kalpurush" panose="02000600000000000000" pitchFamily="2" charset="0"/>
              </a:rPr>
              <a:t> ও </a:t>
            </a:r>
            <a:r>
              <a:rPr lang="en-US" sz="6000" b="1" dirty="0" err="1">
                <a:solidFill>
                  <a:srgbClr val="002060"/>
                </a:solidFill>
                <a:latin typeface="Kalpurush" panose="02000600000000000000" pitchFamily="2" charset="0"/>
                <a:cs typeface="Kalpurush" panose="02000600000000000000" pitchFamily="2" charset="0"/>
              </a:rPr>
              <a:t>যোগাযোগ</a:t>
            </a:r>
            <a:r>
              <a:rPr lang="en-US" sz="6000" b="1" dirty="0">
                <a:solidFill>
                  <a:srgbClr val="002060"/>
                </a:solidFill>
                <a:latin typeface="Kalpurush" panose="02000600000000000000" pitchFamily="2" charset="0"/>
                <a:cs typeface="Kalpurush" panose="02000600000000000000" pitchFamily="2" charset="0"/>
              </a:rPr>
              <a:t> </a:t>
            </a:r>
            <a:r>
              <a:rPr lang="en-US" sz="6000" b="1" dirty="0" err="1">
                <a:solidFill>
                  <a:srgbClr val="002060"/>
                </a:solidFill>
                <a:latin typeface="Kalpurush" panose="02000600000000000000" pitchFamily="2" charset="0"/>
                <a:cs typeface="Kalpurush" panose="02000600000000000000" pitchFamily="2" charset="0"/>
              </a:rPr>
              <a:t>প্রযুক্তিঃ</a:t>
            </a:r>
            <a:r>
              <a:rPr lang="en-US" sz="6000" b="1" dirty="0">
                <a:solidFill>
                  <a:srgbClr val="002060"/>
                </a:solidFill>
                <a:latin typeface="Kalpurush" panose="02000600000000000000" pitchFamily="2" charset="0"/>
                <a:cs typeface="Kalpurush" panose="02000600000000000000" pitchFamily="2" charset="0"/>
              </a:rPr>
              <a:t> </a:t>
            </a:r>
            <a:br>
              <a:rPr lang="en-US" sz="5400" b="1" dirty="0">
                <a:solidFill>
                  <a:srgbClr val="002060"/>
                </a:solidFill>
                <a:latin typeface="Kalpurush" panose="02000600000000000000" pitchFamily="2" charset="0"/>
                <a:cs typeface="Kalpurush" panose="02000600000000000000" pitchFamily="2" charset="0"/>
              </a:rPr>
            </a:br>
            <a:r>
              <a:rPr lang="en-US" sz="5400" b="1" dirty="0" err="1">
                <a:solidFill>
                  <a:srgbClr val="002060"/>
                </a:solidFill>
                <a:latin typeface="Kalpurush" panose="02000600000000000000" pitchFamily="2" charset="0"/>
                <a:cs typeface="Kalpurush" panose="02000600000000000000" pitchFamily="2" charset="0"/>
              </a:rPr>
              <a:t>বিশ্ব</a:t>
            </a:r>
            <a:r>
              <a:rPr lang="en-US" sz="5400" b="1" dirty="0">
                <a:solidFill>
                  <a:srgbClr val="002060"/>
                </a:solidFill>
                <a:latin typeface="Kalpurush" panose="02000600000000000000" pitchFamily="2" charset="0"/>
                <a:cs typeface="Kalpurush" panose="02000600000000000000" pitchFamily="2" charset="0"/>
              </a:rPr>
              <a:t> ও </a:t>
            </a:r>
            <a:r>
              <a:rPr lang="en-US" sz="5400" b="1" dirty="0" err="1">
                <a:solidFill>
                  <a:srgbClr val="002060"/>
                </a:solidFill>
                <a:latin typeface="Kalpurush" panose="02000600000000000000" pitchFamily="2" charset="0"/>
                <a:cs typeface="Kalpurush" panose="02000600000000000000" pitchFamily="2" charset="0"/>
              </a:rPr>
              <a:t>বাংলাদেশ</a:t>
            </a:r>
            <a:r>
              <a:rPr lang="en-US" sz="5400" b="1" dirty="0">
                <a:solidFill>
                  <a:srgbClr val="002060"/>
                </a:solidFill>
                <a:latin typeface="Kalpurush" panose="02000600000000000000" pitchFamily="2" charset="0"/>
                <a:cs typeface="Kalpurush" panose="02000600000000000000" pitchFamily="2" charset="0"/>
              </a:rPr>
              <a:t> </a:t>
            </a:r>
            <a:r>
              <a:rPr lang="en-US" sz="5400" b="1" dirty="0" err="1">
                <a:solidFill>
                  <a:srgbClr val="002060"/>
                </a:solidFill>
                <a:latin typeface="Kalpurush" panose="02000600000000000000" pitchFamily="2" charset="0"/>
                <a:cs typeface="Kalpurush" panose="02000600000000000000" pitchFamily="2" charset="0"/>
              </a:rPr>
              <a:t>প্রেক্ষিত</a:t>
            </a:r>
            <a:r>
              <a:rPr lang="en-US" sz="5400" b="1" dirty="0">
                <a:solidFill>
                  <a:srgbClr val="002060"/>
                </a:solidFill>
                <a:latin typeface="Kalpurush" panose="02000600000000000000" pitchFamily="2" charset="0"/>
                <a:cs typeface="Kalpurush" panose="02000600000000000000" pitchFamily="2" charset="0"/>
              </a:rPr>
              <a:t> </a:t>
            </a:r>
            <a:endParaRPr lang="en-US" sz="5400" dirty="0">
              <a:solidFill>
                <a:srgbClr val="002060"/>
              </a:solidFill>
            </a:endParaRPr>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8"/>
            <a:ext cx="6269347" cy="1651057"/>
          </a:xfrm>
        </p:spPr>
        <p:txBody>
          <a:bodyPr>
            <a:normAutofit fontScale="77500" lnSpcReduction="20000"/>
          </a:bodyPr>
          <a:lstStyle/>
          <a:p>
            <a:pPr algn="r">
              <a:lnSpc>
                <a:spcPct val="100000"/>
              </a:lnSpc>
            </a:pPr>
            <a:r>
              <a:rPr lang="en-US" sz="3200" b="1" dirty="0">
                <a:solidFill>
                  <a:srgbClr val="C00000"/>
                </a:solidFill>
                <a:latin typeface="Arial" panose="020B0604020202020204" pitchFamily="34" charset="0"/>
                <a:cs typeface="Arial" panose="020B0604020202020204" pitchFamily="34" charset="0"/>
              </a:rPr>
              <a:t>Prepared By:</a:t>
            </a:r>
          </a:p>
          <a:p>
            <a:pPr algn="r">
              <a:lnSpc>
                <a:spcPct val="100000"/>
              </a:lnSpc>
            </a:pPr>
            <a:r>
              <a:rPr lang="en-US" b="1" dirty="0">
                <a:solidFill>
                  <a:srgbClr val="002060"/>
                </a:solidFill>
                <a:latin typeface="Arial" panose="020B0604020202020204" pitchFamily="34" charset="0"/>
                <a:cs typeface="Arial" panose="020B0604020202020204" pitchFamily="34" charset="0"/>
              </a:rPr>
              <a:t>Md. Nazmul Amin Chowdhury</a:t>
            </a:r>
          </a:p>
          <a:p>
            <a:pPr algn="r">
              <a:lnSpc>
                <a:spcPct val="100000"/>
              </a:lnSpc>
            </a:pPr>
            <a:r>
              <a:rPr lang="en-US" b="1" dirty="0">
                <a:solidFill>
                  <a:srgbClr val="002060"/>
                </a:solidFill>
                <a:latin typeface="Arial" panose="020B0604020202020204" pitchFamily="34" charset="0"/>
                <a:cs typeface="Arial" panose="020B0604020202020204" pitchFamily="34" charset="0"/>
              </a:rPr>
              <a:t>Lecturer </a:t>
            </a:r>
          </a:p>
          <a:p>
            <a:pPr algn="r">
              <a:lnSpc>
                <a:spcPct val="100000"/>
              </a:lnSpc>
            </a:pPr>
            <a:r>
              <a:rPr lang="en-US" b="1" dirty="0">
                <a:solidFill>
                  <a:srgbClr val="002060"/>
                </a:solidFill>
                <a:latin typeface="Arial" panose="020B0604020202020204" pitchFamily="34" charset="0"/>
                <a:cs typeface="Arial" panose="020B0604020202020204" pitchFamily="34" charset="0"/>
              </a:rPr>
              <a:t>Uttam School and College, Rangpur</a:t>
            </a:r>
            <a:endParaRPr lang="en-US" sz="2400" dirty="0">
              <a:solidFill>
                <a:srgbClr val="002060"/>
              </a:solidFill>
            </a:endParaRPr>
          </a:p>
        </p:txBody>
      </p:sp>
      <p:pic>
        <p:nvPicPr>
          <p:cNvPr id="5" name="Picture 4" descr="A picture containing building, sitting, bench, side&#10;&#10;Description automatically generated">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EC85-C91C-BDC4-2587-FAF0C997FD99}"/>
              </a:ext>
            </a:extLst>
          </p:cNvPr>
          <p:cNvSpPr>
            <a:spLocks noGrp="1"/>
          </p:cNvSpPr>
          <p:nvPr>
            <p:ph type="title"/>
          </p:nvPr>
        </p:nvSpPr>
        <p:spPr>
          <a:xfrm>
            <a:off x="1222408" y="587141"/>
            <a:ext cx="9933272" cy="1150219"/>
          </a:xfrm>
          <a:solidFill>
            <a:schemeClr val="accent1">
              <a:lumMod val="75000"/>
            </a:schemeClr>
          </a:solidFill>
        </p:spPr>
        <p:txBody>
          <a:bodyPr/>
          <a:lstStyle/>
          <a:p>
            <a:r>
              <a:rPr lang="as-IN" b="1" dirty="0">
                <a:solidFill>
                  <a:srgbClr val="FFFF00"/>
                </a:solidFill>
                <a:latin typeface="Kalpurush" panose="02000600000000000000" pitchFamily="2" charset="0"/>
                <a:cs typeface="Kalpurush" panose="02000600000000000000" pitchFamily="2" charset="0"/>
              </a:rPr>
              <a:t>বায়োইনফরমেটিক্স কী ? </a:t>
            </a:r>
            <a:endParaRPr lang="en-US" b="1" dirty="0">
              <a:solidFill>
                <a:srgbClr val="FFFF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453EB594-B086-57A7-B6D9-821DB4A8B32E}"/>
              </a:ext>
            </a:extLst>
          </p:cNvPr>
          <p:cNvSpPr>
            <a:spLocks noGrp="1"/>
          </p:cNvSpPr>
          <p:nvPr>
            <p:ph idx="1"/>
          </p:nvPr>
        </p:nvSpPr>
        <p:spPr>
          <a:xfrm>
            <a:off x="1222408" y="2002055"/>
            <a:ext cx="9933272" cy="3867037"/>
          </a:xfrm>
          <a:solidFill>
            <a:schemeClr val="accent1">
              <a:lumMod val="60000"/>
              <a:lumOff val="40000"/>
            </a:schemeClr>
          </a:solidFill>
        </p:spPr>
        <p:txBody>
          <a:bodyPr>
            <a:normAutofit/>
          </a:bodyPr>
          <a:lstStyle/>
          <a:p>
            <a:pPr fontAlgn="base"/>
            <a:endParaRPr lang="en-US" sz="100" dirty="0">
              <a:solidFill>
                <a:srgbClr val="002060"/>
              </a:solidFill>
              <a:latin typeface="Kalpurush" panose="02000600000000000000" pitchFamily="2" charset="0"/>
              <a:cs typeface="Kalpurush" panose="02000600000000000000" pitchFamily="2" charset="0"/>
            </a:endParaRPr>
          </a:p>
          <a:p>
            <a:pPr fontAlgn="base"/>
            <a:r>
              <a:rPr lang="bn-IN" sz="2400" dirty="0">
                <a:solidFill>
                  <a:srgbClr val="002060"/>
                </a:solidFill>
                <a:latin typeface="Kalpurush" panose="02000600000000000000" pitchFamily="2" charset="0"/>
                <a:cs typeface="Kalpurush" panose="02000600000000000000" pitchFamily="2" charset="0"/>
              </a:rPr>
              <a:t>বায়োইনফরমেটিক্স হলো একটি আন্তঃশাস্ত্রীয় ক্ষেত্র যা অধিক এবং জটিল বায়োলজিক্যাল (জৈবিক) ডেটাসমূহ বিশ্লেষণ করার জন্য বিভিন্ন পদ্ধতি এবং সফ্টওয়্যার বা টুলস তৈরি করে। </a:t>
            </a:r>
          </a:p>
          <a:p>
            <a:pPr fontAlgn="base"/>
            <a:r>
              <a:rPr lang="bn-IN" sz="2400" dirty="0">
                <a:solidFill>
                  <a:srgbClr val="002060"/>
                </a:solidFill>
                <a:latin typeface="Kalpurush" panose="02000600000000000000" pitchFamily="2" charset="0"/>
                <a:cs typeface="Kalpurush" panose="02000600000000000000" pitchFamily="2" charset="0"/>
              </a:rPr>
              <a:t>বায়োইনফরমেটিক্স বিজ্ঞানের এমন একটি আন্তঃশাস্ত্রীয় ক্ষেত্র, যেখানে কম্পিউটার বিজ্ঞান, পরিসংখ্যান, গণিত এবং ইঞ্জিনিয়ারিং জ্ঞানকে ব্যবহার করে বিভিন্ন বায়োলজিক্যাল (জৈবিক) ডেটাসমূহ বিশ্লেষণ এবং ব্যাখ্যা করা হয়।</a:t>
            </a:r>
          </a:p>
          <a:p>
            <a:r>
              <a:rPr lang="as-IN" sz="2400" dirty="0">
                <a:solidFill>
                  <a:srgbClr val="002060"/>
                </a:solidFill>
                <a:latin typeface="Kalpurush" panose="02000600000000000000" pitchFamily="2" charset="0"/>
                <a:cs typeface="Kalpurush" panose="02000600000000000000" pitchFamily="2" charset="0"/>
              </a:rPr>
              <a:t>অন্যভাবে বলা যায়-  কম্পিউটার বিজ্ঞান, পরিসংখ্যান, গণিত এবং ইঞ্জিনিয়ারিং জ্ঞানকে ব্যবহার করে জৈবিক সমস্যা সমাধানের বিজ্ঞান হলো বায়োইনফরমেটিক্স।  </a:t>
            </a:r>
            <a:endParaRPr lang="en-US" sz="2400" dirty="0">
              <a:solidFill>
                <a:srgbClr val="002060"/>
              </a:solidFill>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134002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991403" y="269507"/>
            <a:ext cx="10645540" cy="4381613"/>
          </a:xfrm>
        </p:spPr>
        <p:txBody>
          <a:bodyPr anchor="ctr">
            <a:normAutofit/>
          </a:bodyPr>
          <a:lstStyle/>
          <a:p>
            <a:pPr lvl="0"/>
            <a:r>
              <a:rPr lang="as-IN" sz="4800" b="1" dirty="0">
                <a:solidFill>
                  <a:srgbClr val="FFFF00"/>
                </a:solidFill>
                <a:latin typeface="Kalpurush" panose="02000600000000000000" pitchFamily="2" charset="0"/>
                <a:cs typeface="Kalpurush" panose="02000600000000000000" pitchFamily="2" charset="0"/>
              </a:rPr>
              <a:t>বায়োইনফরমেটিক্স যে শাখাগুলোর সমন্বয়-</a:t>
            </a:r>
            <a:br>
              <a:rPr lang="as-IN" sz="4800" dirty="0">
                <a:solidFill>
                  <a:srgbClr val="FFFFFF"/>
                </a:solidFill>
                <a:latin typeface="Kalpurush" panose="02000600000000000000" pitchFamily="2" charset="0"/>
                <a:cs typeface="Kalpurush" panose="02000600000000000000" pitchFamily="2" charset="0"/>
              </a:rPr>
            </a:br>
            <a:br>
              <a:rPr lang="en-US" sz="4800" dirty="0">
                <a:solidFill>
                  <a:srgbClr val="FFFFFF"/>
                </a:solidFill>
                <a:latin typeface="Kalpurush" panose="02000600000000000000" pitchFamily="2" charset="0"/>
                <a:cs typeface="Kalpurush" panose="02000600000000000000" pitchFamily="2" charset="0"/>
              </a:rPr>
            </a:br>
            <a:r>
              <a:rPr lang="en-US" sz="4800" dirty="0">
                <a:solidFill>
                  <a:srgbClr val="FFFFFF"/>
                </a:solidFill>
                <a:latin typeface="Kalpurush" panose="02000600000000000000" pitchFamily="2" charset="0"/>
                <a:cs typeface="Kalpurush" panose="02000600000000000000" pitchFamily="2" charset="0"/>
              </a:rPr>
              <a:t>   </a:t>
            </a:r>
            <a:r>
              <a:rPr lang="en-US" sz="4800" b="1" dirty="0">
                <a:solidFill>
                  <a:srgbClr val="002060"/>
                </a:solidFill>
                <a:latin typeface="Kalpurush" panose="02000600000000000000" pitchFamily="2" charset="0"/>
                <a:cs typeface="Kalpurush" panose="02000600000000000000" pitchFamily="2" charset="0"/>
              </a:rPr>
              <a:t>1. </a:t>
            </a:r>
            <a:r>
              <a:rPr lang="as-IN" sz="4800" b="1" dirty="0">
                <a:solidFill>
                  <a:srgbClr val="002060"/>
                </a:solidFill>
                <a:latin typeface="Kalpurush" panose="02000600000000000000" pitchFamily="2" charset="0"/>
                <a:cs typeface="Kalpurush" panose="02000600000000000000" pitchFamily="2" charset="0"/>
              </a:rPr>
              <a:t>জীববিজ্ঞান</a:t>
            </a:r>
            <a:br>
              <a:rPr lang="as-IN" sz="4800" b="1" dirty="0">
                <a:solidFill>
                  <a:srgbClr val="002060"/>
                </a:solidFill>
                <a:latin typeface="Kalpurush" panose="02000600000000000000" pitchFamily="2" charset="0"/>
                <a:cs typeface="Kalpurush" panose="02000600000000000000" pitchFamily="2" charset="0"/>
              </a:rPr>
            </a:br>
            <a:r>
              <a:rPr lang="en-US" sz="4800" b="1" dirty="0">
                <a:solidFill>
                  <a:srgbClr val="002060"/>
                </a:solidFill>
                <a:latin typeface="Kalpurush" panose="02000600000000000000" pitchFamily="2" charset="0"/>
                <a:cs typeface="Kalpurush" panose="02000600000000000000" pitchFamily="2" charset="0"/>
              </a:rPr>
              <a:t>   2. </a:t>
            </a:r>
            <a:r>
              <a:rPr lang="as-IN" sz="4800" b="1" dirty="0">
                <a:solidFill>
                  <a:srgbClr val="002060"/>
                </a:solidFill>
                <a:latin typeface="Kalpurush" panose="02000600000000000000" pitchFamily="2" charset="0"/>
                <a:cs typeface="Kalpurush" panose="02000600000000000000" pitchFamily="2" charset="0"/>
              </a:rPr>
              <a:t>কম্পিউটার সায়েন্স</a:t>
            </a:r>
            <a:br>
              <a:rPr lang="as-IN" sz="4800" b="1" dirty="0">
                <a:solidFill>
                  <a:srgbClr val="002060"/>
                </a:solidFill>
                <a:latin typeface="Kalpurush" panose="02000600000000000000" pitchFamily="2" charset="0"/>
                <a:cs typeface="Kalpurush" panose="02000600000000000000" pitchFamily="2" charset="0"/>
              </a:rPr>
            </a:br>
            <a:r>
              <a:rPr lang="en-US" sz="4800" b="1" dirty="0">
                <a:solidFill>
                  <a:srgbClr val="002060"/>
                </a:solidFill>
                <a:latin typeface="Kalpurush" panose="02000600000000000000" pitchFamily="2" charset="0"/>
                <a:cs typeface="Kalpurush" panose="02000600000000000000" pitchFamily="2" charset="0"/>
              </a:rPr>
              <a:t>   3. </a:t>
            </a:r>
            <a:r>
              <a:rPr lang="as-IN" sz="4800" b="1" dirty="0">
                <a:solidFill>
                  <a:srgbClr val="002060"/>
                </a:solidFill>
                <a:latin typeface="Kalpurush" panose="02000600000000000000" pitchFamily="2" charset="0"/>
                <a:cs typeface="Kalpurush" panose="02000600000000000000" pitchFamily="2" charset="0"/>
              </a:rPr>
              <a:t>ইনফরমেশন ইঞ্জিনিয়ারিং</a:t>
            </a:r>
            <a:br>
              <a:rPr lang="as-IN" sz="4800" b="1" dirty="0">
                <a:solidFill>
                  <a:srgbClr val="002060"/>
                </a:solidFill>
                <a:latin typeface="Kalpurush" panose="02000600000000000000" pitchFamily="2" charset="0"/>
                <a:cs typeface="Kalpurush" panose="02000600000000000000" pitchFamily="2" charset="0"/>
              </a:rPr>
            </a:br>
            <a:r>
              <a:rPr lang="en-US" sz="4800" b="1" dirty="0">
                <a:solidFill>
                  <a:srgbClr val="002060"/>
                </a:solidFill>
                <a:latin typeface="Kalpurush" panose="02000600000000000000" pitchFamily="2" charset="0"/>
                <a:cs typeface="Kalpurush" panose="02000600000000000000" pitchFamily="2" charset="0"/>
              </a:rPr>
              <a:t>   4. </a:t>
            </a:r>
            <a:r>
              <a:rPr lang="as-IN" sz="4800" b="1" dirty="0">
                <a:solidFill>
                  <a:srgbClr val="002060"/>
                </a:solidFill>
                <a:latin typeface="Kalpurush" panose="02000600000000000000" pitchFamily="2" charset="0"/>
                <a:cs typeface="Kalpurush" panose="02000600000000000000" pitchFamily="2" charset="0"/>
              </a:rPr>
              <a:t>গণিত এবং পরিসংখ্যান</a:t>
            </a:r>
            <a:endParaRPr lang="en-US" sz="4800" b="1" dirty="0">
              <a:solidFill>
                <a:srgbClr val="002060"/>
              </a:solidFill>
              <a:latin typeface="Kalpurush" panose="02000600000000000000" pitchFamily="2" charset="0"/>
              <a:cs typeface="Kalpurush" panose="02000600000000000000" pitchFamily="2" charset="0"/>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714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9E9C0-D1E0-19A3-01D7-B50F170AC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4C315-EAF7-F8CB-C65A-800C1646F5E2}"/>
              </a:ext>
            </a:extLst>
          </p:cNvPr>
          <p:cNvSpPr>
            <a:spLocks noGrp="1"/>
          </p:cNvSpPr>
          <p:nvPr>
            <p:ph type="title"/>
          </p:nvPr>
        </p:nvSpPr>
        <p:spPr>
          <a:xfrm>
            <a:off x="1222408" y="587141"/>
            <a:ext cx="9933272" cy="1150219"/>
          </a:xfrm>
          <a:solidFill>
            <a:schemeClr val="accent1">
              <a:lumMod val="75000"/>
            </a:schemeClr>
          </a:solidFill>
        </p:spPr>
        <p:txBody>
          <a:bodyPr/>
          <a:lstStyle/>
          <a:p>
            <a:r>
              <a:rPr lang="as-IN" b="1" dirty="0">
                <a:solidFill>
                  <a:srgbClr val="FFFF00"/>
                </a:solidFill>
                <a:latin typeface="Kalpurush" panose="02000600000000000000" pitchFamily="2" charset="0"/>
                <a:cs typeface="Kalpurush" panose="02000600000000000000" pitchFamily="2" charset="0"/>
              </a:rPr>
              <a:t>বায়োইনফরমেটিক্স এর প্রধান কাজ কী?</a:t>
            </a:r>
          </a:p>
        </p:txBody>
      </p:sp>
      <p:sp>
        <p:nvSpPr>
          <p:cNvPr id="3" name="Content Placeholder 2">
            <a:extLst>
              <a:ext uri="{FF2B5EF4-FFF2-40B4-BE49-F238E27FC236}">
                <a16:creationId xmlns:a16="http://schemas.microsoft.com/office/drawing/2014/main" id="{D9B46A6A-1E32-D61C-96FA-B949ABF40D41}"/>
              </a:ext>
            </a:extLst>
          </p:cNvPr>
          <p:cNvSpPr>
            <a:spLocks noGrp="1"/>
          </p:cNvSpPr>
          <p:nvPr>
            <p:ph idx="1"/>
          </p:nvPr>
        </p:nvSpPr>
        <p:spPr>
          <a:xfrm>
            <a:off x="1222407" y="2002055"/>
            <a:ext cx="10000649" cy="4268804"/>
          </a:xfrm>
          <a:solidFill>
            <a:schemeClr val="accent1">
              <a:lumMod val="60000"/>
              <a:lumOff val="40000"/>
            </a:schemeClr>
          </a:solidFill>
        </p:spPr>
        <p:txBody>
          <a:bodyPr>
            <a:normAutofit/>
          </a:bodyPr>
          <a:lstStyle/>
          <a:p>
            <a:pPr algn="just" fontAlgn="base">
              <a:buClr>
                <a:srgbClr val="FF0000"/>
              </a:buClr>
              <a:buSzPct val="150000"/>
              <a:buFont typeface="Wingdings" panose="05000000000000000000" pitchFamily="2" charset="2"/>
              <a:buChar char="v"/>
            </a:pPr>
            <a:r>
              <a:rPr lang="en-US" sz="2400" b="1" dirty="0">
                <a:solidFill>
                  <a:srgbClr val="002060"/>
                </a:solidFill>
                <a:latin typeface="Kalpurush" panose="02000600000000000000" pitchFamily="2" charset="0"/>
                <a:cs typeface="Kalpurush" panose="02000600000000000000" pitchFamily="2" charset="0"/>
              </a:rPr>
              <a:t> </a:t>
            </a:r>
            <a:r>
              <a:rPr lang="as-IN" sz="2400" b="1" dirty="0">
                <a:solidFill>
                  <a:srgbClr val="002060"/>
                </a:solidFill>
                <a:latin typeface="Kalpurush" panose="02000600000000000000" pitchFamily="2" charset="0"/>
                <a:cs typeface="Kalpurush" panose="02000600000000000000" pitchFamily="2" charset="0"/>
              </a:rPr>
              <a:t>বিভিন্ন জৈবিক বিশ্লেষণের ফলে অধিক পরিমাণে ডেটা পাওয়া যায় এবং এই ডেটাগুলো ম্যানুয়ালি বিশ্লেষণ করা খুব কঠিন হয়ে যায়। এক্ষেত্রে স্বয়ংক্রিয় প্রক্রিয়াগুলোর মাধ্যমে সঠিক এবং দক্ষতার সাথে জৈবিক ডেটাগুলো বিশ্লেষণ করতে বিভিন্ন গাণিতিক কৌশল ব্যবহার করা হয়। সুতরাং, বায়োইনফরমেটিক্স, জীববিজ্ঞান এবং চিকিৎসা বিজ্ঞানের সমস্যা সমাধানের জন্য ডেটা সায়েন্সের ক্ষেত্র হিসাবে বিবেচিত হতে পারে।</a:t>
            </a:r>
            <a:endParaRPr lang="en-US" sz="2400" b="1" dirty="0">
              <a:solidFill>
                <a:srgbClr val="002060"/>
              </a:solidFill>
              <a:latin typeface="Kalpurush" panose="02000600000000000000" pitchFamily="2" charset="0"/>
              <a:cs typeface="Kalpurush" panose="02000600000000000000" pitchFamily="2" charset="0"/>
            </a:endParaRPr>
          </a:p>
          <a:p>
            <a:pPr algn="just" fontAlgn="base">
              <a:buClr>
                <a:srgbClr val="FF0000"/>
              </a:buClr>
              <a:buSzPct val="150000"/>
              <a:buFont typeface="Wingdings" panose="05000000000000000000" pitchFamily="2" charset="2"/>
              <a:buChar char="v"/>
            </a:pPr>
            <a:r>
              <a:rPr lang="en-US" sz="2400" b="1" dirty="0">
                <a:solidFill>
                  <a:srgbClr val="002060"/>
                </a:solidFill>
                <a:latin typeface="Kalpurush" panose="02000600000000000000" pitchFamily="2" charset="0"/>
                <a:cs typeface="Kalpurush" panose="02000600000000000000" pitchFamily="2" charset="0"/>
              </a:rPr>
              <a:t> </a:t>
            </a:r>
            <a:r>
              <a:rPr lang="as-IN" sz="2400" b="1" dirty="0">
                <a:solidFill>
                  <a:srgbClr val="002060"/>
                </a:solidFill>
                <a:latin typeface="Kalpurush" panose="02000600000000000000" pitchFamily="2" charset="0"/>
                <a:cs typeface="Kalpurush" panose="02000600000000000000" pitchFamily="2" charset="0"/>
              </a:rPr>
              <a:t>বায়োইনফরমেটিক্সে জীন তথা </a:t>
            </a:r>
            <a:r>
              <a:rPr lang="en-US" sz="2400" b="1" dirty="0">
                <a:solidFill>
                  <a:srgbClr val="002060"/>
                </a:solidFill>
                <a:latin typeface="Kalpurush" panose="02000600000000000000" pitchFamily="2" charset="0"/>
                <a:cs typeface="Kalpurush" panose="02000600000000000000" pitchFamily="2" charset="0"/>
              </a:rPr>
              <a:t>DNA </a:t>
            </a:r>
            <a:r>
              <a:rPr lang="as-IN" sz="2400" b="1" dirty="0">
                <a:solidFill>
                  <a:srgbClr val="002060"/>
                </a:solidFill>
                <a:latin typeface="Kalpurush" panose="02000600000000000000" pitchFamily="2" charset="0"/>
                <a:cs typeface="Kalpurush" panose="02000600000000000000" pitchFamily="2" charset="0"/>
              </a:rPr>
              <a:t>সংক্রান্ত গবেষণার মাধ্যমে প্রাপ্ত ডেটাগুলো ডেটাবেজে সংরক্ষণ করা হয়। পরবর্তিতে কম্পিউটার বিজ্ঞান, পরিসংখ্যান, গণিত এবং ইঞ্জিনিয়ারিং জ্ঞানকে ব্যবহার করে এই ডেটাগুলো বিশ্লেষণ করে বিভিন্ন বায়োলজিক্যাল সমস্যার সমাধান এবং নতুন টুলস তৈরি করা হয়।</a:t>
            </a:r>
          </a:p>
        </p:txBody>
      </p:sp>
    </p:spTree>
    <p:extLst>
      <p:ext uri="{BB962C8B-B14F-4D97-AF65-F5344CB8AC3E}">
        <p14:creationId xmlns:p14="http://schemas.microsoft.com/office/powerpoint/2010/main" val="668771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0DAA88-D939-6202-C8B5-341FB55539BF}"/>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CA8D31AC-E98E-ED0A-ADED-19C453E41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B597A0-4A3B-5612-671B-A83BDB9AD418}"/>
              </a:ext>
            </a:extLst>
          </p:cNvPr>
          <p:cNvSpPr>
            <a:spLocks noGrp="1"/>
          </p:cNvSpPr>
          <p:nvPr>
            <p:ph type="ctrTitle"/>
          </p:nvPr>
        </p:nvSpPr>
        <p:spPr>
          <a:xfrm>
            <a:off x="991403" y="269508"/>
            <a:ext cx="10645540" cy="4321744"/>
          </a:xfrm>
        </p:spPr>
        <p:txBody>
          <a:bodyPr anchor="ctr">
            <a:normAutofit/>
          </a:bodyPr>
          <a:lstStyle/>
          <a:p>
            <a:pPr lvl="0"/>
            <a:r>
              <a:rPr lang="as-IN" sz="4800" b="1" dirty="0">
                <a:solidFill>
                  <a:srgbClr val="FFFF00"/>
                </a:solidFill>
                <a:latin typeface="Kalpurush" panose="02000600000000000000" pitchFamily="2" charset="0"/>
                <a:cs typeface="Kalpurush" panose="02000600000000000000" pitchFamily="2" charset="0"/>
              </a:rPr>
              <a:t>বায়োইনফরমেটিক্সে ব্যবহৃত জৈবিক ডেটাসমূহ</a:t>
            </a:r>
            <a:br>
              <a:rPr lang="as-IN" sz="4800" b="1" dirty="0">
                <a:solidFill>
                  <a:srgbClr val="FFFF00"/>
                </a:solidFill>
                <a:latin typeface="Kalpurush" panose="02000600000000000000" pitchFamily="2" charset="0"/>
                <a:cs typeface="Kalpurush" panose="02000600000000000000" pitchFamily="2" charset="0"/>
              </a:rPr>
            </a:br>
            <a:r>
              <a:rPr lang="en-US" sz="4800" b="1" dirty="0">
                <a:solidFill>
                  <a:srgbClr val="FFFF00"/>
                </a:solidFill>
                <a:latin typeface="Kalpurush" panose="02000600000000000000" pitchFamily="2" charset="0"/>
                <a:cs typeface="Kalpurush" panose="02000600000000000000" pitchFamily="2" charset="0"/>
              </a:rPr>
              <a:t>	</a:t>
            </a:r>
            <a:br>
              <a:rPr lang="en-US" sz="4400" b="1" dirty="0">
                <a:solidFill>
                  <a:srgbClr val="FFFF00"/>
                </a:solidFill>
                <a:latin typeface="Kalpurush" panose="02000600000000000000" pitchFamily="2" charset="0"/>
                <a:cs typeface="Kalpurush" panose="02000600000000000000" pitchFamily="2" charset="0"/>
              </a:rPr>
            </a:br>
            <a:r>
              <a:rPr lang="en-US" sz="4400" b="1" dirty="0">
                <a:solidFill>
                  <a:srgbClr val="FFFF00"/>
                </a:solidFill>
                <a:latin typeface="Kalpurush" panose="02000600000000000000" pitchFamily="2" charset="0"/>
                <a:cs typeface="Kalpurush" panose="02000600000000000000" pitchFamily="2" charset="0"/>
              </a:rPr>
              <a:t>	</a:t>
            </a:r>
            <a:r>
              <a:rPr lang="en-US" sz="4000" b="1" dirty="0">
                <a:solidFill>
                  <a:srgbClr val="002060"/>
                </a:solidFill>
                <a:latin typeface="Kalpurush" panose="02000600000000000000" pitchFamily="2" charset="0"/>
                <a:cs typeface="Kalpurush" panose="02000600000000000000" pitchFamily="2" charset="0"/>
              </a:rPr>
              <a:t>1. </a:t>
            </a:r>
            <a:r>
              <a:rPr lang="as-IN" sz="4000" b="1" dirty="0">
                <a:solidFill>
                  <a:srgbClr val="002060"/>
                </a:solidFill>
                <a:latin typeface="Kalpurush" panose="02000600000000000000" pitchFamily="2" charset="0"/>
                <a:cs typeface="Kalpurush" panose="02000600000000000000" pitchFamily="2" charset="0"/>
              </a:rPr>
              <a:t>ডিএনএ</a:t>
            </a:r>
            <a:br>
              <a:rPr lang="as-IN" sz="4000" b="1" dirty="0">
                <a:solidFill>
                  <a:srgbClr val="002060"/>
                </a:solidFill>
                <a:latin typeface="Kalpurush" panose="02000600000000000000" pitchFamily="2" charset="0"/>
                <a:cs typeface="Kalpurush" panose="02000600000000000000" pitchFamily="2" charset="0"/>
              </a:rPr>
            </a:br>
            <a:r>
              <a:rPr lang="en-US" sz="4000" b="1" dirty="0">
                <a:solidFill>
                  <a:srgbClr val="002060"/>
                </a:solidFill>
                <a:latin typeface="Kalpurush" panose="02000600000000000000" pitchFamily="2" charset="0"/>
                <a:cs typeface="Kalpurush" panose="02000600000000000000" pitchFamily="2" charset="0"/>
              </a:rPr>
              <a:t>	2. </a:t>
            </a:r>
            <a:r>
              <a:rPr lang="as-IN" sz="4000" b="1" dirty="0">
                <a:solidFill>
                  <a:srgbClr val="002060"/>
                </a:solidFill>
                <a:latin typeface="Kalpurush" panose="02000600000000000000" pitchFamily="2" charset="0"/>
                <a:cs typeface="Kalpurush" panose="02000600000000000000" pitchFamily="2" charset="0"/>
              </a:rPr>
              <a:t>জিন</a:t>
            </a:r>
            <a:br>
              <a:rPr lang="as-IN" sz="4000" b="1" dirty="0">
                <a:solidFill>
                  <a:srgbClr val="002060"/>
                </a:solidFill>
                <a:latin typeface="Kalpurush" panose="02000600000000000000" pitchFamily="2" charset="0"/>
                <a:cs typeface="Kalpurush" panose="02000600000000000000" pitchFamily="2" charset="0"/>
              </a:rPr>
            </a:br>
            <a:r>
              <a:rPr lang="en-US" sz="4000" b="1" dirty="0">
                <a:solidFill>
                  <a:srgbClr val="002060"/>
                </a:solidFill>
                <a:latin typeface="Kalpurush" panose="02000600000000000000" pitchFamily="2" charset="0"/>
                <a:cs typeface="Kalpurush" panose="02000600000000000000" pitchFamily="2" charset="0"/>
              </a:rPr>
              <a:t>	3. </a:t>
            </a:r>
            <a:r>
              <a:rPr lang="as-IN" sz="4000" b="1" dirty="0">
                <a:solidFill>
                  <a:srgbClr val="002060"/>
                </a:solidFill>
                <a:latin typeface="Kalpurush" panose="02000600000000000000" pitchFamily="2" charset="0"/>
                <a:cs typeface="Kalpurush" panose="02000600000000000000" pitchFamily="2" charset="0"/>
              </a:rPr>
              <a:t>এমিনো অ্যাসিড</a:t>
            </a:r>
            <a:br>
              <a:rPr lang="as-IN" sz="4000" b="1" dirty="0">
                <a:solidFill>
                  <a:srgbClr val="002060"/>
                </a:solidFill>
                <a:latin typeface="Kalpurush" panose="02000600000000000000" pitchFamily="2" charset="0"/>
                <a:cs typeface="Kalpurush" panose="02000600000000000000" pitchFamily="2" charset="0"/>
              </a:rPr>
            </a:br>
            <a:r>
              <a:rPr lang="en-US" sz="4000" b="1" dirty="0">
                <a:solidFill>
                  <a:srgbClr val="002060"/>
                </a:solidFill>
                <a:latin typeface="Kalpurush" panose="02000600000000000000" pitchFamily="2" charset="0"/>
                <a:cs typeface="Kalpurush" panose="02000600000000000000" pitchFamily="2" charset="0"/>
              </a:rPr>
              <a:t>	4. </a:t>
            </a:r>
            <a:r>
              <a:rPr lang="as-IN" sz="4000" b="1" dirty="0">
                <a:solidFill>
                  <a:srgbClr val="002060"/>
                </a:solidFill>
                <a:latin typeface="Kalpurush" panose="02000600000000000000" pitchFamily="2" charset="0"/>
                <a:cs typeface="Kalpurush" panose="02000600000000000000" pitchFamily="2" charset="0"/>
              </a:rPr>
              <a:t>নিউক্লিক অ্যাসিড ইত্যাদি</a:t>
            </a:r>
            <a:endParaRPr lang="en-US" sz="4800" b="1" dirty="0">
              <a:solidFill>
                <a:srgbClr val="002060"/>
              </a:solidFill>
              <a:latin typeface="Kalpurush" panose="02000600000000000000" pitchFamily="2" charset="0"/>
              <a:cs typeface="Kalpurush" panose="02000600000000000000" pitchFamily="2" charset="0"/>
            </a:endParaRPr>
          </a:p>
        </p:txBody>
      </p:sp>
      <p:sp>
        <p:nvSpPr>
          <p:cNvPr id="49" name="Rectangle 48">
            <a:extLst>
              <a:ext uri="{FF2B5EF4-FFF2-40B4-BE49-F238E27FC236}">
                <a16:creationId xmlns:a16="http://schemas.microsoft.com/office/drawing/2014/main" id="{9CC66818-E799-4618-163B-DFEDDFF37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1230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A4E75-7A13-349A-A32A-59EC2D3129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62921-B353-E704-D703-A4BA14BD3C9A}"/>
              </a:ext>
            </a:extLst>
          </p:cNvPr>
          <p:cNvSpPr>
            <a:spLocks noGrp="1"/>
          </p:cNvSpPr>
          <p:nvPr>
            <p:ph idx="4294967295"/>
          </p:nvPr>
        </p:nvSpPr>
        <p:spPr>
          <a:xfrm>
            <a:off x="991402" y="298383"/>
            <a:ext cx="10105223" cy="6121667"/>
          </a:xfrm>
          <a:solidFill>
            <a:schemeClr val="accent1">
              <a:lumMod val="60000"/>
              <a:lumOff val="40000"/>
            </a:schemeClr>
          </a:solidFill>
        </p:spPr>
        <p:txBody>
          <a:bodyPr>
            <a:normAutofit fontScale="92500" lnSpcReduction="10000"/>
          </a:bodyPr>
          <a:lstStyle/>
          <a:p>
            <a:pPr fontAlgn="base"/>
            <a:endParaRPr lang="en-US" sz="1300" b="1" dirty="0">
              <a:solidFill>
                <a:srgbClr val="FFFF00"/>
              </a:solidFill>
              <a:latin typeface="Kalpurush" panose="02000600000000000000" pitchFamily="2" charset="0"/>
              <a:cs typeface="Kalpurush" panose="02000600000000000000" pitchFamily="2" charset="0"/>
            </a:endParaRPr>
          </a:p>
          <a:p>
            <a:pPr fontAlgn="base"/>
            <a:r>
              <a:rPr lang="as-IN" sz="4800" b="1" dirty="0">
                <a:solidFill>
                  <a:srgbClr val="C00000"/>
                </a:solidFill>
                <a:latin typeface="Kalpurush" panose="02000600000000000000" pitchFamily="2" charset="0"/>
                <a:cs typeface="Kalpurush" panose="02000600000000000000" pitchFamily="2" charset="0"/>
              </a:rPr>
              <a:t>বায়োইনফরমেটিক্স এর জনক কে?</a:t>
            </a:r>
          </a:p>
          <a:p>
            <a:pPr fontAlgn="base">
              <a:lnSpc>
                <a:spcPct val="100000"/>
              </a:lnSpc>
            </a:pPr>
            <a:r>
              <a:rPr lang="en-US" sz="2800" dirty="0">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স্ট্যানফোর্ড ইউনিভার্সিটির কম্পিউটার বিজ্ঞানী ডোনাল্ড নুথ (</a:t>
            </a:r>
            <a:r>
              <a:rPr lang="en-US" sz="2800" b="1" dirty="0">
                <a:solidFill>
                  <a:srgbClr val="002060"/>
                </a:solidFill>
                <a:latin typeface="Kalpurush" panose="02000600000000000000" pitchFamily="2" charset="0"/>
                <a:cs typeface="Kalpurush" panose="02000600000000000000" pitchFamily="2" charset="0"/>
              </a:rPr>
              <a:t>Donald Knuth)    </a:t>
            </a:r>
          </a:p>
          <a:p>
            <a:pPr fontAlgn="base">
              <a:lnSpc>
                <a:spcPct val="100000"/>
              </a:lnSpc>
            </a:pPr>
            <a:r>
              <a:rPr lang="en-US" sz="2800" b="1" dirty="0">
                <a:solidFill>
                  <a:srgbClr val="002060"/>
                </a:solidFill>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সর্বপ্রথম বায়োইনফরমেটিক্সের ধারণা দেন।</a:t>
            </a:r>
            <a:endParaRPr lang="en-US" sz="2800" b="1" dirty="0">
              <a:solidFill>
                <a:srgbClr val="002060"/>
              </a:solidFill>
              <a:latin typeface="Kalpurush" panose="02000600000000000000" pitchFamily="2" charset="0"/>
              <a:cs typeface="Kalpurush" panose="02000600000000000000" pitchFamily="2" charset="0"/>
            </a:endParaRPr>
          </a:p>
          <a:p>
            <a:pPr fontAlgn="base">
              <a:lnSpc>
                <a:spcPct val="100000"/>
              </a:lnSpc>
            </a:pPr>
            <a:endParaRPr lang="as-IN" sz="1100" b="1" dirty="0">
              <a:solidFill>
                <a:srgbClr val="002060"/>
              </a:solidFill>
              <a:latin typeface="Kalpurush" panose="02000600000000000000" pitchFamily="2" charset="0"/>
              <a:cs typeface="Kalpurush" panose="02000600000000000000" pitchFamily="2" charset="0"/>
            </a:endParaRPr>
          </a:p>
          <a:p>
            <a:pPr fontAlgn="base"/>
            <a:r>
              <a:rPr lang="as-IN" sz="2800" dirty="0">
                <a:latin typeface="Kalpurush" panose="02000600000000000000" pitchFamily="2" charset="0"/>
                <a:cs typeface="Kalpurush" panose="02000600000000000000" pitchFamily="2" charset="0"/>
              </a:rPr>
              <a:t> </a:t>
            </a:r>
            <a:r>
              <a:rPr lang="as-IN" sz="4400" b="1" dirty="0">
                <a:solidFill>
                  <a:srgbClr val="C00000"/>
                </a:solidFill>
                <a:latin typeface="Kalpurush" panose="02000600000000000000" pitchFamily="2" charset="0"/>
                <a:cs typeface="Kalpurush" panose="02000600000000000000" pitchFamily="2" charset="0"/>
              </a:rPr>
              <a:t>বায়োইনফরমেটিক্স এর উদ্দেশ্য</a:t>
            </a:r>
            <a:r>
              <a:rPr lang="en-US" sz="4400" b="1" dirty="0">
                <a:solidFill>
                  <a:srgbClr val="C00000"/>
                </a:solidFill>
                <a:latin typeface="Kalpurush" panose="02000600000000000000" pitchFamily="2" charset="0"/>
                <a:cs typeface="Kalpurush" panose="02000600000000000000" pitchFamily="2" charset="0"/>
              </a:rPr>
              <a:t>: </a:t>
            </a:r>
            <a:endParaRPr lang="as-IN" sz="4400" b="1" dirty="0">
              <a:solidFill>
                <a:srgbClr val="C00000"/>
              </a:solidFill>
              <a:latin typeface="Kalpurush" panose="02000600000000000000" pitchFamily="2" charset="0"/>
              <a:cs typeface="Kalpurush" panose="02000600000000000000" pitchFamily="2" charset="0"/>
            </a:endParaRPr>
          </a:p>
          <a:p>
            <a:pPr fontAlgn="base">
              <a:lnSpc>
                <a:spcPct val="90000"/>
              </a:lnSpc>
            </a:pPr>
            <a:r>
              <a:rPr lang="en-US" sz="2800" dirty="0">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১। প্যাটার্ন রিকগনিশন, ডেটা মাইনিং, ভিজুয়ালাইজেশন ইত্যাদির সাহায্যে </a:t>
            </a:r>
            <a:endParaRPr lang="en-US" sz="2800" b="1" dirty="0">
              <a:solidFill>
                <a:srgbClr val="002060"/>
              </a:solidFill>
              <a:latin typeface="Kalpurush" panose="02000600000000000000" pitchFamily="2" charset="0"/>
              <a:cs typeface="Kalpurush" panose="02000600000000000000" pitchFamily="2" charset="0"/>
            </a:endParaRPr>
          </a:p>
          <a:p>
            <a:pPr fontAlgn="base">
              <a:lnSpc>
                <a:spcPct val="90000"/>
              </a:lnSpc>
            </a:pPr>
            <a:r>
              <a:rPr lang="en-US" sz="2800" b="1" dirty="0">
                <a:solidFill>
                  <a:srgbClr val="002060"/>
                </a:solidFill>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জৈবিক প্রক্রিয়া সঠিকভাবে অনুধাবন করা। অর্থাৎ জীন বিষয়ক তথ্যানুসন্ধান </a:t>
            </a:r>
            <a:r>
              <a:rPr lang="en-US" sz="2800" b="1" dirty="0">
                <a:solidFill>
                  <a:srgbClr val="002060"/>
                </a:solidFill>
                <a:latin typeface="Kalpurush" panose="02000600000000000000" pitchFamily="2" charset="0"/>
                <a:cs typeface="Kalpurush" panose="02000600000000000000" pitchFamily="2" charset="0"/>
              </a:rPr>
              <a:t>   </a:t>
            </a:r>
          </a:p>
          <a:p>
            <a:pPr fontAlgn="base">
              <a:lnSpc>
                <a:spcPct val="90000"/>
              </a:lnSpc>
            </a:pPr>
            <a:r>
              <a:rPr lang="en-US" sz="2800" b="1" dirty="0">
                <a:solidFill>
                  <a:srgbClr val="002060"/>
                </a:solidFill>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করে জ্ঞান তৈরি করা।</a:t>
            </a:r>
          </a:p>
          <a:p>
            <a:pPr fontAlgn="base">
              <a:lnSpc>
                <a:spcPct val="90000"/>
              </a:lnSpc>
            </a:pPr>
            <a:r>
              <a:rPr lang="en-US" sz="2800" b="1" dirty="0">
                <a:solidFill>
                  <a:srgbClr val="002060"/>
                </a:solidFill>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২। রোগ-বালাইয়ের কারণ হিসেবে জীনের প্রভাব সম্পর্কিত জ্ঞান আহরণ করা।</a:t>
            </a:r>
          </a:p>
          <a:p>
            <a:pPr fontAlgn="base">
              <a:lnSpc>
                <a:spcPct val="90000"/>
              </a:lnSpc>
            </a:pPr>
            <a:r>
              <a:rPr lang="en-US" sz="2800" b="1" dirty="0">
                <a:solidFill>
                  <a:srgbClr val="002060"/>
                </a:solidFill>
                <a:latin typeface="Kalpurush" panose="02000600000000000000" pitchFamily="2" charset="0"/>
                <a:cs typeface="Kalpurush" panose="02000600000000000000" pitchFamily="2" charset="0"/>
              </a:rPr>
              <a:t>  </a:t>
            </a:r>
            <a:r>
              <a:rPr lang="as-IN" sz="2800" b="1" dirty="0">
                <a:solidFill>
                  <a:srgbClr val="002060"/>
                </a:solidFill>
                <a:latin typeface="Kalpurush" panose="02000600000000000000" pitchFamily="2" charset="0"/>
                <a:cs typeface="Kalpurush" panose="02000600000000000000" pitchFamily="2" charset="0"/>
              </a:rPr>
              <a:t>৩। ঔষধের গুণাগুণ উন্নত ও নতুন ঔষধ আবিষ্কারের প্রচেষ্টা করা।</a:t>
            </a:r>
          </a:p>
        </p:txBody>
      </p:sp>
    </p:spTree>
    <p:extLst>
      <p:ext uri="{BB962C8B-B14F-4D97-AF65-F5344CB8AC3E}">
        <p14:creationId xmlns:p14="http://schemas.microsoft.com/office/powerpoint/2010/main" val="99262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023A3-59E8-0FC7-111C-645B8B512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35C7A1-1629-AEC6-42B8-AD0EFE3D5ACC}"/>
              </a:ext>
            </a:extLst>
          </p:cNvPr>
          <p:cNvSpPr>
            <a:spLocks noGrp="1"/>
          </p:cNvSpPr>
          <p:nvPr>
            <p:ph type="title"/>
          </p:nvPr>
        </p:nvSpPr>
        <p:spPr>
          <a:xfrm>
            <a:off x="1222408" y="231005"/>
            <a:ext cx="9933272" cy="1506355"/>
          </a:xfrm>
          <a:solidFill>
            <a:schemeClr val="accent1">
              <a:lumMod val="75000"/>
            </a:schemeClr>
          </a:solidFill>
        </p:spPr>
        <p:txBody>
          <a:bodyPr>
            <a:noAutofit/>
          </a:bodyPr>
          <a:lstStyle/>
          <a:p>
            <a:r>
              <a:rPr lang="as-IN" sz="4000" b="1" dirty="0">
                <a:solidFill>
                  <a:srgbClr val="FFFF00"/>
                </a:solidFill>
                <a:latin typeface="Kalpurush" panose="02000600000000000000" pitchFamily="2" charset="0"/>
                <a:cs typeface="Kalpurush" panose="02000600000000000000" pitchFamily="2" charset="0"/>
              </a:rPr>
              <a:t>সাধারণত চারটি ভিন্ন ভিন্ন শাখার উপাদান ও কৌশলের সমন্বয়ে বায়োইনফরমেটিক্স পদ্ধতি কাজ করে থাকে।</a:t>
            </a:r>
          </a:p>
        </p:txBody>
      </p:sp>
      <p:sp>
        <p:nvSpPr>
          <p:cNvPr id="3" name="Content Placeholder 2">
            <a:extLst>
              <a:ext uri="{FF2B5EF4-FFF2-40B4-BE49-F238E27FC236}">
                <a16:creationId xmlns:a16="http://schemas.microsoft.com/office/drawing/2014/main" id="{68970D70-2797-A662-BC2C-C96CAF8F32AE}"/>
              </a:ext>
            </a:extLst>
          </p:cNvPr>
          <p:cNvSpPr>
            <a:spLocks noGrp="1"/>
          </p:cNvSpPr>
          <p:nvPr>
            <p:ph idx="1"/>
          </p:nvPr>
        </p:nvSpPr>
        <p:spPr>
          <a:xfrm>
            <a:off x="1222407" y="1953929"/>
            <a:ext cx="10000649" cy="4316930"/>
          </a:xfrm>
          <a:solidFill>
            <a:schemeClr val="accent1">
              <a:lumMod val="60000"/>
              <a:lumOff val="40000"/>
            </a:schemeClr>
          </a:solidFill>
        </p:spPr>
        <p:txBody>
          <a:bodyPr>
            <a:normAutofit/>
          </a:bodyPr>
          <a:lstStyle/>
          <a:p>
            <a:pPr fontAlgn="base"/>
            <a:endParaRPr lang="en-US" sz="1400" b="1" dirty="0">
              <a:latin typeface="Kalpurush" panose="02000600000000000000" pitchFamily="2" charset="0"/>
              <a:cs typeface="Kalpurush" panose="02000600000000000000" pitchFamily="2" charset="0"/>
            </a:endParaRPr>
          </a:p>
          <a:p>
            <a:pPr fontAlgn="base"/>
            <a:r>
              <a:rPr lang="en-US" sz="2800" b="1" dirty="0">
                <a:solidFill>
                  <a:srgbClr val="C00000"/>
                </a:solidFill>
                <a:latin typeface="Kalpurush" panose="02000600000000000000" pitchFamily="2" charset="0"/>
                <a:cs typeface="Kalpurush" panose="02000600000000000000" pitchFamily="2" charset="0"/>
              </a:rPr>
              <a:t>1. </a:t>
            </a:r>
            <a:r>
              <a:rPr lang="as-IN" sz="3200" b="1" dirty="0">
                <a:solidFill>
                  <a:srgbClr val="C00000"/>
                </a:solidFill>
                <a:latin typeface="Kalpurush" panose="02000600000000000000" pitchFamily="2" charset="0"/>
                <a:cs typeface="Kalpurush" panose="02000600000000000000" pitchFamily="2" charset="0"/>
              </a:rPr>
              <a:t>আণবিক জীববিদ্যা ও মেডিসিন: </a:t>
            </a:r>
            <a:r>
              <a:rPr lang="as-IN" sz="3200" dirty="0">
                <a:solidFill>
                  <a:srgbClr val="002060"/>
                </a:solidFill>
                <a:latin typeface="Kalpurush" panose="02000600000000000000" pitchFamily="2" charset="0"/>
                <a:cs typeface="Kalpurush" panose="02000600000000000000" pitchFamily="2" charset="0"/>
              </a:rPr>
              <a:t>ডেটা উৎস বিশ্লেষণের কাজ করে।</a:t>
            </a:r>
          </a:p>
          <a:p>
            <a:pPr fontAlgn="base"/>
            <a:r>
              <a:rPr lang="en-US" sz="3200" b="1" dirty="0">
                <a:solidFill>
                  <a:srgbClr val="C00000"/>
                </a:solidFill>
                <a:latin typeface="Kalpurush" panose="02000600000000000000" pitchFamily="2" charset="0"/>
                <a:cs typeface="Kalpurush" panose="02000600000000000000" pitchFamily="2" charset="0"/>
              </a:rPr>
              <a:t>2. </a:t>
            </a:r>
            <a:r>
              <a:rPr lang="as-IN" sz="3200" b="1" dirty="0">
                <a:solidFill>
                  <a:srgbClr val="C00000"/>
                </a:solidFill>
                <a:latin typeface="Kalpurush" panose="02000600000000000000" pitchFamily="2" charset="0"/>
                <a:cs typeface="Kalpurush" panose="02000600000000000000" pitchFamily="2" charset="0"/>
              </a:rPr>
              <a:t>ডেটাবেজ: </a:t>
            </a:r>
            <a:r>
              <a:rPr lang="as-IN" sz="3200" dirty="0">
                <a:solidFill>
                  <a:srgbClr val="002060"/>
                </a:solidFill>
                <a:latin typeface="Kalpurush" panose="02000600000000000000" pitchFamily="2" charset="0"/>
                <a:cs typeface="Kalpurush" panose="02000600000000000000" pitchFamily="2" charset="0"/>
              </a:rPr>
              <a:t>নিরাপদ ডেটা সংরক্ষণ ও ডেটা রিট্রিভ করা।</a:t>
            </a:r>
          </a:p>
          <a:p>
            <a:pPr fontAlgn="base"/>
            <a:r>
              <a:rPr lang="en-US" sz="3200" b="1" dirty="0">
                <a:solidFill>
                  <a:srgbClr val="C00000"/>
                </a:solidFill>
                <a:latin typeface="Kalpurush" panose="02000600000000000000" pitchFamily="2" charset="0"/>
                <a:cs typeface="Kalpurush" panose="02000600000000000000" pitchFamily="2" charset="0"/>
              </a:rPr>
              <a:t>3. </a:t>
            </a:r>
            <a:r>
              <a:rPr lang="as-IN" sz="3000" b="1" dirty="0">
                <a:solidFill>
                  <a:srgbClr val="C00000"/>
                </a:solidFill>
                <a:latin typeface="Kalpurush" panose="02000600000000000000" pitchFamily="2" charset="0"/>
                <a:cs typeface="Kalpurush" panose="02000600000000000000" pitchFamily="2" charset="0"/>
              </a:rPr>
              <a:t>প্রোগ্রাম: </a:t>
            </a:r>
            <a:r>
              <a:rPr lang="as-IN" sz="3000" dirty="0">
                <a:solidFill>
                  <a:srgbClr val="002060"/>
                </a:solidFill>
                <a:latin typeface="Kalpurush" panose="02000600000000000000" pitchFamily="2" charset="0"/>
                <a:cs typeface="Kalpurush" panose="02000600000000000000" pitchFamily="2" charset="0"/>
              </a:rPr>
              <a:t>উপাত্ত বিশ্লেষণ অ্যালগরিদম যার মাধ্যমে</a:t>
            </a:r>
            <a:r>
              <a:rPr lang="en-US" sz="3000" dirty="0">
                <a:solidFill>
                  <a:srgbClr val="002060"/>
                </a:solidFill>
                <a:latin typeface="Kalpurush" panose="02000600000000000000" pitchFamily="2" charset="0"/>
                <a:cs typeface="Kalpurush" panose="02000600000000000000" pitchFamily="2" charset="0"/>
              </a:rPr>
              <a:t> </a:t>
            </a:r>
            <a:r>
              <a:rPr lang="as-IN" sz="3000" dirty="0">
                <a:solidFill>
                  <a:srgbClr val="002060"/>
                </a:solidFill>
                <a:latin typeface="Kalpurush" panose="02000600000000000000" pitchFamily="2" charset="0"/>
                <a:cs typeface="Kalpurush" panose="02000600000000000000" pitchFamily="2" charset="0"/>
              </a:rPr>
              <a:t>বায়োইনফরমেটিক্স </a:t>
            </a:r>
            <a:endParaRPr lang="en-US" sz="3000" dirty="0">
              <a:solidFill>
                <a:srgbClr val="002060"/>
              </a:solidFill>
              <a:latin typeface="Kalpurush" panose="02000600000000000000" pitchFamily="2" charset="0"/>
              <a:cs typeface="Kalpurush" panose="02000600000000000000" pitchFamily="2" charset="0"/>
            </a:endParaRPr>
          </a:p>
          <a:p>
            <a:pPr fontAlgn="base"/>
            <a:r>
              <a:rPr lang="en-US" sz="3000" dirty="0">
                <a:solidFill>
                  <a:srgbClr val="002060"/>
                </a:solidFill>
                <a:latin typeface="Kalpurush" panose="02000600000000000000" pitchFamily="2" charset="0"/>
                <a:cs typeface="Kalpurush" panose="02000600000000000000" pitchFamily="2" charset="0"/>
              </a:rPr>
              <a:t>   </a:t>
            </a:r>
            <a:r>
              <a:rPr lang="as-IN" sz="3000" dirty="0">
                <a:solidFill>
                  <a:srgbClr val="002060"/>
                </a:solidFill>
                <a:latin typeface="Kalpurush" panose="02000600000000000000" pitchFamily="2" charset="0"/>
                <a:cs typeface="Kalpurush" panose="02000600000000000000" pitchFamily="2" charset="0"/>
              </a:rPr>
              <a:t>কঠোরভাবে সুনির্দিষ্ট করা হয়।</a:t>
            </a:r>
          </a:p>
          <a:p>
            <a:pPr fontAlgn="base"/>
            <a:r>
              <a:rPr lang="en-US" sz="3200" b="1" dirty="0">
                <a:solidFill>
                  <a:srgbClr val="C00000"/>
                </a:solidFill>
                <a:latin typeface="Kalpurush" panose="02000600000000000000" pitchFamily="2" charset="0"/>
                <a:cs typeface="Kalpurush" panose="02000600000000000000" pitchFamily="2" charset="0"/>
              </a:rPr>
              <a:t>4. </a:t>
            </a:r>
            <a:r>
              <a:rPr lang="as-IN" sz="3200" b="1" dirty="0">
                <a:solidFill>
                  <a:srgbClr val="C00000"/>
                </a:solidFill>
                <a:latin typeface="Kalpurush" panose="02000600000000000000" pitchFamily="2" charset="0"/>
                <a:cs typeface="Kalpurush" panose="02000600000000000000" pitchFamily="2" charset="0"/>
              </a:rPr>
              <a:t>গণিত ও পরিসংখ্যান: </a:t>
            </a:r>
            <a:r>
              <a:rPr lang="as-IN" sz="3200" dirty="0">
                <a:solidFill>
                  <a:srgbClr val="002060"/>
                </a:solidFill>
                <a:latin typeface="Kalpurush" panose="02000600000000000000" pitchFamily="2" charset="0"/>
                <a:cs typeface="Kalpurush" panose="02000600000000000000" pitchFamily="2" charset="0"/>
              </a:rPr>
              <a:t>এর সাহায্যে সম্ভাব্যতা যাচাই করা।</a:t>
            </a:r>
          </a:p>
        </p:txBody>
      </p:sp>
    </p:spTree>
    <p:extLst>
      <p:ext uri="{BB962C8B-B14F-4D97-AF65-F5344CB8AC3E}">
        <p14:creationId xmlns:p14="http://schemas.microsoft.com/office/powerpoint/2010/main" val="266439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CF650-2CE3-5BBB-1962-98AC86F91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58B8A6-701D-8437-8493-35DF6151C38E}"/>
              </a:ext>
            </a:extLst>
          </p:cNvPr>
          <p:cNvSpPr>
            <a:spLocks noGrp="1"/>
          </p:cNvSpPr>
          <p:nvPr>
            <p:ph type="title"/>
          </p:nvPr>
        </p:nvSpPr>
        <p:spPr>
          <a:xfrm>
            <a:off x="1222408" y="500514"/>
            <a:ext cx="9933272" cy="1236846"/>
          </a:xfrm>
          <a:solidFill>
            <a:schemeClr val="accent1">
              <a:lumMod val="75000"/>
            </a:schemeClr>
          </a:solidFill>
        </p:spPr>
        <p:txBody>
          <a:bodyPr>
            <a:noAutofit/>
          </a:bodyPr>
          <a:lstStyle/>
          <a:p>
            <a:r>
              <a:rPr lang="as-IN" sz="4000" b="1" dirty="0">
                <a:solidFill>
                  <a:srgbClr val="FFFF00"/>
                </a:solidFill>
                <a:latin typeface="Kalpurush" panose="02000600000000000000" pitchFamily="2" charset="0"/>
                <a:cs typeface="Kalpurush" panose="02000600000000000000" pitchFamily="2" charset="0"/>
              </a:rPr>
              <a:t>বায়োইনফরমেটিক্স এর ব্যবহার</a:t>
            </a:r>
            <a:r>
              <a:rPr lang="en-US" sz="4000" b="1" dirty="0">
                <a:solidFill>
                  <a:srgbClr val="FFFF00"/>
                </a:solidFill>
                <a:latin typeface="Kalpurush" panose="02000600000000000000" pitchFamily="2" charset="0"/>
                <a:cs typeface="Kalpurush" panose="02000600000000000000" pitchFamily="2" charset="0"/>
              </a:rPr>
              <a:t>: </a:t>
            </a:r>
            <a:endParaRPr lang="as-IN" sz="4000" b="1" dirty="0">
              <a:solidFill>
                <a:srgbClr val="FFFF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99D649C0-2998-9AC9-AE18-FAF052E302A4}"/>
              </a:ext>
            </a:extLst>
          </p:cNvPr>
          <p:cNvSpPr>
            <a:spLocks noGrp="1"/>
          </p:cNvSpPr>
          <p:nvPr>
            <p:ph idx="1"/>
          </p:nvPr>
        </p:nvSpPr>
        <p:spPr>
          <a:xfrm>
            <a:off x="1222407" y="1953929"/>
            <a:ext cx="10000649" cy="4316930"/>
          </a:xfrm>
          <a:solidFill>
            <a:schemeClr val="accent1">
              <a:lumMod val="60000"/>
              <a:lumOff val="40000"/>
            </a:schemeClr>
          </a:solidFill>
        </p:spPr>
        <p:txBody>
          <a:bodyPr>
            <a:noAutofit/>
          </a:bodyPr>
          <a:lstStyle/>
          <a:p>
            <a:pPr marL="0" indent="0" fontAlgn="base">
              <a:buClr>
                <a:srgbClr val="C00000"/>
              </a:buClr>
              <a:buNone/>
            </a:pPr>
            <a:r>
              <a:rPr lang="en-US" sz="2800" dirty="0">
                <a:solidFill>
                  <a:srgbClr val="002060"/>
                </a:solidFill>
                <a:latin typeface="Kalpurush" panose="02000600000000000000" pitchFamily="2" charset="0"/>
                <a:cs typeface="Kalpurush" panose="02000600000000000000" pitchFamily="2" charset="0"/>
              </a:rPr>
              <a:t>   </a:t>
            </a:r>
            <a:endParaRPr lang="as-IN" sz="2800" dirty="0">
              <a:solidFill>
                <a:srgbClr val="002060"/>
              </a:solidFill>
              <a:latin typeface="Kalpurush" panose="02000600000000000000" pitchFamily="2" charset="0"/>
              <a:cs typeface="Kalpurush" panose="02000600000000000000" pitchFamily="2" charset="0"/>
            </a:endParaRPr>
          </a:p>
        </p:txBody>
      </p:sp>
      <p:sp>
        <p:nvSpPr>
          <p:cNvPr id="14" name="Rectangle 2">
            <a:extLst>
              <a:ext uri="{FF2B5EF4-FFF2-40B4-BE49-F238E27FC236}">
                <a16:creationId xmlns:a16="http://schemas.microsoft.com/office/drawing/2014/main" id="{B29CE867-D21D-2731-8893-43BB5D7D62B6}"/>
              </a:ext>
            </a:extLst>
          </p:cNvPr>
          <p:cNvSpPr>
            <a:spLocks noChangeAspect="1" noChangeArrowheads="1"/>
          </p:cNvSpPr>
          <p:nvPr/>
        </p:nvSpPr>
        <p:spPr bwMode="auto">
          <a:xfrm>
            <a:off x="1450206" y="1883850"/>
            <a:ext cx="9678010" cy="4480560"/>
          </a:xfrm>
          <a:prstGeom prst="rect">
            <a:avLst/>
          </a:prstGeom>
          <a:noFill/>
          <a:ln>
            <a:noFill/>
          </a:ln>
          <a:effectLst/>
        </p:spPr>
        <p:txBody>
          <a:bodyPr vert="horz" wrap="square" lIns="0" tIns="63480" rIns="0" bIns="126960" numCol="1" anchor="ctr" anchorCtr="0" compatLnSpc="1">
            <a:prstTxWarp prst="textNoShape">
              <a:avLst/>
            </a:prstTxWarp>
            <a:spAutoFit/>
          </a:bodyPr>
          <a:lstStyle/>
          <a:p>
            <a:pPr lvl="0" algn="just" eaLnBrk="0" fontAlgn="base" hangingPunct="0">
              <a:spcBef>
                <a:spcPct val="0"/>
              </a:spcBef>
              <a:spcAft>
                <a:spcPct val="0"/>
              </a:spcAft>
            </a:pPr>
            <a:r>
              <a:rPr lang="as-IN" altLang="en-US" sz="2000" b="1" dirty="0">
                <a:latin typeface="Kalpurush" panose="02000600000000000000" pitchFamily="2" charset="0"/>
                <a:cs typeface="Kalpurush" panose="02000600000000000000" pitchFamily="2" charset="0"/>
              </a:rPr>
              <a:t>প্রধান ব্যবহারসমূহ:</a:t>
            </a: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জিনোমিক্স ও জেনেটিক্স: </a:t>
            </a:r>
            <a:r>
              <a:rPr lang="as-IN" altLang="en-US" sz="2000" dirty="0">
                <a:latin typeface="Kalpurush" panose="02000600000000000000" pitchFamily="2" charset="0"/>
                <a:cs typeface="Kalpurush" panose="02000600000000000000" pitchFamily="2" charset="0"/>
              </a:rPr>
              <a:t>জিনোমিক ডেটা বিশ্লেষণ করে রোগ-সৃষ্টিকারী জিন শনাক্ত করা, বিবর্তনীয় ইতিহাস বোঝা এবং জিন থেরাপির মতো ক্ষেত্রে ব্যবহার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ঔষধ আবিষ্কার ও উন্নয়ন (</a:t>
            </a:r>
            <a:r>
              <a:rPr lang="en-US" altLang="en-US" sz="2000" b="1" dirty="0">
                <a:latin typeface="Kalpurush" panose="02000600000000000000" pitchFamily="2" charset="0"/>
                <a:cs typeface="Kalpurush" panose="02000600000000000000" pitchFamily="2" charset="0"/>
              </a:rPr>
              <a:t>Pharmacology): </a:t>
            </a:r>
            <a:r>
              <a:rPr lang="as-IN" altLang="en-US" sz="2000" dirty="0">
                <a:latin typeface="Kalpurush" panose="02000600000000000000" pitchFamily="2" charset="0"/>
                <a:cs typeface="Kalpurush" panose="02000600000000000000" pitchFamily="2" charset="0"/>
              </a:rPr>
              <a:t>নতুন ঔষধের লক্ষ্যবস্তু (</a:t>
            </a:r>
            <a:r>
              <a:rPr lang="en-US" altLang="en-US" sz="2000" dirty="0">
                <a:latin typeface="Kalpurush" panose="02000600000000000000" pitchFamily="2" charset="0"/>
                <a:cs typeface="Kalpurush" panose="02000600000000000000" pitchFamily="2" charset="0"/>
              </a:rPr>
              <a:t>drug targets) </a:t>
            </a:r>
            <a:r>
              <a:rPr lang="as-IN" altLang="en-US" sz="2000" dirty="0">
                <a:latin typeface="Kalpurush" panose="02000600000000000000" pitchFamily="2" charset="0"/>
                <a:cs typeface="Kalpurush" panose="02000600000000000000" pitchFamily="2" charset="0"/>
              </a:rPr>
              <a:t>খুঁজে বের করা, কার্যকর ওষুধ ডিজাইন করা এবং সংক্রামক রোগ ও ভ্যাকসিন তৈরিতে সাহায্য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ব্যক্তিগতকৃত চিকিৎসা (</a:t>
            </a:r>
            <a:r>
              <a:rPr lang="en-US" altLang="en-US" sz="2000" b="1" dirty="0">
                <a:latin typeface="Kalpurush" panose="02000600000000000000" pitchFamily="2" charset="0"/>
                <a:cs typeface="Kalpurush" panose="02000600000000000000" pitchFamily="2" charset="0"/>
              </a:rPr>
              <a:t>Personalized Medicine): </a:t>
            </a:r>
            <a:r>
              <a:rPr lang="as-IN" altLang="en-US" sz="2000" dirty="0">
                <a:latin typeface="Kalpurush" panose="02000600000000000000" pitchFamily="2" charset="0"/>
                <a:cs typeface="Kalpurush" panose="02000600000000000000" pitchFamily="2" charset="0"/>
              </a:rPr>
              <a:t>একজন ব্যক্তির জিনগত তথ্যের উপর ভিত্তি করে তার জন্য সবচেয়ে উপযুক্ত চিকিৎসা পদ্ধতি নির্ধারণ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প্রোটিন গঠন ও কার্যকারিতা: </a:t>
            </a:r>
            <a:r>
              <a:rPr lang="as-IN" altLang="en-US" sz="2000" dirty="0">
                <a:latin typeface="Kalpurush" panose="02000600000000000000" pitchFamily="2" charset="0"/>
                <a:cs typeface="Kalpurush" panose="02000600000000000000" pitchFamily="2" charset="0"/>
              </a:rPr>
              <a:t>প্রোটিনের গঠন (</a:t>
            </a:r>
            <a:r>
              <a:rPr lang="en-US" altLang="en-US" sz="2000" dirty="0">
                <a:latin typeface="Kalpurush" panose="02000600000000000000" pitchFamily="2" charset="0"/>
                <a:cs typeface="Kalpurush" panose="02000600000000000000" pitchFamily="2" charset="0"/>
              </a:rPr>
              <a:t>protein folding) </a:t>
            </a:r>
            <a:r>
              <a:rPr lang="as-IN" altLang="en-US" sz="2000" dirty="0">
                <a:latin typeface="Kalpurush" panose="02000600000000000000" pitchFamily="2" charset="0"/>
                <a:cs typeface="Kalpurush" panose="02000600000000000000" pitchFamily="2" charset="0"/>
              </a:rPr>
              <a:t>এবং রাসায়নিক বিক্রিয়া মডেলিং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কৃষি ও পশুপালন: </a:t>
            </a:r>
            <a:r>
              <a:rPr lang="as-IN" altLang="en-US" sz="2000" dirty="0">
                <a:latin typeface="Kalpurush" panose="02000600000000000000" pitchFamily="2" charset="0"/>
                <a:cs typeface="Kalpurush" panose="02000600000000000000" pitchFamily="2" charset="0"/>
              </a:rPr>
              <a:t>খরা ও কীটপতঙ্গ প্রতিরোধী শক্তিশালী শস্য তৈরি করা এবং গবাদি পশুর জিনোম বিশ্লেষণ করে রোগ প্রতিরোধ ও গুণগত মান উন্নত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বর্জ্য ব্যবস্থাপনা ও পরিবেশ: </a:t>
            </a:r>
            <a:r>
              <a:rPr lang="as-IN" altLang="en-US" sz="2000" dirty="0">
                <a:latin typeface="Kalpurush" panose="02000600000000000000" pitchFamily="2" charset="0"/>
                <a:cs typeface="Kalpurush" panose="02000600000000000000" pitchFamily="2" charset="0"/>
              </a:rPr>
              <a:t>বর্জ্য জল পরিশোধনে বা প্লাস্টিক পুনর্ব্যবহারের জন্য অণুজীবের ডিএনএ বিশ্লেষণ করা।</a:t>
            </a:r>
            <a:endParaRPr lang="en-US" altLang="en-US" sz="2000" dirty="0">
              <a:latin typeface="Kalpurush" panose="02000600000000000000" pitchFamily="2" charset="0"/>
              <a:cs typeface="Kalpurush" panose="02000600000000000000" pitchFamily="2" charset="0"/>
            </a:endParaRPr>
          </a:p>
          <a:p>
            <a:pPr marL="342900" lvl="0" indent="-342900" algn="just" eaLnBrk="0" fontAlgn="base" hangingPunct="0">
              <a:spcBef>
                <a:spcPct val="0"/>
              </a:spcBef>
              <a:spcAft>
                <a:spcPct val="0"/>
              </a:spcAft>
              <a:buAutoNum type="arabicPeriod"/>
            </a:pPr>
            <a:r>
              <a:rPr lang="as-IN" altLang="en-US" sz="2000" b="1" dirty="0">
                <a:latin typeface="Kalpurush" panose="02000600000000000000" pitchFamily="2" charset="0"/>
                <a:cs typeface="Kalpurush" panose="02000600000000000000" pitchFamily="2" charset="0"/>
              </a:rPr>
              <a:t>জৈব ডেটাবেস তৈরি ও ব্যবস্থাপনা: </a:t>
            </a:r>
            <a:r>
              <a:rPr lang="as-IN" altLang="en-US" sz="2000" dirty="0">
                <a:latin typeface="Kalpurush" panose="02000600000000000000" pitchFamily="2" charset="0"/>
                <a:cs typeface="Kalpurush" panose="02000600000000000000" pitchFamily="2" charset="0"/>
              </a:rPr>
              <a:t>জৈবিক তথ্য সংরক্ষণ, পরিচালনা ও সহজলভ্য করার জন্য ডেটাবেস এবং টুলস তৈরি করা। </a:t>
            </a:r>
          </a:p>
        </p:txBody>
      </p:sp>
    </p:spTree>
    <p:extLst>
      <p:ext uri="{BB962C8B-B14F-4D97-AF65-F5344CB8AC3E}">
        <p14:creationId xmlns:p14="http://schemas.microsoft.com/office/powerpoint/2010/main" val="315726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3915B-1AE9-2D2F-7089-CEBBFCB934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AFFE9-CD4F-8AC7-72DB-14FC262B5A03}"/>
              </a:ext>
            </a:extLst>
          </p:cNvPr>
          <p:cNvSpPr>
            <a:spLocks noGrp="1"/>
          </p:cNvSpPr>
          <p:nvPr>
            <p:ph type="title"/>
          </p:nvPr>
        </p:nvSpPr>
        <p:spPr>
          <a:xfrm>
            <a:off x="1222408" y="500514"/>
            <a:ext cx="9933272" cy="1236846"/>
          </a:xfrm>
          <a:solidFill>
            <a:schemeClr val="accent1">
              <a:lumMod val="75000"/>
            </a:schemeClr>
          </a:solidFill>
        </p:spPr>
        <p:txBody>
          <a:bodyPr>
            <a:noAutofit/>
          </a:bodyPr>
          <a:lstStyle/>
          <a:p>
            <a:r>
              <a:rPr lang="as-IN" sz="4000" b="1" dirty="0">
                <a:solidFill>
                  <a:srgbClr val="FFFF00"/>
                </a:solidFill>
                <a:latin typeface="Kalpurush" panose="02000600000000000000" pitchFamily="2" charset="0"/>
                <a:cs typeface="Kalpurush" panose="02000600000000000000" pitchFamily="2" charset="0"/>
              </a:rPr>
              <a:t>বায়োইনফরমেটিক্স এর ব্যবহার</a:t>
            </a:r>
            <a:r>
              <a:rPr lang="en-US" sz="4000" b="1" dirty="0" err="1">
                <a:solidFill>
                  <a:srgbClr val="FFFF00"/>
                </a:solidFill>
                <a:latin typeface="Kalpurush" panose="02000600000000000000" pitchFamily="2" charset="0"/>
                <a:cs typeface="Kalpurush" panose="02000600000000000000" pitchFamily="2" charset="0"/>
              </a:rPr>
              <a:t>সমূহ</a:t>
            </a:r>
            <a:r>
              <a:rPr lang="en-US" sz="4000" b="1" dirty="0">
                <a:solidFill>
                  <a:srgbClr val="FFFF00"/>
                </a:solidFill>
                <a:latin typeface="Kalpurush" panose="02000600000000000000" pitchFamily="2" charset="0"/>
                <a:cs typeface="Kalpurush" panose="02000600000000000000" pitchFamily="2" charset="0"/>
              </a:rPr>
              <a:t> </a:t>
            </a:r>
            <a:endParaRPr lang="as-IN" sz="4000" b="1" dirty="0">
              <a:solidFill>
                <a:srgbClr val="FFFF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C77B1661-CD5C-603D-F154-7D86578F407B}"/>
              </a:ext>
            </a:extLst>
          </p:cNvPr>
          <p:cNvSpPr>
            <a:spLocks noGrp="1"/>
          </p:cNvSpPr>
          <p:nvPr>
            <p:ph idx="1"/>
          </p:nvPr>
        </p:nvSpPr>
        <p:spPr>
          <a:xfrm>
            <a:off x="1222407" y="1953929"/>
            <a:ext cx="10000649" cy="4316930"/>
          </a:xfrm>
          <a:solidFill>
            <a:schemeClr val="accent1">
              <a:lumMod val="60000"/>
              <a:lumOff val="40000"/>
            </a:schemeClr>
          </a:solidFill>
        </p:spPr>
        <p:txBody>
          <a:bodyPr>
            <a:noAutofit/>
          </a:bodyPr>
          <a:lstStyle/>
          <a:p>
            <a:pPr marL="0" indent="0" fontAlgn="base">
              <a:buClr>
                <a:srgbClr val="C00000"/>
              </a:buClr>
              <a:buNone/>
            </a:pPr>
            <a:r>
              <a:rPr lang="en-US" sz="2800" dirty="0">
                <a:solidFill>
                  <a:srgbClr val="002060"/>
                </a:solidFill>
                <a:latin typeface="Kalpurush" panose="02000600000000000000" pitchFamily="2" charset="0"/>
                <a:cs typeface="Kalpurush" panose="02000600000000000000" pitchFamily="2" charset="0"/>
              </a:rPr>
              <a:t>   </a:t>
            </a:r>
            <a:endParaRPr lang="as-IN" sz="2800" dirty="0">
              <a:solidFill>
                <a:srgbClr val="002060"/>
              </a:solidFill>
              <a:latin typeface="Kalpurush" panose="02000600000000000000" pitchFamily="2" charset="0"/>
              <a:cs typeface="Kalpurush" panose="02000600000000000000" pitchFamily="2" charset="0"/>
            </a:endParaRPr>
          </a:p>
        </p:txBody>
      </p:sp>
      <p:sp>
        <p:nvSpPr>
          <p:cNvPr id="4" name="TextBox 3">
            <a:extLst>
              <a:ext uri="{FF2B5EF4-FFF2-40B4-BE49-F238E27FC236}">
                <a16:creationId xmlns:a16="http://schemas.microsoft.com/office/drawing/2014/main" id="{37C13C9E-50D9-ACEA-5998-9BBCD8BD2D7A}"/>
              </a:ext>
            </a:extLst>
          </p:cNvPr>
          <p:cNvSpPr txBox="1"/>
          <p:nvPr/>
        </p:nvSpPr>
        <p:spPr>
          <a:xfrm>
            <a:off x="1482290" y="2165684"/>
            <a:ext cx="4389121" cy="3662541"/>
          </a:xfrm>
          <a:prstGeom prst="rect">
            <a:avLst/>
          </a:prstGeom>
          <a:noFill/>
          <a:ln>
            <a:solidFill>
              <a:srgbClr val="002060"/>
            </a:solidFill>
          </a:ln>
        </p:spPr>
        <p:txBody>
          <a:bodyPr wrap="square" rtlCol="0">
            <a:spAutoFit/>
          </a:bodyPr>
          <a:lstStyle/>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জিনোম সিকোয়েন্স</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প্রোটিন সিকোয়েন্স</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মলিকুলার মেডিসিন</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জিন থেরাপি</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ওষুধ তৈরিতে</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বর্জ্য পরিষ্কারকরণে</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জলবায়ু পরিবর্তন গবেষণায়</a:t>
            </a:r>
            <a:r>
              <a:rPr lang="en-US" sz="2800" b="1" dirty="0">
                <a:latin typeface="Kalpurush" panose="02000600000000000000" pitchFamily="2" charset="0"/>
                <a:cs typeface="Kalpurush" panose="02000600000000000000" pitchFamily="2" charset="0"/>
              </a:rPr>
              <a:t>      </a:t>
            </a:r>
          </a:p>
        </p:txBody>
      </p:sp>
      <p:sp>
        <p:nvSpPr>
          <p:cNvPr id="10" name="TextBox 9">
            <a:extLst>
              <a:ext uri="{FF2B5EF4-FFF2-40B4-BE49-F238E27FC236}">
                <a16:creationId xmlns:a16="http://schemas.microsoft.com/office/drawing/2014/main" id="{0CCDC92C-A62F-76AD-10AF-38FA80B4E5CF}"/>
              </a:ext>
            </a:extLst>
          </p:cNvPr>
          <p:cNvSpPr txBox="1"/>
          <p:nvPr/>
        </p:nvSpPr>
        <p:spPr>
          <a:xfrm>
            <a:off x="6096000" y="2165684"/>
            <a:ext cx="4661833" cy="3149580"/>
          </a:xfrm>
          <a:prstGeom prst="rect">
            <a:avLst/>
          </a:prstGeom>
          <a:noFill/>
          <a:ln>
            <a:solidFill>
              <a:srgbClr val="002060"/>
            </a:solidFill>
          </a:ln>
        </p:spPr>
        <p:txBody>
          <a:bodyPr wrap="square" rtlCol="0">
            <a:spAutoFit/>
          </a:bodyPr>
          <a:lstStyle/>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বিকল্প শক্তির উৎস সন্ধানে</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জীবানু অস্ত্র তৈরিতে</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ডিএনএ ম্যাপিং ও এনালাইসিস</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জিন ফাইন্ডিং</a:t>
            </a:r>
            <a:r>
              <a:rPr lang="en-US" sz="2800" b="1" dirty="0">
                <a:latin typeface="Kalpurush" panose="02000600000000000000" pitchFamily="2" charset="0"/>
                <a:cs typeface="Kalpurush" panose="02000600000000000000" pitchFamily="2" charset="0"/>
              </a:rPr>
              <a:t>  </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প্রোটিনের মিথস্ক্রিয়া পর্যবেক্ষণে</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as-IN" sz="2800" b="1" dirty="0">
                <a:latin typeface="Kalpurush" panose="02000600000000000000" pitchFamily="2" charset="0"/>
                <a:cs typeface="Kalpurush" panose="02000600000000000000" pitchFamily="2" charset="0"/>
              </a:rPr>
              <a:t>বিবর্তন শিক্ষা</a:t>
            </a:r>
            <a:endParaRPr lang="en-US" sz="2800" dirty="0"/>
          </a:p>
        </p:txBody>
      </p:sp>
    </p:spTree>
    <p:extLst>
      <p:ext uri="{BB962C8B-B14F-4D97-AF65-F5344CB8AC3E}">
        <p14:creationId xmlns:p14="http://schemas.microsoft.com/office/powerpoint/2010/main" val="3748452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5F8B6F-1931-779E-E90E-45185C3F4CD0}"/>
            </a:ext>
          </a:extLst>
        </p:cNvPr>
        <p:cNvGrpSpPr/>
        <p:nvPr/>
      </p:nvGrpSpPr>
      <p:grpSpPr>
        <a:xfrm>
          <a:off x="0" y="0"/>
          <a:ext cx="0" cy="0"/>
          <a:chOff x="0" y="0"/>
          <a:chExt cx="0" cy="0"/>
        </a:xfrm>
      </p:grpSpPr>
      <p:sp>
        <p:nvSpPr>
          <p:cNvPr id="47" name="Rectangle 46">
            <a:extLst>
              <a:ext uri="{FF2B5EF4-FFF2-40B4-BE49-F238E27FC236}">
                <a16:creationId xmlns:a16="http://schemas.microsoft.com/office/drawing/2014/main" id="{9991D100-F7D9-738B-2D92-11DCD609D4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3FBAB8-EBB8-87BA-0CA4-7834796928FF}"/>
              </a:ext>
            </a:extLst>
          </p:cNvPr>
          <p:cNvSpPr>
            <a:spLocks noGrp="1"/>
          </p:cNvSpPr>
          <p:nvPr>
            <p:ph type="ctrTitle"/>
          </p:nvPr>
        </p:nvSpPr>
        <p:spPr>
          <a:xfrm>
            <a:off x="991403" y="269507"/>
            <a:ext cx="10645540" cy="4552749"/>
          </a:xfrm>
        </p:spPr>
        <p:txBody>
          <a:bodyPr anchor="ctr">
            <a:normAutofit/>
          </a:bodyPr>
          <a:lstStyle/>
          <a:p>
            <a:pPr lvl="0">
              <a:lnSpc>
                <a:spcPts val="4500"/>
              </a:lnSpc>
            </a:pPr>
            <a:r>
              <a:rPr lang="as-IN" sz="4800" b="1" dirty="0">
                <a:solidFill>
                  <a:srgbClr val="FFFF00"/>
                </a:solidFill>
                <a:latin typeface="Kalpurush" panose="02000600000000000000" pitchFamily="2" charset="0"/>
                <a:cs typeface="Kalpurush" panose="02000600000000000000" pitchFamily="2" charset="0"/>
              </a:rPr>
              <a:t>বায়োইনফরমেটিক্স এর গবেষণাধীন ক্ষেত্রসমূহ</a:t>
            </a:r>
            <a:r>
              <a:rPr lang="en-US" sz="4800" b="1" dirty="0">
                <a:solidFill>
                  <a:srgbClr val="FFFF00"/>
                </a:solidFill>
                <a:latin typeface="Kalpurush" panose="02000600000000000000" pitchFamily="2" charset="0"/>
                <a:cs typeface="Kalpurush" panose="02000600000000000000" pitchFamily="2" charset="0"/>
              </a:rPr>
              <a:t>:</a:t>
            </a:r>
            <a:br>
              <a:rPr lang="as-IN" sz="4800" b="1" dirty="0">
                <a:solidFill>
                  <a:srgbClr val="FFFF00"/>
                </a:solidFill>
                <a:latin typeface="Kalpurush" panose="02000600000000000000" pitchFamily="2" charset="0"/>
                <a:cs typeface="Kalpurush" panose="02000600000000000000" pitchFamily="2" charset="0"/>
              </a:rPr>
            </a:br>
            <a:r>
              <a:rPr lang="en-US" sz="4800" b="1" dirty="0">
                <a:solidFill>
                  <a:srgbClr val="FFFF00"/>
                </a:solidFill>
                <a:latin typeface="Kalpurush" panose="02000600000000000000" pitchFamily="2" charset="0"/>
                <a:cs typeface="Kalpurush" panose="02000600000000000000" pitchFamily="2" charset="0"/>
              </a:rPr>
              <a:t>	</a:t>
            </a:r>
            <a:r>
              <a:rPr lang="en-US" sz="3600" b="1" dirty="0">
                <a:solidFill>
                  <a:srgbClr val="002060"/>
                </a:solidFill>
                <a:latin typeface="Kalpurush" panose="02000600000000000000" pitchFamily="2" charset="0"/>
                <a:cs typeface="Kalpurush" panose="02000600000000000000" pitchFamily="2" charset="0"/>
              </a:rPr>
              <a:t>1. Sequence alignment (</a:t>
            </a:r>
            <a:r>
              <a:rPr lang="as-IN" sz="3600" b="1" dirty="0">
                <a:solidFill>
                  <a:srgbClr val="002060"/>
                </a:solidFill>
                <a:latin typeface="Kalpurush" panose="02000600000000000000" pitchFamily="2" charset="0"/>
                <a:cs typeface="Kalpurush" panose="02000600000000000000" pitchFamily="2" charset="0"/>
              </a:rPr>
              <a:t>সিকুয়েন্স এলাইনমেন্ট)</a:t>
            </a:r>
            <a:br>
              <a:rPr lang="en-US" sz="3600" b="1" dirty="0">
                <a:solidFill>
                  <a:srgbClr val="002060"/>
                </a:solidFill>
                <a:latin typeface="Kalpurush" panose="02000600000000000000" pitchFamily="2" charset="0"/>
                <a:cs typeface="Kalpurush" panose="02000600000000000000" pitchFamily="2" charset="0"/>
              </a:rPr>
            </a:br>
            <a:r>
              <a:rPr lang="en-US" sz="3600" b="1" dirty="0">
                <a:solidFill>
                  <a:srgbClr val="002060"/>
                </a:solidFill>
                <a:latin typeface="Kalpurush" panose="02000600000000000000" pitchFamily="2" charset="0"/>
                <a:cs typeface="Kalpurush" panose="02000600000000000000" pitchFamily="2" charset="0"/>
              </a:rPr>
              <a:t>	2.  DNA Analysis (</a:t>
            </a:r>
            <a:r>
              <a:rPr lang="as-IN" sz="3600" b="1" dirty="0">
                <a:solidFill>
                  <a:srgbClr val="002060"/>
                </a:solidFill>
                <a:latin typeface="Kalpurush" panose="02000600000000000000" pitchFamily="2" charset="0"/>
                <a:cs typeface="Kalpurush" panose="02000600000000000000" pitchFamily="2" charset="0"/>
              </a:rPr>
              <a:t>ডিএনএ বিশ্লেষণ)</a:t>
            </a:r>
            <a:br>
              <a:rPr lang="as-IN" sz="3600" b="1" dirty="0">
                <a:solidFill>
                  <a:srgbClr val="002060"/>
                </a:solidFill>
                <a:latin typeface="Kalpurush" panose="02000600000000000000" pitchFamily="2" charset="0"/>
                <a:cs typeface="Kalpurush" panose="02000600000000000000" pitchFamily="2" charset="0"/>
              </a:rPr>
            </a:br>
            <a:r>
              <a:rPr lang="en-US" sz="3600" b="1" dirty="0">
                <a:solidFill>
                  <a:srgbClr val="002060"/>
                </a:solidFill>
                <a:latin typeface="Kalpurush" panose="02000600000000000000" pitchFamily="2" charset="0"/>
                <a:cs typeface="Kalpurush" panose="02000600000000000000" pitchFamily="2" charset="0"/>
              </a:rPr>
              <a:t>	3.  Gene Finding (</a:t>
            </a:r>
            <a:r>
              <a:rPr lang="as-IN" sz="3600" b="1" dirty="0">
                <a:solidFill>
                  <a:srgbClr val="002060"/>
                </a:solidFill>
                <a:latin typeface="Kalpurush" panose="02000600000000000000" pitchFamily="2" charset="0"/>
                <a:cs typeface="Kalpurush" panose="02000600000000000000" pitchFamily="2" charset="0"/>
              </a:rPr>
              <a:t>জিন ফাইন্ডিং)</a:t>
            </a:r>
            <a:br>
              <a:rPr lang="as-IN" sz="3600" b="1" dirty="0">
                <a:solidFill>
                  <a:srgbClr val="002060"/>
                </a:solidFill>
                <a:latin typeface="Kalpurush" panose="02000600000000000000" pitchFamily="2" charset="0"/>
                <a:cs typeface="Kalpurush" panose="02000600000000000000" pitchFamily="2" charset="0"/>
              </a:rPr>
            </a:br>
            <a:r>
              <a:rPr lang="en-US" sz="3600" b="1" dirty="0">
                <a:solidFill>
                  <a:srgbClr val="002060"/>
                </a:solidFill>
                <a:latin typeface="Kalpurush" panose="02000600000000000000" pitchFamily="2" charset="0"/>
                <a:cs typeface="Kalpurush" panose="02000600000000000000" pitchFamily="2" charset="0"/>
              </a:rPr>
              <a:t>	4.  Drug Design (</a:t>
            </a:r>
            <a:r>
              <a:rPr lang="as-IN" sz="3600" b="1" dirty="0">
                <a:solidFill>
                  <a:srgbClr val="002060"/>
                </a:solidFill>
                <a:latin typeface="Kalpurush" panose="02000600000000000000" pitchFamily="2" charset="0"/>
                <a:cs typeface="Kalpurush" panose="02000600000000000000" pitchFamily="2" charset="0"/>
              </a:rPr>
              <a:t>ড্রাগ নকশা)</a:t>
            </a:r>
            <a:br>
              <a:rPr lang="as-IN" sz="3600" b="1" dirty="0">
                <a:solidFill>
                  <a:srgbClr val="002060"/>
                </a:solidFill>
                <a:latin typeface="Kalpurush" panose="02000600000000000000" pitchFamily="2" charset="0"/>
                <a:cs typeface="Kalpurush" panose="02000600000000000000" pitchFamily="2" charset="0"/>
              </a:rPr>
            </a:br>
            <a:r>
              <a:rPr lang="en-US" sz="3600" b="1" dirty="0">
                <a:solidFill>
                  <a:srgbClr val="002060"/>
                </a:solidFill>
                <a:latin typeface="Kalpurush" panose="02000600000000000000" pitchFamily="2" charset="0"/>
                <a:cs typeface="Kalpurush" panose="02000600000000000000" pitchFamily="2" charset="0"/>
              </a:rPr>
              <a:t>	5.  Drug Invention (</a:t>
            </a:r>
            <a:r>
              <a:rPr lang="as-IN" sz="3600" b="1" dirty="0">
                <a:solidFill>
                  <a:srgbClr val="002060"/>
                </a:solidFill>
                <a:latin typeface="Kalpurush" panose="02000600000000000000" pitchFamily="2" charset="0"/>
                <a:cs typeface="Kalpurush" panose="02000600000000000000" pitchFamily="2" charset="0"/>
              </a:rPr>
              <a:t>ড্রাগ আবিস্কার)</a:t>
            </a:r>
            <a:br>
              <a:rPr lang="as-IN" sz="3600" b="1" dirty="0">
                <a:solidFill>
                  <a:srgbClr val="002060"/>
                </a:solidFill>
                <a:latin typeface="Kalpurush" panose="02000600000000000000" pitchFamily="2" charset="0"/>
                <a:cs typeface="Kalpurush" panose="02000600000000000000" pitchFamily="2" charset="0"/>
              </a:rPr>
            </a:br>
            <a:r>
              <a:rPr lang="en-US" sz="3600" b="1" dirty="0">
                <a:solidFill>
                  <a:srgbClr val="002060"/>
                </a:solidFill>
                <a:latin typeface="Kalpurush" panose="02000600000000000000" pitchFamily="2" charset="0"/>
                <a:cs typeface="Kalpurush" panose="02000600000000000000" pitchFamily="2" charset="0"/>
              </a:rPr>
              <a:t>	6.  Protein Structure (</a:t>
            </a:r>
            <a:r>
              <a:rPr lang="as-IN" sz="3600" b="1" dirty="0">
                <a:solidFill>
                  <a:srgbClr val="002060"/>
                </a:solidFill>
                <a:latin typeface="Kalpurush" panose="02000600000000000000" pitchFamily="2" charset="0"/>
                <a:cs typeface="Kalpurush" panose="02000600000000000000" pitchFamily="2" charset="0"/>
              </a:rPr>
              <a:t>প্রোটিনের গঠন)</a:t>
            </a:r>
            <a:endParaRPr lang="en-US" sz="4800" b="1" dirty="0">
              <a:solidFill>
                <a:srgbClr val="002060"/>
              </a:solidFill>
              <a:latin typeface="Kalpurush" panose="02000600000000000000" pitchFamily="2" charset="0"/>
              <a:cs typeface="Kalpurush" panose="02000600000000000000" pitchFamily="2" charset="0"/>
            </a:endParaRPr>
          </a:p>
        </p:txBody>
      </p:sp>
      <p:sp>
        <p:nvSpPr>
          <p:cNvPr id="49" name="Rectangle 48">
            <a:extLst>
              <a:ext uri="{FF2B5EF4-FFF2-40B4-BE49-F238E27FC236}">
                <a16:creationId xmlns:a16="http://schemas.microsoft.com/office/drawing/2014/main" id="{76C5BBD6-33FE-91CA-8ABB-3E087956C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10076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2E83-452C-1F0B-B23A-9CCDFDA69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AC0D81-EC03-713C-10DD-BC0BA19EE241}"/>
              </a:ext>
            </a:extLst>
          </p:cNvPr>
          <p:cNvSpPr>
            <a:spLocks noGrp="1"/>
          </p:cNvSpPr>
          <p:nvPr>
            <p:ph type="title"/>
          </p:nvPr>
        </p:nvSpPr>
        <p:spPr>
          <a:xfrm>
            <a:off x="1222408" y="500514"/>
            <a:ext cx="9933272" cy="1236846"/>
          </a:xfrm>
          <a:solidFill>
            <a:schemeClr val="accent1">
              <a:lumMod val="75000"/>
            </a:schemeClr>
          </a:solidFill>
        </p:spPr>
        <p:txBody>
          <a:bodyPr>
            <a:noAutofit/>
          </a:bodyPr>
          <a:lstStyle/>
          <a:p>
            <a:r>
              <a:rPr lang="as-IN" sz="3800" b="1" dirty="0">
                <a:solidFill>
                  <a:srgbClr val="FFFF00"/>
                </a:solidFill>
                <a:latin typeface="Kalpurush" panose="02000600000000000000" pitchFamily="2" charset="0"/>
                <a:cs typeface="Kalpurush" panose="02000600000000000000" pitchFamily="2" charset="0"/>
              </a:rPr>
              <a:t>বায়োইনফরমেটিক্সে ব্যবহৃত ওপেনসোর্স সফটওয়্যারসমূহ</a:t>
            </a:r>
          </a:p>
        </p:txBody>
      </p:sp>
      <p:sp>
        <p:nvSpPr>
          <p:cNvPr id="3" name="Content Placeholder 2">
            <a:extLst>
              <a:ext uri="{FF2B5EF4-FFF2-40B4-BE49-F238E27FC236}">
                <a16:creationId xmlns:a16="http://schemas.microsoft.com/office/drawing/2014/main" id="{4721C6C4-4A1A-6777-90F5-773F297DC573}"/>
              </a:ext>
            </a:extLst>
          </p:cNvPr>
          <p:cNvSpPr>
            <a:spLocks noGrp="1"/>
          </p:cNvSpPr>
          <p:nvPr>
            <p:ph idx="1"/>
          </p:nvPr>
        </p:nvSpPr>
        <p:spPr>
          <a:xfrm>
            <a:off x="1222407" y="1953929"/>
            <a:ext cx="10000649" cy="4316930"/>
          </a:xfrm>
          <a:solidFill>
            <a:schemeClr val="accent1">
              <a:lumMod val="60000"/>
              <a:lumOff val="40000"/>
            </a:schemeClr>
          </a:solidFill>
        </p:spPr>
        <p:txBody>
          <a:bodyPr>
            <a:noAutofit/>
          </a:bodyPr>
          <a:lstStyle/>
          <a:p>
            <a:pPr marL="0" indent="0" fontAlgn="base">
              <a:buClr>
                <a:srgbClr val="C00000"/>
              </a:buClr>
              <a:buNone/>
            </a:pPr>
            <a:r>
              <a:rPr lang="en-US" sz="2800" dirty="0">
                <a:solidFill>
                  <a:srgbClr val="002060"/>
                </a:solidFill>
                <a:latin typeface="Kalpurush" panose="02000600000000000000" pitchFamily="2" charset="0"/>
                <a:cs typeface="Kalpurush" panose="02000600000000000000" pitchFamily="2" charset="0"/>
              </a:rPr>
              <a:t>   </a:t>
            </a:r>
            <a:endParaRPr lang="as-IN" sz="2800" dirty="0">
              <a:solidFill>
                <a:srgbClr val="002060"/>
              </a:solidFill>
              <a:latin typeface="Kalpurush" panose="02000600000000000000" pitchFamily="2" charset="0"/>
              <a:cs typeface="Kalpurush" panose="02000600000000000000" pitchFamily="2" charset="0"/>
            </a:endParaRPr>
          </a:p>
        </p:txBody>
      </p:sp>
      <p:sp>
        <p:nvSpPr>
          <p:cNvPr id="4" name="TextBox 3">
            <a:extLst>
              <a:ext uri="{FF2B5EF4-FFF2-40B4-BE49-F238E27FC236}">
                <a16:creationId xmlns:a16="http://schemas.microsoft.com/office/drawing/2014/main" id="{37CFB73D-17E9-BE80-576B-D84A2F285691}"/>
              </a:ext>
            </a:extLst>
          </p:cNvPr>
          <p:cNvSpPr txBox="1"/>
          <p:nvPr/>
        </p:nvSpPr>
        <p:spPr>
          <a:xfrm>
            <a:off x="1482290" y="2165684"/>
            <a:ext cx="4389121" cy="3149580"/>
          </a:xfrm>
          <a:prstGeom prst="rect">
            <a:avLst/>
          </a:prstGeom>
          <a:noFill/>
          <a:ln>
            <a:solidFill>
              <a:srgbClr val="002060"/>
            </a:solidFill>
          </a:ln>
        </p:spPr>
        <p:txBody>
          <a:bodyPr wrap="square" rtlCol="0">
            <a:spAutoFit/>
          </a:bodyPr>
          <a:lstStyle/>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Bioconductor</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BioPerl</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BioJS</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Biopython</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BioJava</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BioRuby</a:t>
            </a:r>
            <a:endParaRPr lang="en-US" sz="2800" b="1" dirty="0">
              <a:latin typeface="Kalpurush" panose="02000600000000000000" pitchFamily="2" charset="0"/>
              <a:cs typeface="Kalpurush" panose="02000600000000000000" pitchFamily="2" charset="0"/>
            </a:endParaRPr>
          </a:p>
        </p:txBody>
      </p:sp>
      <p:sp>
        <p:nvSpPr>
          <p:cNvPr id="10" name="TextBox 9">
            <a:extLst>
              <a:ext uri="{FF2B5EF4-FFF2-40B4-BE49-F238E27FC236}">
                <a16:creationId xmlns:a16="http://schemas.microsoft.com/office/drawing/2014/main" id="{8F70E639-57E9-3353-5215-76712074D247}"/>
              </a:ext>
            </a:extLst>
          </p:cNvPr>
          <p:cNvSpPr txBox="1"/>
          <p:nvPr/>
        </p:nvSpPr>
        <p:spPr>
          <a:xfrm>
            <a:off x="6096000" y="2165684"/>
            <a:ext cx="4661833" cy="3149580"/>
          </a:xfrm>
          <a:prstGeom prst="rect">
            <a:avLst/>
          </a:prstGeom>
          <a:noFill/>
          <a:ln>
            <a:solidFill>
              <a:srgbClr val="002060"/>
            </a:solidFill>
          </a:ln>
        </p:spPr>
        <p:txBody>
          <a:bodyPr wrap="square" rtlCol="0">
            <a:spAutoFit/>
          </a:bodyPr>
          <a:lstStyle/>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Biclipse</a:t>
            </a:r>
            <a:endParaRPr lang="en-US" sz="2800" b="1" dirty="0">
              <a:latin typeface="Kalpurush" panose="02000600000000000000" pitchFamily="2" charset="0"/>
              <a:cs typeface="Kalpurush" panose="02000600000000000000" pitchFamily="2" charset="0"/>
            </a:endParaRP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EMBOSS</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Taverna Workbench</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UGENE</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T Bio</a:t>
            </a:r>
          </a:p>
          <a:p>
            <a:pPr fontAlgn="base">
              <a:lnSpc>
                <a:spcPts val="4000"/>
              </a:lnSpc>
              <a:buClr>
                <a:srgbClr val="C00000"/>
              </a:buClr>
              <a:buFont typeface="Wingdings" panose="05000000000000000000" pitchFamily="2" charset="2"/>
              <a:buChar char="v"/>
            </a:pPr>
            <a:r>
              <a:rPr lang="en-US" sz="2800" b="1" dirty="0">
                <a:latin typeface="Kalpurush" panose="02000600000000000000" pitchFamily="2" charset="0"/>
                <a:cs typeface="Kalpurush" panose="02000600000000000000" pitchFamily="2" charset="0"/>
              </a:rPr>
              <a:t> Orange</a:t>
            </a:r>
            <a:endParaRPr lang="en-US" sz="2800" dirty="0"/>
          </a:p>
        </p:txBody>
      </p:sp>
    </p:spTree>
    <p:extLst>
      <p:ext uri="{BB962C8B-B14F-4D97-AF65-F5344CB8AC3E}">
        <p14:creationId xmlns:p14="http://schemas.microsoft.com/office/powerpoint/2010/main" val="465071887"/>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DAD249-BF80-48EF-9AFB-36A11BCDC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{EE466245-D918-4DA4-8EB8-DEA84B97531A}TFf0a5ceae-4542-492d-822e-d65a94fb0e1e3b562c5a_win32-009a0557e699</Template>
  <TotalTime>58</TotalTime>
  <Words>736</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Bookman Old Style</vt:lpstr>
      <vt:lpstr>Calibri</vt:lpstr>
      <vt:lpstr>Franklin Gothic Book</vt:lpstr>
      <vt:lpstr>Kalpurush</vt:lpstr>
      <vt:lpstr>Wingdings</vt:lpstr>
      <vt:lpstr>Custom</vt:lpstr>
      <vt:lpstr>অধ্যায়ঃ ০১ তথ্য ও যোগাযোগ প্রযুক্তিঃ  বিশ্ব ও বাংলাদেশ প্রেক্ষিত </vt:lpstr>
      <vt:lpstr>বায়োইনফরমেটিক্স কী ? </vt:lpstr>
      <vt:lpstr>বায়োইনফরমেটিক্স যে শাখাগুলোর সমন্বয়-     1. জীববিজ্ঞান    2. কম্পিউটার সায়েন্স    3. ইনফরমেশন ইঞ্জিনিয়ারিং    4. গণিত এবং পরিসংখ্যান</vt:lpstr>
      <vt:lpstr>বায়োইনফরমেটিক্স এর প্রধান কাজ কী?</vt:lpstr>
      <vt:lpstr>বায়োইনফরমেটিক্সে ব্যবহৃত জৈবিক ডেটাসমূহ    1. ডিএনএ  2. জিন  3. এমিনো অ্যাসিড  4. নিউক্লিক অ্যাসিড ইত্যাদি</vt:lpstr>
      <vt:lpstr>PowerPoint Presentation</vt:lpstr>
      <vt:lpstr>সাধারণত চারটি ভিন্ন ভিন্ন শাখার উপাদান ও কৌশলের সমন্বয়ে বায়োইনফরমেটিক্স পদ্ধতি কাজ করে থাকে।</vt:lpstr>
      <vt:lpstr>বায়োইনফরমেটিক্স এর ব্যবহার: </vt:lpstr>
      <vt:lpstr>বায়োইনফরমেটিক্স এর ব্যবহারসমূহ </vt:lpstr>
      <vt:lpstr>বায়োইনফরমেটিক্স এর গবেষণাধীন ক্ষেত্রসমূহ:  1. Sequence alignment (সিকুয়েন্স এলাইনমেন্ট)  2.  DNA Analysis (ডিএনএ বিশ্লেষণ)  3.  Gene Finding (জিন ফাইন্ডিং)  4.  Drug Design (ড্রাগ নকশা)  5.  Drug Invention (ড্রাগ আবিস্কার)  6.  Protein Structure (প্রোটিনের গঠন)</vt:lpstr>
      <vt:lpstr>বায়োইনফরমেটিক্সে ব্যবহৃত ওপেনসোর্স সফটওয়্যারসমূহ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ALPHA TECH</dc:creator>
  <cp:lastModifiedBy>ALPHA TECH</cp:lastModifiedBy>
  <cp:revision>6</cp:revision>
  <dcterms:created xsi:type="dcterms:W3CDTF">2026-01-08T05:59:53Z</dcterms:created>
  <dcterms:modified xsi:type="dcterms:W3CDTF">2026-01-08T06:58:53Z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